
<file path=[Content_Types].xml><?xml version="1.0" encoding="utf-8"?>
<Types xmlns="http://schemas.openxmlformats.org/package/2006/content-types">
  <Default Extension="emf" ContentType="image/x-emf"/>
  <Default Extension="gif" ContentType="image/gi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handoutMasterIdLst>
    <p:handoutMasterId r:id="rId14"/>
  </p:handoutMasterIdLst>
  <p:sldIdLst>
    <p:sldId id="256" r:id="rId2"/>
    <p:sldId id="320" r:id="rId3"/>
    <p:sldId id="322" r:id="rId4"/>
    <p:sldId id="323" r:id="rId5"/>
    <p:sldId id="331" r:id="rId6"/>
    <p:sldId id="325" r:id="rId7"/>
    <p:sldId id="326" r:id="rId8"/>
    <p:sldId id="327" r:id="rId9"/>
    <p:sldId id="328" r:id="rId10"/>
    <p:sldId id="329" r:id="rId11"/>
    <p:sldId id="330" r:id="rId12"/>
  </p:sldIdLst>
  <p:sldSz cx="12192000" cy="6858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lli Valerio Mauro (Enel X Italy)" initials="FVM(XI"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C838"/>
    <a:srgbClr val="33CC33"/>
    <a:srgbClr val="69A02C"/>
    <a:srgbClr val="4D7620"/>
    <a:srgbClr val="007635"/>
    <a:srgbClr val="FFD786"/>
    <a:srgbClr val="ACACFF"/>
    <a:srgbClr val="FFA7AA"/>
    <a:srgbClr val="A6E4B7"/>
    <a:srgbClr val="FDE4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7D9"/>
          </a:solidFill>
        </a:fill>
      </a:tcStyle>
    </a:wholeTbl>
    <a:band2H>
      <a:tcTxStyle/>
      <a:tcStyle>
        <a:tcBdr/>
        <a:fill>
          <a:solidFill>
            <a:srgbClr val="E9EC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DED8"/>
          </a:solidFill>
        </a:fill>
      </a:tcStyle>
    </a:wholeTbl>
    <a:band2H>
      <a:tcTxStyle/>
      <a:tcStyle>
        <a:tcBdr/>
        <a:fill>
          <a:solidFill>
            <a:srgbClr val="F2EF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2D6"/>
          </a:solidFill>
        </a:fill>
      </a:tcStyle>
    </a:wholeTbl>
    <a:band2H>
      <a:tcTxStyle/>
      <a:tcStyle>
        <a:tcBdr/>
        <a:fill>
          <a:solidFill>
            <a:srgbClr val="EAEA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34" autoAdjust="0"/>
    <p:restoredTop sz="95054" autoAdjust="0"/>
  </p:normalViewPr>
  <p:slideViewPr>
    <p:cSldViewPr snapToGrid="0">
      <p:cViewPr varScale="1">
        <p:scale>
          <a:sx n="105" d="100"/>
          <a:sy n="105" d="100"/>
        </p:scale>
        <p:origin x="564" y="96"/>
      </p:cViewPr>
      <p:guideLst>
        <p:guide orient="horz" pos="2160"/>
        <p:guide pos="3840"/>
      </p:guideLst>
    </p:cSldViewPr>
  </p:slideViewPr>
  <p:notesTextViewPr>
    <p:cViewPr>
      <p:scale>
        <a:sx n="1" d="1"/>
        <a:sy n="1" d="1"/>
      </p:scale>
      <p:origin x="0" y="0"/>
    </p:cViewPr>
  </p:notesTextViewPr>
  <p:sorterViewPr>
    <p:cViewPr>
      <p:scale>
        <a:sx n="100" d="100"/>
        <a:sy n="100" d="100"/>
      </p:scale>
      <p:origin x="0" y="-13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FE620322-3B2B-4EAB-98FC-CF041E815A6C}" type="datetimeFigureOut">
              <a:rPr lang="it-IT" smtClean="0"/>
              <a:t>26/10/2022</a:t>
            </a:fld>
            <a:endParaRPr lang="it-IT"/>
          </a:p>
        </p:txBody>
      </p:sp>
      <p:sp>
        <p:nvSpPr>
          <p:cNvPr id="4" name="Segnaposto piè di pagina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B5FFC93-6ADA-42C9-BD4F-E26013855F29}" type="slidenum">
              <a:rPr lang="it-IT" smtClean="0"/>
              <a:t>‹N›</a:t>
            </a:fld>
            <a:endParaRPr lang="it-IT"/>
          </a:p>
        </p:txBody>
      </p:sp>
    </p:spTree>
    <p:extLst>
      <p:ext uri="{BB962C8B-B14F-4D97-AF65-F5344CB8AC3E}">
        <p14:creationId xmlns:p14="http://schemas.microsoft.com/office/powerpoint/2010/main" val="36797394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9" name="Shape 59"/>
          <p:cNvSpPr>
            <a:spLocks noGrp="1" noRot="1" noChangeAspect="1"/>
          </p:cNvSpPr>
          <p:nvPr>
            <p:ph type="sldImg"/>
          </p:nvPr>
        </p:nvSpPr>
        <p:spPr>
          <a:xfrm>
            <a:off x="90488" y="744538"/>
            <a:ext cx="6616700" cy="3722687"/>
          </a:xfrm>
          <a:prstGeom prst="rect">
            <a:avLst/>
          </a:prstGeom>
        </p:spPr>
        <p:txBody>
          <a:bodyPr/>
          <a:lstStyle/>
          <a:p>
            <a:endParaRPr/>
          </a:p>
        </p:txBody>
      </p:sp>
      <p:sp>
        <p:nvSpPr>
          <p:cNvPr id="60" name="Shape 60"/>
          <p:cNvSpPr>
            <a:spLocks noGrp="1"/>
          </p:cNvSpPr>
          <p:nvPr>
            <p:ph type="body" sz="quarter" idx="1"/>
          </p:nvPr>
        </p:nvSpPr>
        <p:spPr>
          <a:xfrm>
            <a:off x="906357" y="4715153"/>
            <a:ext cx="4984962" cy="4466987"/>
          </a:xfrm>
          <a:prstGeom prst="rect">
            <a:avLst/>
          </a:prstGeom>
        </p:spPr>
        <p:txBody>
          <a:bodyPr/>
          <a:lstStyle/>
          <a:p>
            <a:endParaRPr/>
          </a:p>
        </p:txBody>
      </p:sp>
    </p:spTree>
    <p:extLst>
      <p:ext uri="{BB962C8B-B14F-4D97-AF65-F5344CB8AC3E}">
        <p14:creationId xmlns:p14="http://schemas.microsoft.com/office/powerpoint/2010/main" val="2674912338"/>
      </p:ext>
    </p:extLst>
  </p:cSld>
  <p:clrMap bg1="lt1" tx1="dk1" bg2="lt2" tx2="dk2" accent1="accent1" accent2="accent2" accent3="accent3" accent4="accent4" accent5="accent5" accent6="accent6" hlink="hlink" folHlink="folHlink"/>
  <p:hf hdr="0" ftr="0" dt="0"/>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olo e sottotitolo">
    <p:spTree>
      <p:nvGrpSpPr>
        <p:cNvPr id="1" name=""/>
        <p:cNvGrpSpPr/>
        <p:nvPr/>
      </p:nvGrpSpPr>
      <p:grpSpPr>
        <a:xfrm>
          <a:off x="0" y="0"/>
          <a:ext cx="0" cy="0"/>
          <a:chOff x="0" y="0"/>
          <a:chExt cx="0" cy="0"/>
        </a:xfrm>
      </p:grpSpPr>
      <p:sp>
        <p:nvSpPr>
          <p:cNvPr id="12" name="Linea"/>
          <p:cNvSpPr/>
          <p:nvPr/>
        </p:nvSpPr>
        <p:spPr>
          <a:xfrm>
            <a:off x="533400" y="3340101"/>
            <a:ext cx="11126339" cy="91"/>
          </a:xfrm>
          <a:prstGeom prst="line">
            <a:avLst/>
          </a:prstGeom>
          <a:ln w="12700">
            <a:solidFill>
              <a:srgbClr val="9A9A9A"/>
            </a:solidFill>
            <a:miter lim="400000"/>
          </a:ln>
        </p:spPr>
        <p:txBody>
          <a:bodyPr lIns="45718" tIns="45718" rIns="45718" bIns="45718"/>
          <a:lstStyle/>
          <a:p>
            <a:endParaRPr/>
          </a:p>
        </p:txBody>
      </p:sp>
      <p:sp>
        <p:nvSpPr>
          <p:cNvPr id="13" name="Titolo Testo"/>
          <p:cNvSpPr txBox="1">
            <a:spLocks noGrp="1"/>
          </p:cNvSpPr>
          <p:nvPr>
            <p:ph type="title"/>
          </p:nvPr>
        </p:nvSpPr>
        <p:spPr>
          <a:xfrm>
            <a:off x="533400" y="927100"/>
            <a:ext cx="11118850" cy="2235200"/>
          </a:xfrm>
          <a:prstGeom prst="rect">
            <a:avLst/>
          </a:prstGeom>
        </p:spPr>
        <p:txBody>
          <a:bodyPr/>
          <a:lstStyle/>
          <a:p>
            <a:r>
              <a:t>Titolo Testo</a:t>
            </a:r>
          </a:p>
        </p:txBody>
      </p:sp>
      <p:sp>
        <p:nvSpPr>
          <p:cNvPr id="14" name="Corpo livello uno…"/>
          <p:cNvSpPr txBox="1">
            <a:spLocks noGrp="1"/>
          </p:cNvSpPr>
          <p:nvPr>
            <p:ph type="body" sz="quarter" idx="1"/>
          </p:nvPr>
        </p:nvSpPr>
        <p:spPr>
          <a:xfrm>
            <a:off x="533400" y="3524250"/>
            <a:ext cx="11118850" cy="717550"/>
          </a:xfrm>
          <a:prstGeom prst="rect">
            <a:avLst/>
          </a:prstGeom>
        </p:spPr>
        <p:txBody>
          <a:bodyPr/>
          <a:lstStyle>
            <a:lvl1pPr marL="0" indent="0">
              <a:spcBef>
                <a:spcPts val="0"/>
              </a:spcBef>
              <a:buSzTx/>
              <a:buFontTx/>
              <a:buNone/>
              <a:defRPr sz="1800">
                <a:latin typeface="Helvetica Neue"/>
                <a:ea typeface="Helvetica Neue"/>
                <a:cs typeface="Helvetica Neue"/>
                <a:sym typeface="Helvetica Neue"/>
              </a:defRPr>
            </a:lvl1pPr>
            <a:lvl2pPr marL="0" indent="0">
              <a:spcBef>
                <a:spcPts val="0"/>
              </a:spcBef>
              <a:buSzTx/>
              <a:buFontTx/>
              <a:buNone/>
              <a:defRPr sz="1800">
                <a:latin typeface="Helvetica Neue"/>
                <a:ea typeface="Helvetica Neue"/>
                <a:cs typeface="Helvetica Neue"/>
                <a:sym typeface="Helvetica Neue"/>
              </a:defRPr>
            </a:lvl2pPr>
            <a:lvl3pPr marL="0" indent="0">
              <a:spcBef>
                <a:spcPts val="0"/>
              </a:spcBef>
              <a:buSzTx/>
              <a:buFontTx/>
              <a:buNone/>
              <a:defRPr sz="1800">
                <a:latin typeface="Helvetica Neue"/>
                <a:ea typeface="Helvetica Neue"/>
                <a:cs typeface="Helvetica Neue"/>
                <a:sym typeface="Helvetica Neue"/>
              </a:defRPr>
            </a:lvl3pPr>
            <a:lvl4pPr marL="0" indent="0">
              <a:spcBef>
                <a:spcPts val="0"/>
              </a:spcBef>
              <a:buSzTx/>
              <a:buFontTx/>
              <a:buNone/>
              <a:defRPr sz="1800">
                <a:latin typeface="Helvetica Neue"/>
                <a:ea typeface="Helvetica Neue"/>
                <a:cs typeface="Helvetica Neue"/>
                <a:sym typeface="Helvetica Neue"/>
              </a:defRPr>
            </a:lvl4pPr>
            <a:lvl5pPr marL="0" indent="0">
              <a:spcBef>
                <a:spcPts val="0"/>
              </a:spcBef>
              <a:buSzTx/>
              <a:buFontTx/>
              <a:buNone/>
              <a:defRPr sz="1800">
                <a:latin typeface="Helvetica Neue"/>
                <a:ea typeface="Helvetica Neue"/>
                <a:cs typeface="Helvetica Neue"/>
                <a:sym typeface="Helvetica Neue"/>
              </a:defRPr>
            </a:lvl5pPr>
          </a:lstStyle>
          <a:p>
            <a:r>
              <a:t>Corpo livello uno</a:t>
            </a:r>
          </a:p>
          <a:p>
            <a:pPr lvl="1"/>
            <a:r>
              <a:t>Corpo livello due</a:t>
            </a:r>
          </a:p>
          <a:p>
            <a:pPr lvl="2"/>
            <a:r>
              <a:t>Corpo livello tre</a:t>
            </a:r>
          </a:p>
          <a:p>
            <a:pPr lvl="3"/>
            <a:r>
              <a:t>Corpo livello quattro</a:t>
            </a:r>
          </a:p>
          <a:p>
            <a:pPr lvl="4"/>
            <a:r>
              <a:t>Corpo livello cinque</a:t>
            </a:r>
          </a:p>
        </p:txBody>
      </p:sp>
      <p:sp>
        <p:nvSpPr>
          <p:cNvPr id="1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olo - Centrato">
    <p:spTree>
      <p:nvGrpSpPr>
        <p:cNvPr id="1" name=""/>
        <p:cNvGrpSpPr/>
        <p:nvPr/>
      </p:nvGrpSpPr>
      <p:grpSpPr>
        <a:xfrm>
          <a:off x="0" y="0"/>
          <a:ext cx="0" cy="0"/>
          <a:chOff x="0" y="0"/>
          <a:chExt cx="0" cy="0"/>
        </a:xfrm>
      </p:grpSpPr>
      <p:sp>
        <p:nvSpPr>
          <p:cNvPr id="22" name="Titolo Testo"/>
          <p:cNvSpPr txBox="1">
            <a:spLocks noGrp="1"/>
          </p:cNvSpPr>
          <p:nvPr>
            <p:ph type="title"/>
          </p:nvPr>
        </p:nvSpPr>
        <p:spPr>
          <a:xfrm>
            <a:off x="533400" y="2311400"/>
            <a:ext cx="11118850" cy="2235200"/>
          </a:xfrm>
          <a:prstGeom prst="rect">
            <a:avLst/>
          </a:prstGeom>
        </p:spPr>
        <p:txBody>
          <a:bodyPr anchor="ctr"/>
          <a:lstStyle/>
          <a:p>
            <a:r>
              <a:t>Titolo Testo</a:t>
            </a:r>
          </a:p>
        </p:txBody>
      </p:sp>
      <p:sp>
        <p:nvSpPr>
          <p:cNvPr id="2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30" name="Titolo Testo"/>
          <p:cNvSpPr txBox="1">
            <a:spLocks noGrp="1"/>
          </p:cNvSpPr>
          <p:nvPr>
            <p:ph type="title"/>
          </p:nvPr>
        </p:nvSpPr>
        <p:spPr>
          <a:prstGeom prst="rect">
            <a:avLst/>
          </a:prstGeom>
        </p:spPr>
        <p:txBody>
          <a:bodyPr/>
          <a:lstStyle/>
          <a:p>
            <a:r>
              <a:t>Titolo Testo</a:t>
            </a:r>
          </a:p>
        </p:txBody>
      </p:sp>
      <p:sp>
        <p:nvSpPr>
          <p:cNvPr id="3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38" name="Titolo Testo"/>
          <p:cNvSpPr txBox="1">
            <a:spLocks noGrp="1"/>
          </p:cNvSpPr>
          <p:nvPr>
            <p:ph type="title"/>
          </p:nvPr>
        </p:nvSpPr>
        <p:spPr>
          <a:prstGeom prst="rect">
            <a:avLst/>
          </a:prstGeom>
        </p:spPr>
        <p:txBody>
          <a:bodyPr/>
          <a:lstStyle/>
          <a:p>
            <a:r>
              <a:t>Titolo Testo</a:t>
            </a:r>
          </a:p>
        </p:txBody>
      </p:sp>
      <p:sp>
        <p:nvSpPr>
          <p:cNvPr id="39"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4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Foto - 3 per pagina">
    <p:spTree>
      <p:nvGrpSpPr>
        <p:cNvPr id="1" name=""/>
        <p:cNvGrpSpPr/>
        <p:nvPr/>
      </p:nvGrpSpPr>
      <p:grpSpPr>
        <a:xfrm>
          <a:off x="0" y="0"/>
          <a:ext cx="0" cy="0"/>
          <a:chOff x="0" y="0"/>
          <a:chExt cx="0" cy="0"/>
        </a:xfrm>
      </p:grpSpPr>
      <p:sp>
        <p:nvSpPr>
          <p:cNvPr id="47" name="Linea"/>
          <p:cNvSpPr/>
          <p:nvPr/>
        </p:nvSpPr>
        <p:spPr>
          <a:xfrm flipH="1">
            <a:off x="7905870" y="355599"/>
            <a:ext cx="2" cy="5571806"/>
          </a:xfrm>
          <a:prstGeom prst="line">
            <a:avLst/>
          </a:prstGeom>
          <a:ln w="12700">
            <a:solidFill>
              <a:srgbClr val="9A9A9A"/>
            </a:solidFill>
            <a:miter lim="400000"/>
          </a:ln>
        </p:spPr>
        <p:txBody>
          <a:bodyPr lIns="45718" tIns="45718" rIns="45718" bIns="45718"/>
          <a:lstStyle/>
          <a:p>
            <a:endParaRPr/>
          </a:p>
        </p:txBody>
      </p:sp>
      <p:sp>
        <p:nvSpPr>
          <p:cNvPr id="48" name="Linea"/>
          <p:cNvSpPr/>
          <p:nvPr/>
        </p:nvSpPr>
        <p:spPr>
          <a:xfrm>
            <a:off x="7905750" y="3138784"/>
            <a:ext cx="3881544" cy="2"/>
          </a:xfrm>
          <a:prstGeom prst="line">
            <a:avLst/>
          </a:prstGeom>
          <a:ln w="12700">
            <a:solidFill>
              <a:srgbClr val="9A9A9A"/>
            </a:solidFill>
            <a:miter lim="400000"/>
          </a:ln>
        </p:spPr>
        <p:txBody>
          <a:bodyPr lIns="45718" tIns="45718" rIns="45718" bIns="45718"/>
          <a:lstStyle/>
          <a:p>
            <a:endParaRPr/>
          </a:p>
        </p:txBody>
      </p:sp>
      <p:sp>
        <p:nvSpPr>
          <p:cNvPr id="49" name="Immagine"/>
          <p:cNvSpPr>
            <a:spLocks noGrp="1"/>
          </p:cNvSpPr>
          <p:nvPr>
            <p:ph type="pic" sz="quarter" idx="13"/>
          </p:nvPr>
        </p:nvSpPr>
        <p:spPr>
          <a:xfrm>
            <a:off x="8007350" y="3251200"/>
            <a:ext cx="3784600" cy="2673350"/>
          </a:xfrm>
          <a:prstGeom prst="rect">
            <a:avLst/>
          </a:prstGeom>
        </p:spPr>
        <p:txBody>
          <a:bodyPr lIns="91439" tIns="45719" rIns="91439" bIns="45719">
            <a:noAutofit/>
          </a:bodyPr>
          <a:lstStyle/>
          <a:p>
            <a:endParaRPr/>
          </a:p>
        </p:txBody>
      </p:sp>
      <p:sp>
        <p:nvSpPr>
          <p:cNvPr id="50" name="Immagine"/>
          <p:cNvSpPr>
            <a:spLocks noGrp="1"/>
          </p:cNvSpPr>
          <p:nvPr>
            <p:ph type="pic" sz="quarter" idx="14"/>
          </p:nvPr>
        </p:nvSpPr>
        <p:spPr>
          <a:xfrm>
            <a:off x="8007350" y="354602"/>
            <a:ext cx="3784600" cy="2673353"/>
          </a:xfrm>
          <a:prstGeom prst="rect">
            <a:avLst/>
          </a:prstGeom>
        </p:spPr>
        <p:txBody>
          <a:bodyPr lIns="91439" tIns="45719" rIns="91439" bIns="45719">
            <a:noAutofit/>
          </a:bodyPr>
          <a:lstStyle/>
          <a:p>
            <a:endParaRPr/>
          </a:p>
        </p:txBody>
      </p:sp>
      <p:sp>
        <p:nvSpPr>
          <p:cNvPr id="51" name="Immagine"/>
          <p:cNvSpPr>
            <a:spLocks noGrp="1"/>
          </p:cNvSpPr>
          <p:nvPr>
            <p:ph type="pic" idx="15"/>
          </p:nvPr>
        </p:nvSpPr>
        <p:spPr>
          <a:xfrm>
            <a:off x="488950" y="356848"/>
            <a:ext cx="7289800" cy="5568952"/>
          </a:xfrm>
          <a:prstGeom prst="rect">
            <a:avLst/>
          </a:prstGeom>
        </p:spPr>
        <p:txBody>
          <a:bodyPr lIns="91439" tIns="45719" rIns="91439" bIns="45719">
            <a:noAutofit/>
          </a:bodyPr>
          <a:lstStyle/>
          <a:p>
            <a:endParaRPr/>
          </a:p>
        </p:txBody>
      </p:sp>
      <p:sp>
        <p:nvSpPr>
          <p:cNvPr id="52" name="Corpo livello uno…"/>
          <p:cNvSpPr txBox="1">
            <a:spLocks noGrp="1"/>
          </p:cNvSpPr>
          <p:nvPr>
            <p:ph type="body" sz="quarter" idx="1"/>
          </p:nvPr>
        </p:nvSpPr>
        <p:spPr>
          <a:xfrm>
            <a:off x="488950" y="6089650"/>
            <a:ext cx="7289800" cy="660400"/>
          </a:xfrm>
          <a:prstGeom prst="rect">
            <a:avLst/>
          </a:prstGeom>
        </p:spPr>
        <p:txBody>
          <a:bodyPr/>
          <a:lstStyle>
            <a:lvl1pPr marL="0" indent="0">
              <a:spcBef>
                <a:spcPts val="0"/>
              </a:spcBef>
              <a:buSzTx/>
              <a:buFontTx/>
              <a:buNone/>
              <a:defRPr sz="1800">
                <a:latin typeface="Helvetica Neue"/>
                <a:ea typeface="Helvetica Neue"/>
                <a:cs typeface="Helvetica Neue"/>
                <a:sym typeface="Helvetica Neue"/>
              </a:defRPr>
            </a:lvl1pPr>
            <a:lvl2pPr marL="0" indent="0">
              <a:spcBef>
                <a:spcPts val="0"/>
              </a:spcBef>
              <a:buSzTx/>
              <a:buFontTx/>
              <a:buNone/>
              <a:defRPr sz="1800">
                <a:latin typeface="Helvetica Neue"/>
                <a:ea typeface="Helvetica Neue"/>
                <a:cs typeface="Helvetica Neue"/>
                <a:sym typeface="Helvetica Neue"/>
              </a:defRPr>
            </a:lvl2pPr>
            <a:lvl3pPr marL="0" indent="0">
              <a:spcBef>
                <a:spcPts val="0"/>
              </a:spcBef>
              <a:buSzTx/>
              <a:buFontTx/>
              <a:buNone/>
              <a:defRPr sz="1800">
                <a:latin typeface="Helvetica Neue"/>
                <a:ea typeface="Helvetica Neue"/>
                <a:cs typeface="Helvetica Neue"/>
                <a:sym typeface="Helvetica Neue"/>
              </a:defRPr>
            </a:lvl3pPr>
            <a:lvl4pPr marL="0" indent="0">
              <a:spcBef>
                <a:spcPts val="0"/>
              </a:spcBef>
              <a:buSzTx/>
              <a:buFontTx/>
              <a:buNone/>
              <a:defRPr sz="1800">
                <a:latin typeface="Helvetica Neue"/>
                <a:ea typeface="Helvetica Neue"/>
                <a:cs typeface="Helvetica Neue"/>
                <a:sym typeface="Helvetica Neue"/>
              </a:defRPr>
            </a:lvl4pPr>
            <a:lvl5pPr marL="0" indent="0">
              <a:spcBef>
                <a:spcPts val="0"/>
              </a:spcBef>
              <a:buSzTx/>
              <a:buFontTx/>
              <a:buNone/>
              <a:defRPr sz="1800">
                <a:latin typeface="Helvetica Neue"/>
                <a:ea typeface="Helvetica Neue"/>
                <a:cs typeface="Helvetica Neue"/>
                <a:sym typeface="Helvetica Neue"/>
              </a:defRPr>
            </a:lvl5pPr>
          </a:lstStyle>
          <a:p>
            <a:r>
              <a:t>Corpo livello uno</a:t>
            </a:r>
          </a:p>
          <a:p>
            <a:pPr lvl="1"/>
            <a:r>
              <a:t>Corpo livello due</a:t>
            </a:r>
          </a:p>
          <a:p>
            <a:pPr lvl="2"/>
            <a:r>
              <a:t>Corpo livello tre</a:t>
            </a:r>
          </a:p>
          <a:p>
            <a:pPr lvl="3"/>
            <a:r>
              <a:t>Corpo livello quattro</a:t>
            </a:r>
          </a:p>
          <a:p>
            <a:pPr lvl="4"/>
            <a:r>
              <a:t>Corpo livello cinque</a:t>
            </a:r>
          </a:p>
        </p:txBody>
      </p:sp>
      <p:sp>
        <p:nvSpPr>
          <p:cNvPr id="5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nea"/>
          <p:cNvSpPr/>
          <p:nvPr/>
        </p:nvSpPr>
        <p:spPr>
          <a:xfrm>
            <a:off x="533399" y="1384300"/>
            <a:ext cx="11126352" cy="90"/>
          </a:xfrm>
          <a:prstGeom prst="line">
            <a:avLst/>
          </a:prstGeom>
          <a:ln w="12700">
            <a:solidFill>
              <a:srgbClr val="9A9A9A"/>
            </a:solidFill>
            <a:miter lim="400000"/>
          </a:ln>
        </p:spPr>
        <p:txBody>
          <a:bodyPr lIns="45718" tIns="45718" rIns="45718" bIns="45718"/>
          <a:lstStyle/>
          <a:p>
            <a:endParaRPr/>
          </a:p>
        </p:txBody>
      </p:sp>
      <p:sp>
        <p:nvSpPr>
          <p:cNvPr id="3" name="Titolo Testo"/>
          <p:cNvSpPr txBox="1">
            <a:spLocks noGrp="1"/>
          </p:cNvSpPr>
          <p:nvPr>
            <p:ph type="title"/>
          </p:nvPr>
        </p:nvSpPr>
        <p:spPr>
          <a:xfrm>
            <a:off x="533400" y="234950"/>
            <a:ext cx="11118850" cy="98425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b">
            <a:normAutofit/>
          </a:bodyPr>
          <a:lstStyle/>
          <a:p>
            <a:r>
              <a:t>Titolo Testo</a:t>
            </a:r>
          </a:p>
        </p:txBody>
      </p:sp>
      <p:sp>
        <p:nvSpPr>
          <p:cNvPr id="4" name="Corpo livello uno…"/>
          <p:cNvSpPr txBox="1">
            <a:spLocks noGrp="1"/>
          </p:cNvSpPr>
          <p:nvPr>
            <p:ph type="body" idx="1"/>
          </p:nvPr>
        </p:nvSpPr>
        <p:spPr>
          <a:xfrm>
            <a:off x="533400" y="1562100"/>
            <a:ext cx="11118850" cy="46863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5" name="Numero diapositiva"/>
          <p:cNvSpPr txBox="1">
            <a:spLocks noGrp="1"/>
          </p:cNvSpPr>
          <p:nvPr>
            <p:ph type="sldNum" sz="quarter" idx="2"/>
          </p:nvPr>
        </p:nvSpPr>
        <p:spPr>
          <a:xfrm>
            <a:off x="11550962" y="6442100"/>
            <a:ext cx="241403" cy="238101"/>
          </a:xfrm>
          <a:prstGeom prst="rect">
            <a:avLst/>
          </a:prstGeom>
          <a:ln w="12700">
            <a:miter lim="400000"/>
          </a:ln>
        </p:spPr>
        <p:txBody>
          <a:bodyPr wrap="none" lIns="50800" tIns="50800" rIns="50800" bIns="50800" anchor="b">
            <a:spAutoFit/>
          </a:bodyPr>
          <a:lstStyle>
            <a:lvl1pPr algn="r" defTabSz="412750">
              <a:defRPr sz="900">
                <a:latin typeface="Helvetica Neue"/>
                <a:ea typeface="Helvetica Neue"/>
                <a:cs typeface="Helvetica Neue"/>
                <a:sym typeface="Helvetica Neue"/>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hf hdr="0" ftr="0" dt="0"/>
  <p:txStyles>
    <p:titleStyle>
      <a:lvl1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1pPr>
      <a:lvl2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2pPr>
      <a:lvl3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3pPr>
      <a:lvl4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4pPr>
      <a:lvl5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5pPr>
      <a:lvl6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6pPr>
      <a:lvl7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7pPr>
      <a:lvl8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8pPr>
      <a:lvl9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9pPr>
    </p:titleStyle>
    <p:bodyStyle>
      <a:lvl1pPr marL="3175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1pPr>
      <a:lvl2pPr marL="6350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2pPr>
      <a:lvl3pPr marL="9525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3pPr>
      <a:lvl4pPr marL="12700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4pPr>
      <a:lvl5pPr marL="15875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5pPr>
      <a:lvl6pPr marL="19050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6pPr>
      <a:lvl7pPr marL="22225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7pPr>
      <a:lvl8pPr marL="25400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8pPr>
      <a:lvl9pPr marL="2857500" marR="0" indent="-317500" algn="l" defTabSz="412750" rtl="0" latinLnBrk="0">
        <a:lnSpc>
          <a:spcPct val="100000"/>
        </a:lnSpc>
        <a:spcBef>
          <a:spcPts val="2900"/>
        </a:spcBef>
        <a:spcAft>
          <a:spcPts val="0"/>
        </a:spcAft>
        <a:buClrTx/>
        <a:buSzPct val="75000"/>
        <a:buFont typeface="Helvetica Neue"/>
        <a:buChar char="•"/>
        <a:tabLst/>
        <a:defRPr sz="2500" b="0" i="0" u="none" strike="noStrike" cap="none" spc="0" baseline="0">
          <a:ln>
            <a:noFill/>
          </a:ln>
          <a:solidFill>
            <a:srgbClr val="747474"/>
          </a:solidFill>
          <a:uFillTx/>
          <a:latin typeface="Helvetica Neue Light"/>
          <a:ea typeface="Helvetica Neue Light"/>
          <a:cs typeface="Helvetica Neue Light"/>
          <a:sym typeface="Helvetica Neue Light"/>
        </a:defRPr>
      </a:lvl9pPr>
    </p:bodyStyle>
    <p:otherStyle>
      <a:lvl1pPr marL="0" marR="0" indent="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1pPr>
      <a:lvl2pPr marL="0" marR="0" indent="4572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2pPr>
      <a:lvl3pPr marL="0" marR="0" indent="9144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3pPr>
      <a:lvl4pPr marL="0" marR="0" indent="13716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4pPr>
      <a:lvl5pPr marL="0" marR="0" indent="18288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5pPr>
      <a:lvl6pPr marL="0" marR="0" indent="22860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6pPr>
      <a:lvl7pPr marL="0" marR="0" indent="27432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7pPr>
      <a:lvl8pPr marL="0" marR="0" indent="32004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8pPr>
      <a:lvl9pPr marL="0" marR="0" indent="3657600" algn="r" defTabSz="41275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olo"/>
          <p:cNvSpPr txBox="1">
            <a:spLocks noGrp="1"/>
          </p:cNvSpPr>
          <p:nvPr>
            <p:ph type="ctrTitle"/>
          </p:nvPr>
        </p:nvSpPr>
        <p:spPr>
          <a:xfrm>
            <a:off x="1998122" y="936527"/>
            <a:ext cx="8195755" cy="2235200"/>
          </a:xfrm>
          <a:prstGeom prst="rect">
            <a:avLst/>
          </a:prstGeom>
        </p:spPr>
        <p:txBody>
          <a:bodyPr>
            <a:normAutofit/>
          </a:bodyPr>
          <a:lstStyle>
            <a:lvl1pPr algn="ctr">
              <a:defRPr>
                <a:solidFill>
                  <a:srgbClr val="011993"/>
                </a:solidFill>
                <a:latin typeface="Futura"/>
                <a:ea typeface="Futura"/>
                <a:cs typeface="Futura"/>
                <a:sym typeface="Futura"/>
              </a:defRPr>
            </a:lvl1pPr>
          </a:lstStyle>
          <a:p>
            <a:r>
              <a:rPr lang="it-IT" sz="3200" b="1" dirty="0">
                <a:latin typeface="Century Gothic" panose="020B0502020202020204" pitchFamily="34" charset="0"/>
                <a:cs typeface="Helvetica" panose="020B0604020202020204" pitchFamily="34" charset="0"/>
              </a:rPr>
              <a:t>ALLEGATO 2</a:t>
            </a:r>
            <a:r>
              <a:rPr lang="it-IT" sz="3200" dirty="0">
                <a:latin typeface="Century Gothic" panose="020B0502020202020204" pitchFamily="34" charset="0"/>
                <a:cs typeface="Helvetica" panose="020B0604020202020204" pitchFamily="34" charset="0"/>
              </a:rPr>
              <a:t> </a:t>
            </a:r>
            <a:br>
              <a:rPr lang="it-IT" sz="3200" dirty="0">
                <a:latin typeface="Century Gothic" panose="020B0502020202020204" pitchFamily="34" charset="0"/>
                <a:cs typeface="Helvetica" panose="020B0604020202020204" pitchFamily="34" charset="0"/>
              </a:rPr>
            </a:br>
            <a:r>
              <a:rPr lang="it-IT" sz="3200" dirty="0">
                <a:latin typeface="Century Gothic" panose="020B0502020202020204" pitchFamily="34" charset="0"/>
                <a:cs typeface="Helvetica" panose="020B0604020202020204" pitchFamily="34" charset="0"/>
              </a:rPr>
              <a:t>La transizione da carburanti fossili convenzionali a carburanti rinnovabili</a:t>
            </a:r>
          </a:p>
        </p:txBody>
      </p:sp>
      <p:pic>
        <p:nvPicPr>
          <p:cNvPr id="1026"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178" y="5463390"/>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5" name="Titolo">
            <a:extLst>
              <a:ext uri="{FF2B5EF4-FFF2-40B4-BE49-F238E27FC236}">
                <a16:creationId xmlns:a16="http://schemas.microsoft.com/office/drawing/2014/main" id="{5679DA16-ABA1-4AAE-AD47-2D3B39731D6D}"/>
              </a:ext>
            </a:extLst>
          </p:cNvPr>
          <p:cNvSpPr txBox="1">
            <a:spLocks/>
          </p:cNvSpPr>
          <p:nvPr/>
        </p:nvSpPr>
        <p:spPr>
          <a:xfrm>
            <a:off x="5753986" y="5641907"/>
            <a:ext cx="5796976" cy="72635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b">
            <a:normAutofit/>
          </a:bodyPr>
          <a:lstStyle>
            <a:lvl1pPr marL="0" marR="0" indent="0" algn="ctr" defTabSz="412750" rtl="0" latinLnBrk="0">
              <a:lnSpc>
                <a:spcPct val="100000"/>
              </a:lnSpc>
              <a:spcBef>
                <a:spcPts val="0"/>
              </a:spcBef>
              <a:spcAft>
                <a:spcPts val="0"/>
              </a:spcAft>
              <a:buClrTx/>
              <a:buSzTx/>
              <a:buFontTx/>
              <a:buNone/>
              <a:tabLst/>
              <a:defRPr sz="2900" b="0" i="0" u="none" strike="noStrike" cap="none" spc="0" baseline="0">
                <a:ln>
                  <a:noFill/>
                </a:ln>
                <a:solidFill>
                  <a:srgbClr val="011993"/>
                </a:solidFill>
                <a:uFillTx/>
                <a:latin typeface="Futura"/>
                <a:ea typeface="Futura"/>
                <a:cs typeface="Futura"/>
                <a:sym typeface="Futura"/>
              </a:defRPr>
            </a:lvl1pPr>
            <a:lvl2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2pPr>
            <a:lvl3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3pPr>
            <a:lvl4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4pPr>
            <a:lvl5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5pPr>
            <a:lvl6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6pPr>
            <a:lvl7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7pPr>
            <a:lvl8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8pPr>
            <a:lvl9pPr marL="0" marR="0" indent="0" algn="l" defTabSz="412750" rtl="0" latinLnBrk="0">
              <a:lnSpc>
                <a:spcPct val="100000"/>
              </a:lnSpc>
              <a:spcBef>
                <a:spcPts val="0"/>
              </a:spcBef>
              <a:spcAft>
                <a:spcPts val="0"/>
              </a:spcAft>
              <a:buClrTx/>
              <a:buSzTx/>
              <a:buFontTx/>
              <a:buNone/>
              <a:tabLst/>
              <a:defRPr sz="2900" b="0" i="0" u="none" strike="noStrike" cap="none" spc="0" baseline="0">
                <a:ln>
                  <a:noFill/>
                </a:ln>
                <a:solidFill>
                  <a:srgbClr val="000000"/>
                </a:solidFill>
                <a:uFillTx/>
                <a:latin typeface="Helvetica Neue Light"/>
                <a:ea typeface="Helvetica Neue Light"/>
                <a:cs typeface="Helvetica Neue Light"/>
                <a:sym typeface="Helvetica Neue Light"/>
              </a:defRPr>
            </a:lvl9pPr>
          </a:lstStyle>
          <a:p>
            <a:pPr algn="r" hangingPunct="1"/>
            <a:r>
              <a:rPr lang="it-IT" sz="1800" i="1" dirty="0">
                <a:solidFill>
                  <a:schemeClr val="tx1"/>
                </a:solidFill>
                <a:latin typeface="Century Gothic" panose="020B0502020202020204" pitchFamily="34" charset="0"/>
              </a:rPr>
              <a:t>Position paper Confindustria Genova </a:t>
            </a:r>
          </a:p>
          <a:p>
            <a:pPr algn="r" hangingPunct="1"/>
            <a:r>
              <a:rPr lang="it-IT" sz="1800" dirty="0">
                <a:solidFill>
                  <a:srgbClr val="000000"/>
                </a:solidFill>
                <a:effectLst/>
                <a:latin typeface="Century Gothic" panose="020B0502020202020204" pitchFamily="34" charset="0"/>
                <a:ea typeface="Calibri" panose="020F0502020204030204" pitchFamily="34" charset="0"/>
              </a:rPr>
              <a:t>“</a:t>
            </a:r>
            <a:r>
              <a:rPr lang="it-IT" sz="1800" i="1" dirty="0">
                <a:solidFill>
                  <a:schemeClr val="tx1"/>
                </a:solidFill>
                <a:latin typeface="Century Gothic" panose="020B0502020202020204" pitchFamily="34" charset="0"/>
              </a:rPr>
              <a:t>La transizione energetica: contesto e proposte”</a:t>
            </a:r>
          </a:p>
        </p:txBody>
      </p:sp>
      <p:sp>
        <p:nvSpPr>
          <p:cNvPr id="3" name="Segnaposto numero diapositiva 2">
            <a:extLst>
              <a:ext uri="{FF2B5EF4-FFF2-40B4-BE49-F238E27FC236}">
                <a16:creationId xmlns:a16="http://schemas.microsoft.com/office/drawing/2014/main" id="{C0D3AEF5-C13B-4FB9-9AEC-F3AAF71F5F7C}"/>
              </a:ext>
            </a:extLst>
          </p:cNvPr>
          <p:cNvSpPr>
            <a:spLocks noGrp="1"/>
          </p:cNvSpPr>
          <p:nvPr>
            <p:ph type="sldNum" sz="quarter" idx="2"/>
          </p:nvPr>
        </p:nvSpPr>
        <p:spPr/>
        <p:txBody>
          <a:bodyPr/>
          <a:lstStyle/>
          <a:p>
            <a:fld id="{86CB4B4D-7CA3-9044-876B-883B54F8677D}" type="slidenum">
              <a:rPr lang="it-IT" smtClean="0"/>
              <a:t>1</a:t>
            </a:fld>
            <a:endParaRPr lang="it-IT"/>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prstGeom prst="rect">
            <a:avLst/>
          </a:prstGeom>
        </p:spPr>
        <p:txBody>
          <a:bodyPr>
            <a:normAutofit/>
          </a:bodyPr>
          <a:lstStyle>
            <a:lvl1pPr>
              <a:defRPr>
                <a:solidFill>
                  <a:srgbClr val="011993"/>
                </a:solidFill>
                <a:latin typeface="Futura"/>
                <a:ea typeface="Futura"/>
                <a:cs typeface="Futura"/>
                <a:sym typeface="Futura"/>
              </a:defRPr>
            </a:lvl1pPr>
          </a:lstStyle>
          <a:p>
            <a:r>
              <a:rPr lang="it-IT" sz="2500" dirty="0">
                <a:latin typeface="Century Gothic" panose="020B0502020202020204" pitchFamily="34" charset="0"/>
              </a:rPr>
              <a:t>Strategia europea per l’integrazione del sistema energetico</a:t>
            </a:r>
            <a:endParaRPr sz="2500" dirty="0">
              <a:latin typeface="Century Gothic" panose="020B0502020202020204" pitchFamily="34" charset="0"/>
            </a:endParaRPr>
          </a:p>
        </p:txBody>
      </p:sp>
      <p:sp>
        <p:nvSpPr>
          <p:cNvPr id="69" name="CasellaDiTesto 16"/>
          <p:cNvSpPr txBox="1"/>
          <p:nvPr/>
        </p:nvSpPr>
        <p:spPr>
          <a:xfrm>
            <a:off x="533400" y="1717730"/>
            <a:ext cx="10972479" cy="4031873"/>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r>
              <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L'</a:t>
            </a:r>
            <a:r>
              <a:rPr kumimoji="0" lang="it-IT" b="1"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integrazione del sistema energetico</a:t>
            </a:r>
            <a:r>
              <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 ha l’obiettivo di collegare i vari vettori energetici - elettricità, condizionamento, gas, combustibili solidi e liquidi - con i settori di utilizzo finale, come l'edilizia, i trasporti o l'industria.</a:t>
            </a:r>
          </a:p>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endPar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endParaRPr>
          </a:p>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r>
              <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Il processo di decarbonizzazione e transizione verso fonti di energia pulita sarà tanto più efficace e veloce tanto più le diverse e numerose </a:t>
            </a:r>
            <a:r>
              <a:rPr kumimoji="0" lang="it-IT" b="1"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alternative al combustibile fossile </a:t>
            </a:r>
            <a:r>
              <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saranno tra loro </a:t>
            </a:r>
            <a:r>
              <a:rPr kumimoji="0" lang="it-IT" b="1"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integrate e facilmente fruibili</a:t>
            </a:r>
            <a:r>
              <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 seguendo </a:t>
            </a:r>
            <a:r>
              <a:rPr kumimoji="0" lang="it-IT" b="1"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un’unica strategia complessiva </a:t>
            </a:r>
            <a:r>
              <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che non favorisca o penalizzi nessuna delle alternative energetiche ad oggi disponibili.</a:t>
            </a:r>
          </a:p>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endPar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endParaRPr>
          </a:p>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r>
              <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Tuttavia, ostacoli impediscono ancora che l'integrazione del sistema energetico si concretizzi completamente e consentano ai cittadini e all'industria di abbracciare alternative energetiche più pulite.</a:t>
            </a:r>
          </a:p>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endParaRPr kumimoji="0" lang="it-IT" b="0"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endParaRPr>
          </a:p>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r>
              <a:rPr kumimoji="0" lang="it-IT" b="1"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Devono essere infatti create le condizioni che consentano e incoraggino un sistema, in cui le diverse alternative al combustibile fossile possano competere in condizioni di parità e sfruttare ogni opportunità per ridurre le emissioni </a:t>
            </a:r>
            <a:r>
              <a:rPr kumimoji="0" lang="it-IT"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(secondo il principio della neutralità tecnologica)</a:t>
            </a:r>
            <a:r>
              <a:rPr kumimoji="0" lang="it-IT" b="1" i="0" u="none" strike="noStrike" kern="0" cap="none" spc="0" normalizeH="0" baseline="0" noProof="0" dirty="0">
                <a:ln>
                  <a:noFill/>
                </a:ln>
                <a:solidFill>
                  <a:schemeClr val="tx1"/>
                </a:solidFill>
                <a:effectLst/>
                <a:uLnTx/>
                <a:uFillTx/>
                <a:latin typeface="Century Gothic" panose="020B0502020202020204" pitchFamily="34" charset="0"/>
                <a:sym typeface="Helvetica Neue Light"/>
              </a:rPr>
              <a:t>.</a:t>
            </a:r>
          </a:p>
          <a:p>
            <a:pPr marL="0" marR="0" lvl="0" indent="0" algn="just" defTabSz="412750" rtl="0" eaLnBrk="1" fontAlgn="auto" latinLnBrk="0" hangingPunct="0">
              <a:lnSpc>
                <a:spcPct val="100000"/>
              </a:lnSpc>
              <a:spcBef>
                <a:spcPts val="0"/>
              </a:spcBef>
              <a:spcAft>
                <a:spcPts val="0"/>
              </a:spcAft>
              <a:buClrTx/>
              <a:buSzTx/>
              <a:buFontTx/>
              <a:buNone/>
              <a:tabLst/>
              <a:defRPr sz="1600">
                <a:solidFill>
                  <a:srgbClr val="011993"/>
                </a:solidFill>
                <a:latin typeface="Helvetica Neue Light"/>
                <a:ea typeface="Helvetica Neue Light"/>
                <a:cs typeface="Helvetica Neue Light"/>
                <a:sym typeface="Helvetica Neue Light"/>
              </a:defRPr>
            </a:pPr>
            <a:endParaRPr kumimoji="0" lang="it-IT" sz="1600" b="0" i="1" u="none" strike="noStrike" kern="0" cap="none" spc="0" normalizeH="0" baseline="0" noProof="0" dirty="0">
              <a:ln>
                <a:noFill/>
              </a:ln>
              <a:solidFill>
                <a:srgbClr val="011993"/>
              </a:solidFill>
              <a:effectLst/>
              <a:uLnTx/>
              <a:uFillTx/>
              <a:latin typeface="Helvetica Neue Light"/>
              <a:sym typeface="Helvetica Neue Light"/>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a:extLst>
              <a:ext uri="{FF2B5EF4-FFF2-40B4-BE49-F238E27FC236}">
                <a16:creationId xmlns:a16="http://schemas.microsoft.com/office/drawing/2014/main" id="{F7BD17BA-C4F0-4485-B27D-DF889B62FD9A}"/>
              </a:ext>
            </a:extLst>
          </p:cNvPr>
          <p:cNvSpPr>
            <a:spLocks noGrp="1"/>
          </p:cNvSpPr>
          <p:nvPr>
            <p:ph type="sldNum" sz="quarter" idx="2"/>
          </p:nvPr>
        </p:nvSpPr>
        <p:spPr/>
        <p:txBody>
          <a:bodyPr/>
          <a:lstStyle/>
          <a:p>
            <a:fld id="{86CB4B4D-7CA3-9044-876B-883B54F8677D}" type="slidenum">
              <a:rPr lang="it-IT" smtClean="0"/>
              <a:t>2</a:t>
            </a:fld>
            <a:endParaRPr lang="it-IT"/>
          </a:p>
        </p:txBody>
      </p:sp>
    </p:spTree>
    <p:extLst>
      <p:ext uri="{BB962C8B-B14F-4D97-AF65-F5344CB8AC3E}">
        <p14:creationId xmlns:p14="http://schemas.microsoft.com/office/powerpoint/2010/main" val="3208545547"/>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t>La transizione energetica nella filiera dei carburanti</a:t>
            </a:r>
            <a:endParaRPr dirty="0"/>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a:extLst>
              <a:ext uri="{FF2B5EF4-FFF2-40B4-BE49-F238E27FC236}">
                <a16:creationId xmlns:a16="http://schemas.microsoft.com/office/drawing/2014/main" id="{6034B24A-BB5B-41EA-AEDD-0D2BC25E50D0}"/>
              </a:ext>
            </a:extLst>
          </p:cNvPr>
          <p:cNvPicPr>
            <a:picLocks noChangeAspect="1"/>
          </p:cNvPicPr>
          <p:nvPr/>
        </p:nvPicPr>
        <p:blipFill>
          <a:blip r:embed="rId3"/>
          <a:stretch>
            <a:fillRect/>
          </a:stretch>
        </p:blipFill>
        <p:spPr>
          <a:xfrm>
            <a:off x="4884118" y="3223648"/>
            <a:ext cx="6499213" cy="2799759"/>
          </a:xfrm>
          <a:prstGeom prst="rect">
            <a:avLst/>
          </a:prstGeom>
        </p:spPr>
      </p:pic>
      <p:sp>
        <p:nvSpPr>
          <p:cNvPr id="13" name="CasellaDiTesto 12">
            <a:extLst>
              <a:ext uri="{FF2B5EF4-FFF2-40B4-BE49-F238E27FC236}">
                <a16:creationId xmlns:a16="http://schemas.microsoft.com/office/drawing/2014/main" id="{F4501D38-B738-4B09-BB50-91C8CD5497BE}"/>
              </a:ext>
            </a:extLst>
          </p:cNvPr>
          <p:cNvSpPr txBox="1"/>
          <p:nvPr/>
        </p:nvSpPr>
        <p:spPr>
          <a:xfrm>
            <a:off x="495662" y="1502623"/>
            <a:ext cx="11118850"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1600" dirty="0">
                <a:solidFill>
                  <a:schemeClr val="tx1"/>
                </a:solidFill>
                <a:latin typeface="Century Gothic" panose="020B0502020202020204" pitchFamily="34" charset="0"/>
              </a:rPr>
              <a:t>La sostituzione di ciascun carburante fossile con il proprio omologo “green” presuppone modifiche più o meno radicali nei diversi “nodi” della catena logistica, dello stoccaggio e della distribuzione del prodotto. </a:t>
            </a:r>
          </a:p>
          <a:p>
            <a:pPr algn="just"/>
            <a:r>
              <a:rPr lang="it-IT" sz="1600" dirty="0">
                <a:solidFill>
                  <a:schemeClr val="tx1"/>
                </a:solidFill>
                <a:latin typeface="Century Gothic" panose="020B0502020202020204" pitchFamily="34" charset="0"/>
              </a:rPr>
              <a:t>Tale riconversione della filiera avrà costi più o meno elevati a seconda del prodotto gestito. </a:t>
            </a:r>
          </a:p>
          <a:p>
            <a:pPr algn="just"/>
            <a:r>
              <a:rPr lang="it-IT" sz="1600" dirty="0">
                <a:solidFill>
                  <a:schemeClr val="tx1"/>
                </a:solidFill>
                <a:latin typeface="Century Gothic" panose="020B0502020202020204" pitchFamily="34" charset="0"/>
              </a:rPr>
              <a:t>Nelle slide seguenti sono riportate le transizioni ritenute di maggior importanza nell’ambito della transizione energetica.</a:t>
            </a:r>
          </a:p>
        </p:txBody>
      </p:sp>
      <p:sp>
        <p:nvSpPr>
          <p:cNvPr id="6" name="CasellaDiTesto 5">
            <a:extLst>
              <a:ext uri="{FF2B5EF4-FFF2-40B4-BE49-F238E27FC236}">
                <a16:creationId xmlns:a16="http://schemas.microsoft.com/office/drawing/2014/main" id="{80BF6849-AA69-4877-B129-9E48E404F34B}"/>
              </a:ext>
            </a:extLst>
          </p:cNvPr>
          <p:cNvSpPr txBox="1"/>
          <p:nvPr/>
        </p:nvSpPr>
        <p:spPr>
          <a:xfrm>
            <a:off x="576119" y="2882919"/>
            <a:ext cx="4076816"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400" b="0" i="0" u="none" strike="noStrike" cap="none" spc="0" normalizeH="0" baseline="0" dirty="0">
                <a:ln>
                  <a:noFill/>
                </a:ln>
                <a:solidFill>
                  <a:srgbClr val="000000"/>
                </a:solidFill>
                <a:effectLst/>
                <a:uFillTx/>
                <a:latin typeface="Century Gothic" panose="020B0502020202020204" pitchFamily="34" charset="0"/>
                <a:sym typeface="Helvetica"/>
              </a:rPr>
              <a:t>Tabella di transizione</a:t>
            </a:r>
          </a:p>
        </p:txBody>
      </p:sp>
      <p:sp>
        <p:nvSpPr>
          <p:cNvPr id="14" name="CasellaDiTesto 13">
            <a:extLst>
              <a:ext uri="{FF2B5EF4-FFF2-40B4-BE49-F238E27FC236}">
                <a16:creationId xmlns:a16="http://schemas.microsoft.com/office/drawing/2014/main" id="{0DDE8776-6DEB-4F70-AD01-EC0CFA52AD64}"/>
              </a:ext>
            </a:extLst>
          </p:cNvPr>
          <p:cNvSpPr txBox="1"/>
          <p:nvPr/>
        </p:nvSpPr>
        <p:spPr>
          <a:xfrm>
            <a:off x="5106795" y="2882919"/>
            <a:ext cx="605385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400" b="0" i="0" u="none" strike="noStrike" cap="none" spc="0" normalizeH="0" baseline="0" dirty="0">
                <a:ln>
                  <a:noFill/>
                </a:ln>
                <a:solidFill>
                  <a:srgbClr val="000000"/>
                </a:solidFill>
                <a:effectLst/>
                <a:uFillTx/>
                <a:latin typeface="Century Gothic" panose="020B0502020202020204" pitchFamily="34" charset="0"/>
                <a:sym typeface="Helvetica"/>
              </a:rPr>
              <a:t>Schema della logistica, stoccaggio e distribuzione di carburanti </a:t>
            </a:r>
          </a:p>
        </p:txBody>
      </p:sp>
      <p:sp>
        <p:nvSpPr>
          <p:cNvPr id="15" name="CasellaDiTesto 14">
            <a:extLst>
              <a:ext uri="{FF2B5EF4-FFF2-40B4-BE49-F238E27FC236}">
                <a16:creationId xmlns:a16="http://schemas.microsoft.com/office/drawing/2014/main" id="{87F467FC-BA4F-4655-8B6C-FD7D4399EE32}"/>
              </a:ext>
            </a:extLst>
          </p:cNvPr>
          <p:cNvSpPr txBox="1"/>
          <p:nvPr/>
        </p:nvSpPr>
        <p:spPr>
          <a:xfrm>
            <a:off x="495662" y="6266197"/>
            <a:ext cx="11156587"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Fonte: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Implications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of the energy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transition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for the </a:t>
            </a:r>
            <a:r>
              <a:rPr lang="it-IT" sz="1100" dirty="0" err="1">
                <a:latin typeface="Century Gothic" panose="020B0502020202020204" pitchFamily="34" charset="0"/>
              </a:rPr>
              <a:t>e</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uropean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storage,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fuel</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supply and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distribution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infrastructure</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Trinomics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2021 </a:t>
            </a:r>
          </a:p>
        </p:txBody>
      </p:sp>
      <p:graphicFrame>
        <p:nvGraphicFramePr>
          <p:cNvPr id="2" name="Tabella 3">
            <a:extLst>
              <a:ext uri="{FF2B5EF4-FFF2-40B4-BE49-F238E27FC236}">
                <a16:creationId xmlns:a16="http://schemas.microsoft.com/office/drawing/2014/main" id="{0E064274-7D15-46EF-BF95-52DBAD72C3A7}"/>
              </a:ext>
            </a:extLst>
          </p:cNvPr>
          <p:cNvGraphicFramePr>
            <a:graphicFrameLocks noGrp="1"/>
          </p:cNvGraphicFramePr>
          <p:nvPr>
            <p:extLst>
              <p:ext uri="{D42A27DB-BD31-4B8C-83A1-F6EECF244321}">
                <p14:modId xmlns:p14="http://schemas.microsoft.com/office/powerpoint/2010/main" val="1133448504"/>
              </p:ext>
            </p:extLst>
          </p:nvPr>
        </p:nvGraphicFramePr>
        <p:xfrm>
          <a:off x="636998" y="3223647"/>
          <a:ext cx="4149011" cy="3087959"/>
        </p:xfrm>
        <a:graphic>
          <a:graphicData uri="http://schemas.openxmlformats.org/drawingml/2006/table">
            <a:tbl>
              <a:tblPr firstRow="1" bandRow="1">
                <a:tableStyleId>{5940675A-B579-460E-94D1-54222C63F5DA}</a:tableStyleId>
              </a:tblPr>
              <a:tblGrid>
                <a:gridCol w="2073151">
                  <a:extLst>
                    <a:ext uri="{9D8B030D-6E8A-4147-A177-3AD203B41FA5}">
                      <a16:colId xmlns:a16="http://schemas.microsoft.com/office/drawing/2014/main" val="2854061692"/>
                    </a:ext>
                  </a:extLst>
                </a:gridCol>
                <a:gridCol w="2075860">
                  <a:extLst>
                    <a:ext uri="{9D8B030D-6E8A-4147-A177-3AD203B41FA5}">
                      <a16:colId xmlns:a16="http://schemas.microsoft.com/office/drawing/2014/main" val="4189852804"/>
                    </a:ext>
                  </a:extLst>
                </a:gridCol>
              </a:tblGrid>
              <a:tr h="466627">
                <a:tc>
                  <a:txBody>
                    <a:bodyPr/>
                    <a:lstStyle/>
                    <a:p>
                      <a:pPr algn="ctr"/>
                      <a:r>
                        <a:rPr lang="it-IT" sz="1200" b="1" dirty="0">
                          <a:latin typeface="Century Gothic" panose="020B0502020202020204" pitchFamily="34" charset="0"/>
                        </a:rPr>
                        <a:t>Carburanti fossili convenzionali</a:t>
                      </a:r>
                    </a:p>
                  </a:txBody>
                  <a:tcPr/>
                </a:tc>
                <a:tc>
                  <a:txBody>
                    <a:bodyPr/>
                    <a:lstStyle/>
                    <a:p>
                      <a:pPr algn="ctr"/>
                      <a:r>
                        <a:rPr lang="it-IT" sz="1200" b="1" dirty="0">
                          <a:latin typeface="Century Gothic" panose="020B0502020202020204" pitchFamily="34" charset="0"/>
                        </a:rPr>
                        <a:t>Carburanti rinnovabili sostituti</a:t>
                      </a:r>
                    </a:p>
                  </a:txBody>
                  <a:tcPr/>
                </a:tc>
                <a:extLst>
                  <a:ext uri="{0D108BD9-81ED-4DB2-BD59-A6C34878D82A}">
                    <a16:rowId xmlns:a16="http://schemas.microsoft.com/office/drawing/2014/main" val="4101990099"/>
                  </a:ext>
                </a:extLst>
              </a:tr>
              <a:tr h="466627">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Diesel</a:t>
                      </a:r>
                    </a:p>
                  </a:txBody>
                  <a:tcPr/>
                </a:tc>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err="1">
                          <a:ln>
                            <a:noFill/>
                          </a:ln>
                          <a:solidFill>
                            <a:schemeClr val="tx1"/>
                          </a:solidFill>
                          <a:uFillTx/>
                          <a:latin typeface="Century Gothic" panose="020B0502020202020204" pitchFamily="34" charset="0"/>
                          <a:ea typeface="+mn-ea"/>
                          <a:cs typeface="+mn-cs"/>
                          <a:sym typeface="Helvetica Neue"/>
                        </a:rPr>
                        <a:t>Bio</a:t>
                      </a: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-diesel (HVO)</a:t>
                      </a:r>
                    </a:p>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E-diesel</a:t>
                      </a:r>
                    </a:p>
                  </a:txBody>
                  <a:tcPr/>
                </a:tc>
                <a:extLst>
                  <a:ext uri="{0D108BD9-81ED-4DB2-BD59-A6C34878D82A}">
                    <a16:rowId xmlns:a16="http://schemas.microsoft.com/office/drawing/2014/main" val="432626328"/>
                  </a:ext>
                </a:extLst>
              </a:tr>
              <a:tr h="466627">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Benzina</a:t>
                      </a:r>
                    </a:p>
                  </a:txBody>
                  <a:tcPr/>
                </a:tc>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Bioetanolo</a:t>
                      </a:r>
                    </a:p>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E-gasoline</a:t>
                      </a:r>
                    </a:p>
                  </a:txBody>
                  <a:tcPr/>
                </a:tc>
                <a:extLst>
                  <a:ext uri="{0D108BD9-81ED-4DB2-BD59-A6C34878D82A}">
                    <a16:rowId xmlns:a16="http://schemas.microsoft.com/office/drawing/2014/main" val="2629582204"/>
                  </a:ext>
                </a:extLst>
              </a:tr>
              <a:tr h="466627">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Gas Naturale (metano e GNL)</a:t>
                      </a:r>
                    </a:p>
                  </a:txBody>
                  <a:tcPr/>
                </a:tc>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err="1">
                          <a:ln>
                            <a:noFill/>
                          </a:ln>
                          <a:solidFill>
                            <a:schemeClr val="tx1"/>
                          </a:solidFill>
                          <a:uFillTx/>
                          <a:latin typeface="Century Gothic" panose="020B0502020202020204" pitchFamily="34" charset="0"/>
                          <a:ea typeface="+mn-ea"/>
                          <a:cs typeface="+mn-cs"/>
                          <a:sym typeface="Helvetica Neue"/>
                        </a:rPr>
                        <a:t>Bio</a:t>
                      </a: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-GNL</a:t>
                      </a:r>
                    </a:p>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err="1">
                          <a:ln>
                            <a:noFill/>
                          </a:ln>
                          <a:solidFill>
                            <a:schemeClr val="tx1"/>
                          </a:solidFill>
                          <a:uFillTx/>
                          <a:latin typeface="Century Gothic" panose="020B0502020202020204" pitchFamily="34" charset="0"/>
                          <a:ea typeface="+mn-ea"/>
                          <a:cs typeface="+mn-cs"/>
                          <a:sym typeface="Helvetica Neue"/>
                        </a:rPr>
                        <a:t>Bio</a:t>
                      </a: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-metano</a:t>
                      </a:r>
                    </a:p>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Idrogeno</a:t>
                      </a:r>
                    </a:p>
                  </a:txBody>
                  <a:tcPr/>
                </a:tc>
                <a:extLst>
                  <a:ext uri="{0D108BD9-81ED-4DB2-BD59-A6C34878D82A}">
                    <a16:rowId xmlns:a16="http://schemas.microsoft.com/office/drawing/2014/main" val="3236994354"/>
                  </a:ext>
                </a:extLst>
              </a:tr>
              <a:tr h="298968">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Heavy </a:t>
                      </a:r>
                      <a:r>
                        <a:rPr lang="it-IT" sz="1200" b="0" i="0" u="none" strike="noStrike" cap="none" spc="0" baseline="0" dirty="0" err="1">
                          <a:ln>
                            <a:noFill/>
                          </a:ln>
                          <a:solidFill>
                            <a:schemeClr val="tx1"/>
                          </a:solidFill>
                          <a:uFillTx/>
                          <a:latin typeface="Century Gothic" panose="020B0502020202020204" pitchFamily="34" charset="0"/>
                          <a:ea typeface="+mn-ea"/>
                          <a:cs typeface="+mn-cs"/>
                          <a:sym typeface="Helvetica Neue"/>
                        </a:rPr>
                        <a:t>Fuel</a:t>
                      </a: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 Oil (HFO)</a:t>
                      </a:r>
                    </a:p>
                  </a:txBody>
                  <a:tcPr/>
                </a:tc>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E-metanolo</a:t>
                      </a:r>
                    </a:p>
                  </a:txBody>
                  <a:tcPr/>
                </a:tc>
                <a:extLst>
                  <a:ext uri="{0D108BD9-81ED-4DB2-BD59-A6C34878D82A}">
                    <a16:rowId xmlns:a16="http://schemas.microsoft.com/office/drawing/2014/main" val="902304678"/>
                  </a:ext>
                </a:extLst>
              </a:tr>
              <a:tr h="466627">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Avio-carburanti tradizionali</a:t>
                      </a:r>
                    </a:p>
                  </a:txBody>
                  <a:tcPr/>
                </a:tc>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SAF</a:t>
                      </a:r>
                    </a:p>
                  </a:txBody>
                  <a:tcPr/>
                </a:tc>
                <a:extLst>
                  <a:ext uri="{0D108BD9-81ED-4DB2-BD59-A6C34878D82A}">
                    <a16:rowId xmlns:a16="http://schemas.microsoft.com/office/drawing/2014/main" val="784792569"/>
                  </a:ext>
                </a:extLst>
              </a:tr>
              <a:tr h="282403">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GPL</a:t>
                      </a:r>
                    </a:p>
                  </a:txBody>
                  <a:tcPr/>
                </a:tc>
                <a:tc>
                  <a:txBody>
                    <a:bodyPr/>
                    <a:lstStyle/>
                    <a:p>
                      <a:pPr marL="0" marR="0" indent="0" algn="l" defTabSz="412750" rtl="0" latinLnBrk="0">
                        <a:lnSpc>
                          <a:spcPct val="100000"/>
                        </a:lnSpc>
                        <a:spcBef>
                          <a:spcPts val="0"/>
                        </a:spcBef>
                        <a:spcAft>
                          <a:spcPts val="0"/>
                        </a:spcAft>
                        <a:buClrTx/>
                        <a:buSzTx/>
                        <a:buFontTx/>
                        <a:buNone/>
                        <a:tabLst/>
                      </a:pPr>
                      <a:r>
                        <a:rPr lang="it-IT" sz="1200" b="0" i="0" u="none" strike="noStrike" cap="none" spc="0" baseline="0" dirty="0" err="1">
                          <a:ln>
                            <a:noFill/>
                          </a:ln>
                          <a:solidFill>
                            <a:schemeClr val="tx1"/>
                          </a:solidFill>
                          <a:uFillTx/>
                          <a:latin typeface="Century Gothic" panose="020B0502020202020204" pitchFamily="34" charset="0"/>
                          <a:ea typeface="+mn-ea"/>
                          <a:cs typeface="+mn-cs"/>
                          <a:sym typeface="Helvetica Neue"/>
                        </a:rPr>
                        <a:t>Bio</a:t>
                      </a:r>
                      <a:r>
                        <a:rPr lang="it-IT" sz="1200" b="0" i="0" u="none" strike="noStrike" cap="none" spc="0" baseline="0" dirty="0">
                          <a:ln>
                            <a:noFill/>
                          </a:ln>
                          <a:solidFill>
                            <a:schemeClr val="tx1"/>
                          </a:solidFill>
                          <a:uFillTx/>
                          <a:latin typeface="Century Gothic" panose="020B0502020202020204" pitchFamily="34" charset="0"/>
                          <a:ea typeface="+mn-ea"/>
                          <a:cs typeface="+mn-cs"/>
                          <a:sym typeface="Helvetica Neue"/>
                        </a:rPr>
                        <a:t>-GPL</a:t>
                      </a:r>
                    </a:p>
                  </a:txBody>
                  <a:tcPr/>
                </a:tc>
                <a:extLst>
                  <a:ext uri="{0D108BD9-81ED-4DB2-BD59-A6C34878D82A}">
                    <a16:rowId xmlns:a16="http://schemas.microsoft.com/office/drawing/2014/main" val="1113220840"/>
                  </a:ext>
                </a:extLst>
              </a:tr>
            </a:tbl>
          </a:graphicData>
        </a:graphic>
      </p:graphicFrame>
      <p:sp>
        <p:nvSpPr>
          <p:cNvPr id="4" name="Segnaposto numero diapositiva 3">
            <a:extLst>
              <a:ext uri="{FF2B5EF4-FFF2-40B4-BE49-F238E27FC236}">
                <a16:creationId xmlns:a16="http://schemas.microsoft.com/office/drawing/2014/main" id="{E6661D70-216D-4858-8106-E8B5E68EE856}"/>
              </a:ext>
            </a:extLst>
          </p:cNvPr>
          <p:cNvSpPr>
            <a:spLocks noGrp="1"/>
          </p:cNvSpPr>
          <p:nvPr>
            <p:ph type="sldNum" sz="quarter" idx="2"/>
          </p:nvPr>
        </p:nvSpPr>
        <p:spPr/>
        <p:txBody>
          <a:bodyPr/>
          <a:lstStyle/>
          <a:p>
            <a:fld id="{86CB4B4D-7CA3-9044-876B-883B54F8677D}" type="slidenum">
              <a:rPr lang="it-IT" smtClean="0"/>
              <a:t>3</a:t>
            </a:fld>
            <a:endParaRPr lang="it-IT"/>
          </a:p>
        </p:txBody>
      </p:sp>
    </p:spTree>
    <p:extLst>
      <p:ext uri="{BB962C8B-B14F-4D97-AF65-F5344CB8AC3E}">
        <p14:creationId xmlns:p14="http://schemas.microsoft.com/office/powerpoint/2010/main" val="47482975"/>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t>Il report </a:t>
            </a:r>
            <a:r>
              <a:rPr lang="it-IT" dirty="0" err="1"/>
              <a:t>Trinomics</a:t>
            </a:r>
            <a:r>
              <a:rPr lang="it-IT" dirty="0"/>
              <a:t> 2021</a:t>
            </a:r>
            <a:endParaRPr dirty="0"/>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pic>
        <p:nvPicPr>
          <p:cNvPr id="4" name="Immagine 3">
            <a:extLst>
              <a:ext uri="{FF2B5EF4-FFF2-40B4-BE49-F238E27FC236}">
                <a16:creationId xmlns:a16="http://schemas.microsoft.com/office/drawing/2014/main" id="{C835D740-571E-437E-89B5-DC103243C2EA}"/>
              </a:ext>
            </a:extLst>
          </p:cNvPr>
          <p:cNvPicPr>
            <a:picLocks noChangeAspect="1"/>
          </p:cNvPicPr>
          <p:nvPr/>
        </p:nvPicPr>
        <p:blipFill>
          <a:blip r:embed="rId3"/>
          <a:stretch>
            <a:fillRect/>
          </a:stretch>
        </p:blipFill>
        <p:spPr>
          <a:xfrm>
            <a:off x="7762748" y="1498025"/>
            <a:ext cx="3743131" cy="5182176"/>
          </a:xfrm>
          <a:prstGeom prst="rect">
            <a:avLst/>
          </a:prstGeom>
        </p:spPr>
      </p:pic>
      <p:sp>
        <p:nvSpPr>
          <p:cNvPr id="7" name="CasellaDiTesto 6">
            <a:extLst>
              <a:ext uri="{FF2B5EF4-FFF2-40B4-BE49-F238E27FC236}">
                <a16:creationId xmlns:a16="http://schemas.microsoft.com/office/drawing/2014/main" id="{0984967D-5530-4E4F-B255-7B1E1C1B70EA}"/>
              </a:ext>
            </a:extLst>
          </p:cNvPr>
          <p:cNvSpPr txBox="1"/>
          <p:nvPr/>
        </p:nvSpPr>
        <p:spPr>
          <a:xfrm>
            <a:off x="533400" y="2392819"/>
            <a:ext cx="6913775" cy="20723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412750">
              <a:defRPr sz="1600">
                <a:solidFill>
                  <a:srgbClr val="011993"/>
                </a:solidFill>
                <a:latin typeface="Helvetica Neue Light"/>
                <a:ea typeface="Helvetica Neue Light"/>
                <a:cs typeface="Helvetica Neue Light"/>
                <a:sym typeface="Helvetica Neue Light"/>
              </a:defRPr>
            </a:pPr>
            <a:r>
              <a:rPr lang="it-IT" dirty="0">
                <a:solidFill>
                  <a:schemeClr val="tx1"/>
                </a:solidFill>
                <a:latin typeface="Century Gothic" panose="020B0502020202020204" pitchFamily="34" charset="0"/>
              </a:rPr>
              <a:t>Le slide seguenti affronteranno le implicazioni della transizione energetica nella filiera dei carburanti per ciascuno dei prodotti precedentemente indicati.</a:t>
            </a:r>
          </a:p>
          <a:p>
            <a:pPr algn="just" defTabSz="412750">
              <a:defRPr sz="1600">
                <a:solidFill>
                  <a:srgbClr val="011993"/>
                </a:solidFill>
                <a:latin typeface="Helvetica Neue Light"/>
                <a:ea typeface="Helvetica Neue Light"/>
                <a:cs typeface="Helvetica Neue Light"/>
                <a:sym typeface="Helvetica Neue Light"/>
              </a:defRPr>
            </a:pPr>
            <a:endParaRPr lang="it-IT" dirty="0">
              <a:solidFill>
                <a:schemeClr val="tx1"/>
              </a:solidFill>
              <a:latin typeface="Century Gothic" panose="020B0502020202020204" pitchFamily="34" charset="0"/>
            </a:endParaRPr>
          </a:p>
          <a:p>
            <a:pPr algn="just" defTabSz="412750">
              <a:defRPr sz="1600">
                <a:solidFill>
                  <a:srgbClr val="011993"/>
                </a:solidFill>
                <a:latin typeface="Helvetica Neue Light"/>
                <a:ea typeface="Helvetica Neue Light"/>
                <a:cs typeface="Helvetica Neue Light"/>
                <a:sym typeface="Helvetica Neue Light"/>
              </a:defRPr>
            </a:pPr>
            <a:r>
              <a:rPr lang="it-IT" dirty="0">
                <a:solidFill>
                  <a:schemeClr val="tx1"/>
                </a:solidFill>
                <a:latin typeface="Century Gothic" panose="020B0502020202020204" pitchFamily="34" charset="0"/>
              </a:rPr>
              <a:t>I contenuti sono un estratto e una sintesi dello studio del Consorzio </a:t>
            </a:r>
            <a:r>
              <a:rPr lang="it-IT" dirty="0" err="1">
                <a:solidFill>
                  <a:schemeClr val="tx1"/>
                </a:solidFill>
                <a:latin typeface="Century Gothic" panose="020B0502020202020204" pitchFamily="34" charset="0"/>
              </a:rPr>
              <a:t>Trinomics</a:t>
            </a:r>
            <a:r>
              <a:rPr lang="it-IT" dirty="0">
                <a:solidFill>
                  <a:schemeClr val="tx1"/>
                </a:solidFill>
                <a:latin typeface="Century Gothic" panose="020B0502020202020204" pitchFamily="34" charset="0"/>
              </a:rPr>
              <a:t> commissionato da FETSA (Federation of </a:t>
            </a:r>
            <a:r>
              <a:rPr lang="it-IT" dirty="0" err="1">
                <a:solidFill>
                  <a:schemeClr val="tx1"/>
                </a:solidFill>
                <a:latin typeface="Century Gothic" panose="020B0502020202020204" pitchFamily="34" charset="0"/>
              </a:rPr>
              <a:t>European</a:t>
            </a:r>
            <a:r>
              <a:rPr lang="it-IT" dirty="0">
                <a:solidFill>
                  <a:schemeClr val="tx1"/>
                </a:solidFill>
                <a:latin typeface="Century Gothic" panose="020B0502020202020204" pitchFamily="34" charset="0"/>
              </a:rPr>
              <a:t> Storage </a:t>
            </a:r>
            <a:r>
              <a:rPr lang="it-IT" dirty="0" err="1">
                <a:solidFill>
                  <a:schemeClr val="tx1"/>
                </a:solidFill>
                <a:latin typeface="Century Gothic" panose="020B0502020202020204" pitchFamily="34" charset="0"/>
              </a:rPr>
              <a:t>Associations</a:t>
            </a:r>
            <a:r>
              <a:rPr lang="it-IT" dirty="0">
                <a:solidFill>
                  <a:schemeClr val="tx1"/>
                </a:solidFill>
                <a:latin typeface="Century Gothic" panose="020B0502020202020204" pitchFamily="34" charset="0"/>
              </a:rPr>
              <a:t>) e UPEI (</a:t>
            </a:r>
            <a:r>
              <a:rPr lang="it-IT" dirty="0" err="1">
                <a:solidFill>
                  <a:schemeClr val="tx1"/>
                </a:solidFill>
                <a:latin typeface="Century Gothic" panose="020B0502020202020204" pitchFamily="34" charset="0"/>
              </a:rPr>
              <a:t>Europe’s</a:t>
            </a:r>
            <a:r>
              <a:rPr lang="it-IT" dirty="0">
                <a:solidFill>
                  <a:schemeClr val="tx1"/>
                </a:solidFill>
                <a:latin typeface="Century Gothic" panose="020B0502020202020204" pitchFamily="34" charset="0"/>
              </a:rPr>
              <a:t> Independent </a:t>
            </a:r>
            <a:r>
              <a:rPr lang="it-IT" dirty="0" err="1">
                <a:solidFill>
                  <a:schemeClr val="tx1"/>
                </a:solidFill>
                <a:latin typeface="Century Gothic" panose="020B0502020202020204" pitchFamily="34" charset="0"/>
              </a:rPr>
              <a:t>Fuel</a:t>
            </a:r>
            <a:r>
              <a:rPr lang="it-IT" dirty="0">
                <a:solidFill>
                  <a:schemeClr val="tx1"/>
                </a:solidFill>
                <a:latin typeface="Century Gothic" panose="020B0502020202020204" pitchFamily="34" charset="0"/>
              </a:rPr>
              <a:t> Suppliers) presentato a Rotterdam il primo luglio 2021. </a:t>
            </a:r>
          </a:p>
        </p:txBody>
      </p:sp>
      <p:sp>
        <p:nvSpPr>
          <p:cNvPr id="2" name="Segnaposto numero diapositiva 1">
            <a:extLst>
              <a:ext uri="{FF2B5EF4-FFF2-40B4-BE49-F238E27FC236}">
                <a16:creationId xmlns:a16="http://schemas.microsoft.com/office/drawing/2014/main" id="{202F9AAF-6D20-4ECA-BFBE-FF73202AE3AA}"/>
              </a:ext>
            </a:extLst>
          </p:cNvPr>
          <p:cNvSpPr>
            <a:spLocks noGrp="1"/>
          </p:cNvSpPr>
          <p:nvPr>
            <p:ph type="sldNum" sz="quarter" idx="2"/>
          </p:nvPr>
        </p:nvSpPr>
        <p:spPr/>
        <p:txBody>
          <a:bodyPr/>
          <a:lstStyle/>
          <a:p>
            <a:fld id="{86CB4B4D-7CA3-9044-876B-883B54F8677D}" type="slidenum">
              <a:rPr lang="it-IT" smtClean="0"/>
              <a:t>4</a:t>
            </a:fld>
            <a:endParaRPr lang="it-IT"/>
          </a:p>
        </p:txBody>
      </p:sp>
    </p:spTree>
    <p:extLst>
      <p:ext uri="{BB962C8B-B14F-4D97-AF65-F5344CB8AC3E}">
        <p14:creationId xmlns:p14="http://schemas.microsoft.com/office/powerpoint/2010/main" val="616405779"/>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latin typeface="Century Gothic" panose="020B0502020202020204" pitchFamily="34" charset="0"/>
              </a:rPr>
              <a:t>La transizione dal Diesel al Biodiesel (HVO)</a:t>
            </a:r>
            <a:endParaRPr dirty="0">
              <a:latin typeface="Century Gothic" panose="020B0502020202020204" pitchFamily="34" charset="0"/>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19" name="CasellaDiTesto 18">
            <a:extLst>
              <a:ext uri="{FF2B5EF4-FFF2-40B4-BE49-F238E27FC236}">
                <a16:creationId xmlns:a16="http://schemas.microsoft.com/office/drawing/2014/main" id="{E2CB40AC-4BAF-481E-9364-42D414E0ECA8}"/>
              </a:ext>
            </a:extLst>
          </p:cNvPr>
          <p:cNvSpPr txBox="1"/>
          <p:nvPr/>
        </p:nvSpPr>
        <p:spPr>
          <a:xfrm>
            <a:off x="533400" y="1492027"/>
            <a:ext cx="11081113" cy="50577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lang="it-IT" sz="1400" dirty="0">
                <a:latin typeface="Century Gothic" panose="020B0502020202020204" pitchFamily="34" charset="0"/>
                <a:cs typeface="Helvetica"/>
              </a:rPr>
              <a:t>In caso di </a:t>
            </a:r>
            <a:r>
              <a:rPr lang="it-IT" sz="1400" b="1" dirty="0">
                <a:latin typeface="Century Gothic" panose="020B0502020202020204" pitchFamily="34" charset="0"/>
                <a:cs typeface="Helvetica"/>
              </a:rPr>
              <a:t>passaggio dal gasolio al biodiesel HVO (olio vegetale idro-trattato)</a:t>
            </a:r>
            <a:r>
              <a:rPr lang="it-IT" sz="1400" dirty="0">
                <a:latin typeface="Century Gothic" panose="020B0502020202020204" pitchFamily="34" charset="0"/>
                <a:cs typeface="Helvetica"/>
              </a:rPr>
              <a:t>, l'intera infrastruttura di stoccaggio e logistica esistente potrebbe continuare ad essere utilizzata. </a:t>
            </a:r>
          </a:p>
          <a:p>
            <a:pPr marL="0" marR="0" lvl="0" indent="0" algn="just" defTabSz="914400" rtl="0" eaLnBrk="1" fontAlgn="auto" latinLnBrk="0" hangingPunct="0">
              <a:lnSpc>
                <a:spcPct val="100000"/>
              </a:lnSpc>
              <a:spcBef>
                <a:spcPts val="0"/>
              </a:spcBef>
              <a:spcAft>
                <a:spcPts val="0"/>
              </a:spcAft>
              <a:buClrTx/>
              <a:buSzTx/>
              <a:buFontTx/>
              <a:buNone/>
              <a:tabLst/>
              <a:defRPr/>
            </a:pPr>
            <a:endParaRPr lang="it-IT" sz="1400" dirty="0">
              <a:latin typeface="Century Gothic" panose="020B0502020202020204" pitchFamily="34" charset="0"/>
              <a:cs typeface="Helvetica"/>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lang="it-IT" sz="1400" dirty="0">
                <a:latin typeface="Century Gothic" panose="020B0502020202020204" pitchFamily="34" charset="0"/>
                <a:cs typeface="Helvetica"/>
              </a:rPr>
              <a:t>I combustibili HVO possono essere prodotti in impianti autonomi o adattando le apparecchiature esistenti di idro-trattamento nelle raffinerie convenzionali. In Italia più importanti impianti di produzione HVO si trovano attualmente a Marghera e a Gela (ad oggi la capacità di lavorazione totale è di 1,1 milioni di tonnellate all’anno, con l’obiettivo di raddoppiarla entro il 2024 per poi arrivare a 5/6 milioni di tonnellate entro il 2050). </a:t>
            </a:r>
          </a:p>
          <a:p>
            <a:pPr marL="0" marR="0" lvl="0" indent="0" algn="just" defTabSz="914400" rtl="0" eaLnBrk="1" fontAlgn="auto" latinLnBrk="0" hangingPunct="0">
              <a:lnSpc>
                <a:spcPct val="100000"/>
              </a:lnSpc>
              <a:spcBef>
                <a:spcPts val="0"/>
              </a:spcBef>
              <a:spcAft>
                <a:spcPts val="0"/>
              </a:spcAft>
              <a:buClrTx/>
              <a:buSzTx/>
              <a:buFontTx/>
              <a:buNone/>
              <a:tabLst/>
              <a:defRPr/>
            </a:pPr>
            <a:endParaRPr lang="it-IT" sz="1400" dirty="0">
              <a:latin typeface="Century Gothic" panose="020B0502020202020204" pitchFamily="34" charset="0"/>
              <a:cs typeface="Helvetica"/>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lang="it-IT" sz="1400" dirty="0">
                <a:latin typeface="Century Gothic" panose="020B0502020202020204" pitchFamily="34" charset="0"/>
                <a:cs typeface="Helvetica"/>
              </a:rPr>
              <a:t>Poiché l'olio da riscaldamento è un combustibile distillato che viene prodotto insieme ad altri principali prodotti petroliferi come benzina e diesel, il tasso di produzione è limitato e gli oli da riscaldamento devono essere immagazzinati per soddisfare l'aumento della domanda stagionale in inverno. Sebbene la produzione di biodiesel non dipenda dalla produzione di carburante convenzionale, la necessità di immagazzinare combustibili per coprire l'aumento del consumo stagionale rimane.</a:t>
            </a:r>
          </a:p>
          <a:p>
            <a:pPr marL="0" marR="0" lvl="0" indent="0" algn="just" defTabSz="914400" rtl="0" eaLnBrk="1" fontAlgn="auto" latinLnBrk="0" hangingPunct="0">
              <a:lnSpc>
                <a:spcPct val="100000"/>
              </a:lnSpc>
              <a:spcBef>
                <a:spcPts val="0"/>
              </a:spcBef>
              <a:spcAft>
                <a:spcPts val="0"/>
              </a:spcAft>
              <a:buClrTx/>
              <a:buSzTx/>
              <a:buFontTx/>
              <a:buNone/>
              <a:tabLst/>
              <a:defRPr/>
            </a:pPr>
            <a:r>
              <a:rPr lang="it-IT" sz="1400" dirty="0">
                <a:latin typeface="Century Gothic" panose="020B0502020202020204" pitchFamily="34" charset="0"/>
                <a:cs typeface="Helvetica"/>
              </a:rPr>
              <a:t> </a:t>
            </a:r>
          </a:p>
          <a:p>
            <a:pPr marL="0" marR="0" lvl="0" indent="0" algn="just" defTabSz="914400" rtl="0" eaLnBrk="1" fontAlgn="auto" latinLnBrk="0" hangingPunct="0">
              <a:lnSpc>
                <a:spcPct val="100000"/>
              </a:lnSpc>
              <a:spcBef>
                <a:spcPts val="0"/>
              </a:spcBef>
              <a:spcAft>
                <a:spcPts val="0"/>
              </a:spcAft>
              <a:buClrTx/>
              <a:buSzTx/>
              <a:buFontTx/>
              <a:buNone/>
              <a:tabLst/>
              <a:defRPr/>
            </a:pPr>
            <a:r>
              <a:rPr lang="it-IT" sz="1400" dirty="0">
                <a:latin typeface="Century Gothic" panose="020B0502020202020204" pitchFamily="34" charset="0"/>
                <a:cs typeface="Helvetica"/>
              </a:rPr>
              <a:t>A differenza dei biodiesel FAME, il biodiesel HVO offre una migliore stabilità per lo stoccaggio e migliori caratteristiche di flusso a freddo. Il basso contenuto di zolfo e ossigeno evita gli effetti negativi di degradazione dei materiali delle infrastrutture.</a:t>
            </a:r>
          </a:p>
          <a:p>
            <a:pPr marL="0" marR="0" lvl="0" indent="0" algn="just" defTabSz="914400" rtl="0" eaLnBrk="1" fontAlgn="auto" latinLnBrk="0" hangingPunct="0">
              <a:lnSpc>
                <a:spcPct val="100000"/>
              </a:lnSpc>
              <a:spcBef>
                <a:spcPts val="0"/>
              </a:spcBef>
              <a:spcAft>
                <a:spcPts val="0"/>
              </a:spcAft>
              <a:buClrTx/>
              <a:buSzTx/>
              <a:buFontTx/>
              <a:buNone/>
              <a:tabLst/>
              <a:defRPr/>
            </a:pPr>
            <a:endParaRPr lang="it-IT" sz="1400" dirty="0">
              <a:latin typeface="Century Gothic" panose="020B0502020202020204" pitchFamily="34" charset="0"/>
              <a:cs typeface="Helvetica"/>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lang="it-IT" sz="1400" dirty="0">
                <a:latin typeface="Century Gothic" panose="020B0502020202020204" pitchFamily="34" charset="0"/>
                <a:cs typeface="Helvetica"/>
              </a:rPr>
              <a:t>In sintesi, </a:t>
            </a:r>
            <a:r>
              <a:rPr lang="it-IT" sz="1400" b="1" dirty="0">
                <a:latin typeface="Century Gothic" panose="020B0502020202020204" pitchFamily="34" charset="0"/>
                <a:cs typeface="Helvetica"/>
              </a:rPr>
              <a:t>il biodiesel HVO è adatto all'infrastruttura attuale senza particolari investimenti e interventi.</a:t>
            </a:r>
            <a:r>
              <a:rPr lang="it-IT" sz="1400" dirty="0">
                <a:latin typeface="Century Gothic" panose="020B0502020202020204" pitchFamily="34" charset="0"/>
                <a:cs typeface="Helvetica"/>
              </a:rPr>
              <a:t> Poiché la produzione di combustibili HVO sembra essere centralizzata nelle raffinerie esistenti di importanti hub infrastrutturali come i porti, anche gli adeguamenti spaziali richiesti delle catene di approvvigionamento sembrano essere limitati. Inoltre, l'HVO può anche essere impiegato nell’aviazione, trasformato in SAF (vedasi scheda dedicata).</a:t>
            </a:r>
          </a:p>
          <a:p>
            <a:pPr marL="0" marR="0" lvl="0" indent="0" algn="just" defTabSz="914400" rtl="0" eaLnBrk="1" fontAlgn="auto" latinLnBrk="0" hangingPunct="0">
              <a:lnSpc>
                <a:spcPct val="100000"/>
              </a:lnSpc>
              <a:spcBef>
                <a:spcPts val="0"/>
              </a:spcBef>
              <a:spcAft>
                <a:spcPts val="0"/>
              </a:spcAft>
              <a:buClrTx/>
              <a:buSzTx/>
              <a:buFontTx/>
              <a:buNone/>
              <a:tabLst/>
              <a:defRPr/>
            </a:pPr>
            <a:endParaRPr lang="it-IT" sz="1400" dirty="0">
              <a:latin typeface="Century Gothic" panose="020B0502020202020204" pitchFamily="34" charset="0"/>
              <a:cs typeface="Helvetica"/>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lang="it-IT" sz="1400" b="1" dirty="0">
                <a:latin typeface="Century Gothic" panose="020B0502020202020204" pitchFamily="34" charset="0"/>
                <a:cs typeface="Helvetica"/>
              </a:rPr>
              <a:t>Poiché non sono necessarie modifiche, non sono previsti costi di adeguamento </a:t>
            </a:r>
            <a:r>
              <a:rPr lang="it-IT" sz="1400" dirty="0">
                <a:latin typeface="Century Gothic" panose="020B0502020202020204" pitchFamily="34" charset="0"/>
                <a:cs typeface="Helvetica"/>
              </a:rPr>
              <a:t>nel passaggio dalla logistica dal gasolio fossile a quella del biodiesel con olio vegetale idro-trattato (HVO).</a:t>
            </a:r>
          </a:p>
        </p:txBody>
      </p:sp>
      <p:sp>
        <p:nvSpPr>
          <p:cNvPr id="2" name="Segnaposto numero diapositiva 1">
            <a:extLst>
              <a:ext uri="{FF2B5EF4-FFF2-40B4-BE49-F238E27FC236}">
                <a16:creationId xmlns:a16="http://schemas.microsoft.com/office/drawing/2014/main" id="{22918531-FD29-4FBC-970A-F88C594E38AA}"/>
              </a:ext>
            </a:extLst>
          </p:cNvPr>
          <p:cNvSpPr>
            <a:spLocks noGrp="1"/>
          </p:cNvSpPr>
          <p:nvPr>
            <p:ph type="sldNum" sz="quarter" idx="2"/>
          </p:nvPr>
        </p:nvSpPr>
        <p:spPr/>
        <p:txBody>
          <a:bodyPr/>
          <a:lstStyle/>
          <a:p>
            <a:fld id="{86CB4B4D-7CA3-9044-876B-883B54F8677D}" type="slidenum">
              <a:rPr lang="it-IT" smtClean="0"/>
              <a:t>5</a:t>
            </a:fld>
            <a:endParaRPr lang="it-IT"/>
          </a:p>
        </p:txBody>
      </p:sp>
    </p:spTree>
    <p:extLst>
      <p:ext uri="{BB962C8B-B14F-4D97-AF65-F5344CB8AC3E}">
        <p14:creationId xmlns:p14="http://schemas.microsoft.com/office/powerpoint/2010/main" val="3551438097"/>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latin typeface="Century Gothic" panose="020B0502020202020204" pitchFamily="34" charset="0"/>
              </a:rPr>
              <a:t>La transizione dalla Benzina al Bioetanolo</a:t>
            </a:r>
            <a:endParaRPr dirty="0">
              <a:latin typeface="Century Gothic" panose="020B0502020202020204" pitchFamily="34" charset="0"/>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0DDE8776-6DEB-4F70-AD01-EC0CFA52AD64}"/>
              </a:ext>
            </a:extLst>
          </p:cNvPr>
          <p:cNvSpPr txBox="1"/>
          <p:nvPr/>
        </p:nvSpPr>
        <p:spPr>
          <a:xfrm>
            <a:off x="495662" y="1528446"/>
            <a:ext cx="3298736"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Supply chain della benzina</a:t>
            </a:r>
          </a:p>
        </p:txBody>
      </p:sp>
      <p:sp>
        <p:nvSpPr>
          <p:cNvPr id="16" name="CasellaDiTesto 15">
            <a:extLst>
              <a:ext uri="{FF2B5EF4-FFF2-40B4-BE49-F238E27FC236}">
                <a16:creationId xmlns:a16="http://schemas.microsoft.com/office/drawing/2014/main" id="{169A8602-4F5B-4EAD-8450-A7BE5AEB0176}"/>
              </a:ext>
            </a:extLst>
          </p:cNvPr>
          <p:cNvSpPr txBox="1"/>
          <p:nvPr/>
        </p:nvSpPr>
        <p:spPr>
          <a:xfrm>
            <a:off x="6474450" y="1528446"/>
            <a:ext cx="5177799"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transizione: </a:t>
            </a:r>
          </a:p>
          <a:p>
            <a:pPr lvl="0">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dall’attuale 10% di </a:t>
            </a:r>
            <a:r>
              <a:rPr lang="it-IT" sz="1400" dirty="0">
                <a:latin typeface="Century Gothic" panose="020B0502020202020204" pitchFamily="34" charset="0"/>
              </a:rPr>
              <a:t>utilizzo di bioetanolo miscelato al </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100%</a:t>
            </a:r>
          </a:p>
        </p:txBody>
      </p:sp>
      <p:graphicFrame>
        <p:nvGraphicFramePr>
          <p:cNvPr id="11" name="Tabella 10">
            <a:extLst>
              <a:ext uri="{FF2B5EF4-FFF2-40B4-BE49-F238E27FC236}">
                <a16:creationId xmlns:a16="http://schemas.microsoft.com/office/drawing/2014/main" id="{9E8D1BC0-361D-4F76-B14C-5E0D7F5ACF0F}"/>
              </a:ext>
            </a:extLst>
          </p:cNvPr>
          <p:cNvGraphicFramePr>
            <a:graphicFrameLocks noGrp="1"/>
          </p:cNvGraphicFramePr>
          <p:nvPr>
            <p:extLst>
              <p:ext uri="{D42A27DB-BD31-4B8C-83A1-F6EECF244321}">
                <p14:modId xmlns:p14="http://schemas.microsoft.com/office/powerpoint/2010/main" val="2226878600"/>
              </p:ext>
            </p:extLst>
          </p:nvPr>
        </p:nvGraphicFramePr>
        <p:xfrm>
          <a:off x="596407" y="4051335"/>
          <a:ext cx="10992835" cy="2240280"/>
        </p:xfrm>
        <a:graphic>
          <a:graphicData uri="http://schemas.openxmlformats.org/drawingml/2006/table">
            <a:tbl>
              <a:tblPr/>
              <a:tblGrid>
                <a:gridCol w="2362946">
                  <a:extLst>
                    <a:ext uri="{9D8B030D-6E8A-4147-A177-3AD203B41FA5}">
                      <a16:colId xmlns:a16="http://schemas.microsoft.com/office/drawing/2014/main" val="3928196435"/>
                    </a:ext>
                  </a:extLst>
                </a:gridCol>
                <a:gridCol w="5876543">
                  <a:extLst>
                    <a:ext uri="{9D8B030D-6E8A-4147-A177-3AD203B41FA5}">
                      <a16:colId xmlns:a16="http://schemas.microsoft.com/office/drawing/2014/main" val="2779870297"/>
                    </a:ext>
                  </a:extLst>
                </a:gridCol>
                <a:gridCol w="2753346">
                  <a:extLst>
                    <a:ext uri="{9D8B030D-6E8A-4147-A177-3AD203B41FA5}">
                      <a16:colId xmlns:a16="http://schemas.microsoft.com/office/drawing/2014/main" val="509496679"/>
                    </a:ext>
                  </a:extLst>
                </a:gridCol>
              </a:tblGrid>
              <a:tr h="443865">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“nodi” della supply Chain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a:solidFill>
                            <a:srgbClr val="000000"/>
                          </a:solidFill>
                          <a:effectLst/>
                          <a:latin typeface="Century Gothic" panose="020B0502020202020204" pitchFamily="34" charset="0"/>
                          <a:cs typeface="Helvetica" panose="020B0604020202020204" pitchFamily="34" charset="0"/>
                        </a:rPr>
                        <a:t>Modifiche infrastrutturali da apportare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Costo dell'investimento</a:t>
                      </a:r>
                    </a:p>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(per 5.000 m³ di prodotto)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623163"/>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Deposito primario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Ricollocazione dei depositi primari in funzione degli impianti di produzione di bioetanolo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1.293.595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1367287"/>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Trasporto tra depositi e verso gli utilizzatori finali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Nuovi camion dotati di cisterne adatte alle caratteristiche del bioetanolo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776.157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0707536"/>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Deposito secondario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Trasformazione e adattamento dei depositi di stoccaggio e miscelazione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2.155.991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668792"/>
                  </a:ext>
                </a:extLst>
              </a:tr>
              <a:tr h="464820">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Utilizzatori finali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Rinnovo delle attrezzature e stazioni per la distribuzione del carburante composto da puro bioetanolo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86.240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1322458"/>
                  </a:ext>
                </a:extLst>
              </a:tr>
            </a:tbl>
          </a:graphicData>
        </a:graphic>
      </p:graphicFrame>
      <p:sp>
        <p:nvSpPr>
          <p:cNvPr id="18" name="CasellaDiTesto 17">
            <a:extLst>
              <a:ext uri="{FF2B5EF4-FFF2-40B4-BE49-F238E27FC236}">
                <a16:creationId xmlns:a16="http://schemas.microsoft.com/office/drawing/2014/main" id="{2FCBF2F6-58BE-467A-8A8F-0EA170F1948E}"/>
              </a:ext>
            </a:extLst>
          </p:cNvPr>
          <p:cNvSpPr txBox="1"/>
          <p:nvPr/>
        </p:nvSpPr>
        <p:spPr>
          <a:xfrm>
            <a:off x="533400" y="3671632"/>
            <a:ext cx="702689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Trasformazioni necessarie nella filiera per la transizione da benzina a bioetanolo</a:t>
            </a:r>
          </a:p>
        </p:txBody>
      </p:sp>
      <p:sp>
        <p:nvSpPr>
          <p:cNvPr id="19" name="CasellaDiTesto 18">
            <a:extLst>
              <a:ext uri="{FF2B5EF4-FFF2-40B4-BE49-F238E27FC236}">
                <a16:creationId xmlns:a16="http://schemas.microsoft.com/office/drawing/2014/main" id="{E2CB40AC-4BAF-481E-9364-42D414E0ECA8}"/>
              </a:ext>
            </a:extLst>
          </p:cNvPr>
          <p:cNvSpPr txBox="1"/>
          <p:nvPr/>
        </p:nvSpPr>
        <p:spPr>
          <a:xfrm>
            <a:off x="6474451" y="2061430"/>
            <a:ext cx="5228988" cy="16106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Caratteristiche del bioetanolo rispetto alla benzina</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Può portare al degradamento di alcuni materiali;</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it-IT" sz="1400" dirty="0">
                <a:latin typeface="Century Gothic" panose="020B0502020202020204" pitchFamily="34" charset="0"/>
                <a:cs typeface="Helvetica"/>
              </a:rPr>
              <a:t>Essendo un buon solvente, il contatto con sedimenti presenti in cisterne può inquinare il prodotto</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a:t>
            </a:r>
          </a:p>
          <a:p>
            <a:pPr marR="0" lvl="0" algn="just" defTabSz="914400" rtl="0" eaLnBrk="1" fontAlgn="auto" latinLnBrk="0" hangingPunct="0">
              <a:lnSpc>
                <a:spcPct val="100000"/>
              </a:lnSpc>
              <a:spcBef>
                <a:spcPts val="0"/>
              </a:spcBef>
              <a:spcAft>
                <a:spcPts val="0"/>
              </a:spcAft>
              <a:buClrTx/>
              <a:buSzTx/>
              <a:tabLst/>
              <a:defRPr/>
            </a:pPr>
            <a:r>
              <a:rPr lang="it-IT" sz="1400" dirty="0">
                <a:latin typeface="Century Gothic" panose="020B0502020202020204" pitchFamily="34" charset="0"/>
                <a:cs typeface="Helvetica"/>
              </a:rPr>
              <a:t>Queste caratteristiche impattano sull’uso dei materiali utilizzati per le infrastrutture logistiche e di deposito del prodotto.</a:t>
            </a:r>
            <a:endPar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sp>
        <p:nvSpPr>
          <p:cNvPr id="20" name="CasellaDiTesto 19">
            <a:extLst>
              <a:ext uri="{FF2B5EF4-FFF2-40B4-BE49-F238E27FC236}">
                <a16:creationId xmlns:a16="http://schemas.microsoft.com/office/drawing/2014/main" id="{BAACB550-19E4-48EF-BE32-9838B72A8DF4}"/>
              </a:ext>
            </a:extLst>
          </p:cNvPr>
          <p:cNvSpPr txBox="1"/>
          <p:nvPr/>
        </p:nvSpPr>
        <p:spPr>
          <a:xfrm>
            <a:off x="546852" y="6314698"/>
            <a:ext cx="11156587"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Fonte: </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Implications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of the energy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transition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for the </a:t>
            </a:r>
            <a:r>
              <a:rPr lang="it-IT" sz="1100" dirty="0" err="1">
                <a:latin typeface="Century Gothic" panose="020B0502020202020204" pitchFamily="34" charset="0"/>
              </a:rPr>
              <a:t>e</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uropean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storage,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fuel</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supply and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distribution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infrastructure</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Trinomics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2021 </a:t>
            </a:r>
            <a:endPar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pic>
        <p:nvPicPr>
          <p:cNvPr id="5" name="Immagine 4">
            <a:extLst>
              <a:ext uri="{FF2B5EF4-FFF2-40B4-BE49-F238E27FC236}">
                <a16:creationId xmlns:a16="http://schemas.microsoft.com/office/drawing/2014/main" id="{D7C067F2-97D0-45EC-A8F8-0A610F2A3959}"/>
              </a:ext>
            </a:extLst>
          </p:cNvPr>
          <p:cNvPicPr>
            <a:picLocks noChangeAspect="1"/>
          </p:cNvPicPr>
          <p:nvPr/>
        </p:nvPicPr>
        <p:blipFill>
          <a:blip r:embed="rId3"/>
          <a:stretch>
            <a:fillRect/>
          </a:stretch>
        </p:blipFill>
        <p:spPr>
          <a:xfrm>
            <a:off x="495662" y="2029286"/>
            <a:ext cx="5867431" cy="1211963"/>
          </a:xfrm>
          <a:prstGeom prst="rect">
            <a:avLst/>
          </a:prstGeom>
        </p:spPr>
      </p:pic>
      <p:sp>
        <p:nvSpPr>
          <p:cNvPr id="2" name="Segnaposto numero diapositiva 1">
            <a:extLst>
              <a:ext uri="{FF2B5EF4-FFF2-40B4-BE49-F238E27FC236}">
                <a16:creationId xmlns:a16="http://schemas.microsoft.com/office/drawing/2014/main" id="{EC5D0EA9-B9C2-4258-8BE8-D8933399BC65}"/>
              </a:ext>
            </a:extLst>
          </p:cNvPr>
          <p:cNvSpPr>
            <a:spLocks noGrp="1"/>
          </p:cNvSpPr>
          <p:nvPr>
            <p:ph type="sldNum" sz="quarter" idx="2"/>
          </p:nvPr>
        </p:nvSpPr>
        <p:spPr/>
        <p:txBody>
          <a:bodyPr/>
          <a:lstStyle/>
          <a:p>
            <a:fld id="{86CB4B4D-7CA3-9044-876B-883B54F8677D}" type="slidenum">
              <a:rPr lang="it-IT" smtClean="0"/>
              <a:t>6</a:t>
            </a:fld>
            <a:endParaRPr lang="it-IT"/>
          </a:p>
        </p:txBody>
      </p:sp>
    </p:spTree>
    <p:extLst>
      <p:ext uri="{BB962C8B-B14F-4D97-AF65-F5344CB8AC3E}">
        <p14:creationId xmlns:p14="http://schemas.microsoft.com/office/powerpoint/2010/main" val="82423392"/>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latin typeface="Century Gothic" panose="020B0502020202020204" pitchFamily="34" charset="0"/>
              </a:rPr>
              <a:t>La transizione dal Gas Naturale (GNL) all’Idrogeno</a:t>
            </a:r>
            <a:endParaRPr dirty="0">
              <a:latin typeface="Century Gothic" panose="020B0502020202020204" pitchFamily="34" charset="0"/>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0DDE8776-6DEB-4F70-AD01-EC0CFA52AD64}"/>
              </a:ext>
            </a:extLst>
          </p:cNvPr>
          <p:cNvSpPr txBox="1"/>
          <p:nvPr/>
        </p:nvSpPr>
        <p:spPr>
          <a:xfrm>
            <a:off x="495661" y="1528446"/>
            <a:ext cx="3670985"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Supply chain del gas naturale</a:t>
            </a:r>
          </a:p>
        </p:txBody>
      </p:sp>
      <p:sp>
        <p:nvSpPr>
          <p:cNvPr id="16" name="CasellaDiTesto 15">
            <a:extLst>
              <a:ext uri="{FF2B5EF4-FFF2-40B4-BE49-F238E27FC236}">
                <a16:creationId xmlns:a16="http://schemas.microsoft.com/office/drawing/2014/main" id="{169A8602-4F5B-4EAD-8450-A7BE5AEB0176}"/>
              </a:ext>
            </a:extLst>
          </p:cNvPr>
          <p:cNvSpPr txBox="1"/>
          <p:nvPr/>
        </p:nvSpPr>
        <p:spPr>
          <a:xfrm>
            <a:off x="6481550" y="1550798"/>
            <a:ext cx="5310815"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transizione: i</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ncremento di utilizzo di idrogeno</a:t>
            </a:r>
          </a:p>
        </p:txBody>
      </p:sp>
      <p:graphicFrame>
        <p:nvGraphicFramePr>
          <p:cNvPr id="11" name="Tabella 10">
            <a:extLst>
              <a:ext uri="{FF2B5EF4-FFF2-40B4-BE49-F238E27FC236}">
                <a16:creationId xmlns:a16="http://schemas.microsoft.com/office/drawing/2014/main" id="{9E8D1BC0-361D-4F76-B14C-5E0D7F5ACF0F}"/>
              </a:ext>
            </a:extLst>
          </p:cNvPr>
          <p:cNvGraphicFramePr>
            <a:graphicFrameLocks noGrp="1"/>
          </p:cNvGraphicFramePr>
          <p:nvPr>
            <p:extLst>
              <p:ext uri="{D42A27DB-BD31-4B8C-83A1-F6EECF244321}">
                <p14:modId xmlns:p14="http://schemas.microsoft.com/office/powerpoint/2010/main" val="3059938487"/>
              </p:ext>
            </p:extLst>
          </p:nvPr>
        </p:nvGraphicFramePr>
        <p:xfrm>
          <a:off x="607603" y="4220815"/>
          <a:ext cx="10992835" cy="1908810"/>
        </p:xfrm>
        <a:graphic>
          <a:graphicData uri="http://schemas.openxmlformats.org/drawingml/2006/table">
            <a:tbl>
              <a:tblPr/>
              <a:tblGrid>
                <a:gridCol w="2362946">
                  <a:extLst>
                    <a:ext uri="{9D8B030D-6E8A-4147-A177-3AD203B41FA5}">
                      <a16:colId xmlns:a16="http://schemas.microsoft.com/office/drawing/2014/main" val="3928196435"/>
                    </a:ext>
                  </a:extLst>
                </a:gridCol>
                <a:gridCol w="5876543">
                  <a:extLst>
                    <a:ext uri="{9D8B030D-6E8A-4147-A177-3AD203B41FA5}">
                      <a16:colId xmlns:a16="http://schemas.microsoft.com/office/drawing/2014/main" val="2779870297"/>
                    </a:ext>
                  </a:extLst>
                </a:gridCol>
                <a:gridCol w="2753346">
                  <a:extLst>
                    <a:ext uri="{9D8B030D-6E8A-4147-A177-3AD203B41FA5}">
                      <a16:colId xmlns:a16="http://schemas.microsoft.com/office/drawing/2014/main" val="509496679"/>
                    </a:ext>
                  </a:extLst>
                </a:gridCol>
              </a:tblGrid>
              <a:tr h="443865">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“nodi” della supply Chain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Modifiche infrastrutturali da apportare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Costo dell'investimento</a:t>
                      </a:r>
                    </a:p>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(per 10.000 m³ di prodotto e 100 km di pipeline)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623163"/>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Deposito primario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Costruzioni di nuovi depositi e attrezzature per contenere l’idrogeno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28.559.854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1367287"/>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Trasporto tra depositi e verso gli utilizzatori finali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412750" rtl="0" eaLnBrk="1" fontAlgn="ctr"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srgbClr val="000000"/>
                          </a:solidFill>
                          <a:effectLst/>
                          <a:uLnTx/>
                          <a:uFillTx/>
                          <a:latin typeface="Century Gothic" panose="020B0502020202020204" pitchFamily="34" charset="0"/>
                          <a:cs typeface="Helvetica" panose="020B0604020202020204" pitchFamily="34" charset="0"/>
                          <a:sym typeface="Helvetica Neue"/>
                        </a:rPr>
                        <a:t>Trasformazione e adattamento delle pipeline</a:t>
                      </a:r>
                      <a:endParaRPr lang="it-IT" sz="1200" b="0" i="0" u="none" strike="noStrike" dirty="0">
                        <a:solidFill>
                          <a:srgbClr val="000000"/>
                        </a:solidFill>
                        <a:effectLst/>
                        <a:latin typeface="Century Gothic" panose="020B0502020202020204" pitchFamily="34" charset="0"/>
                        <a:cs typeface="Helvetica"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8.242.106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0707536"/>
                  </a:ext>
                </a:extLst>
              </a:tr>
              <a:tr h="464820">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Utilizzatori finali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Rinnovo delle attrezzature e stazioni per la distribuzione del carburante composto da idrogeno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1.533.415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1322458"/>
                  </a:ext>
                </a:extLst>
              </a:tr>
            </a:tbl>
          </a:graphicData>
        </a:graphic>
      </p:graphicFrame>
      <p:sp>
        <p:nvSpPr>
          <p:cNvPr id="18" name="CasellaDiTesto 17">
            <a:extLst>
              <a:ext uri="{FF2B5EF4-FFF2-40B4-BE49-F238E27FC236}">
                <a16:creationId xmlns:a16="http://schemas.microsoft.com/office/drawing/2014/main" id="{2FCBF2F6-58BE-467A-8A8F-0EA170F1948E}"/>
              </a:ext>
            </a:extLst>
          </p:cNvPr>
          <p:cNvSpPr txBox="1"/>
          <p:nvPr/>
        </p:nvSpPr>
        <p:spPr>
          <a:xfrm>
            <a:off x="533399" y="3799194"/>
            <a:ext cx="702689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Trasformazioni necessarie nella filiera per la transizione da GNL a idrogeno</a:t>
            </a:r>
          </a:p>
        </p:txBody>
      </p:sp>
      <p:sp>
        <p:nvSpPr>
          <p:cNvPr id="19" name="CasellaDiTesto 18">
            <a:extLst>
              <a:ext uri="{FF2B5EF4-FFF2-40B4-BE49-F238E27FC236}">
                <a16:creationId xmlns:a16="http://schemas.microsoft.com/office/drawing/2014/main" id="{E2CB40AC-4BAF-481E-9364-42D414E0ECA8}"/>
              </a:ext>
            </a:extLst>
          </p:cNvPr>
          <p:cNvSpPr txBox="1"/>
          <p:nvPr/>
        </p:nvSpPr>
        <p:spPr>
          <a:xfrm>
            <a:off x="6474451" y="1921260"/>
            <a:ext cx="5228988"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Caratteristiche dell’idrogeno rispetto alla benzina</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Minore dimensione delle molecole e maggior rischio di perdite in contenitori e condotte;</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it-IT" sz="1400" dirty="0">
                <a:latin typeface="Century Gothic" panose="020B0502020202020204" pitchFamily="34" charset="0"/>
                <a:cs typeface="Helvetica"/>
              </a:rPr>
              <a:t>Forte differenza nella temperatura di stoccaggio (-253º contro i -160º del GNL)</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it-IT" sz="1400" dirty="0">
                <a:latin typeface="Century Gothic" panose="020B0502020202020204" pitchFamily="34" charset="0"/>
                <a:cs typeface="Helvetica"/>
              </a:rPr>
              <a:t>L’utilizzo delle condotte facendovi passare miscele di idrogeno e GNL (così da apportare pochi adattamenti) richiede la successiva separazione dei prodotti. </a:t>
            </a:r>
            <a:endPar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sp>
        <p:nvSpPr>
          <p:cNvPr id="20" name="CasellaDiTesto 19">
            <a:extLst>
              <a:ext uri="{FF2B5EF4-FFF2-40B4-BE49-F238E27FC236}">
                <a16:creationId xmlns:a16="http://schemas.microsoft.com/office/drawing/2014/main" id="{BAACB550-19E4-48EF-BE32-9838B72A8DF4}"/>
              </a:ext>
            </a:extLst>
          </p:cNvPr>
          <p:cNvSpPr txBox="1"/>
          <p:nvPr/>
        </p:nvSpPr>
        <p:spPr>
          <a:xfrm>
            <a:off x="546852" y="6314698"/>
            <a:ext cx="11156587"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Fonte: </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Implications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of the energy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transition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for the </a:t>
            </a:r>
            <a:r>
              <a:rPr lang="it-IT" sz="1100" dirty="0" err="1">
                <a:latin typeface="Century Gothic" panose="020B0502020202020204" pitchFamily="34" charset="0"/>
              </a:rPr>
              <a:t>e</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uropean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storage,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fuel</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supply and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distribution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infrastructure</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Trinomics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2021 </a:t>
            </a:r>
            <a:endPar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pic>
        <p:nvPicPr>
          <p:cNvPr id="3" name="Immagine 2">
            <a:extLst>
              <a:ext uri="{FF2B5EF4-FFF2-40B4-BE49-F238E27FC236}">
                <a16:creationId xmlns:a16="http://schemas.microsoft.com/office/drawing/2014/main" id="{C799BD43-6D8B-47D7-9647-9CFA6ABED725}"/>
              </a:ext>
            </a:extLst>
          </p:cNvPr>
          <p:cNvPicPr>
            <a:picLocks noChangeAspect="1"/>
          </p:cNvPicPr>
          <p:nvPr/>
        </p:nvPicPr>
        <p:blipFill>
          <a:blip r:embed="rId3"/>
          <a:stretch>
            <a:fillRect/>
          </a:stretch>
        </p:blipFill>
        <p:spPr>
          <a:xfrm>
            <a:off x="533400" y="2030318"/>
            <a:ext cx="5941052" cy="1323278"/>
          </a:xfrm>
          <a:prstGeom prst="rect">
            <a:avLst/>
          </a:prstGeom>
        </p:spPr>
      </p:pic>
      <p:sp>
        <p:nvSpPr>
          <p:cNvPr id="2" name="Segnaposto numero diapositiva 1">
            <a:extLst>
              <a:ext uri="{FF2B5EF4-FFF2-40B4-BE49-F238E27FC236}">
                <a16:creationId xmlns:a16="http://schemas.microsoft.com/office/drawing/2014/main" id="{B14C0F43-DE3F-425B-B684-FC32DE99169D}"/>
              </a:ext>
            </a:extLst>
          </p:cNvPr>
          <p:cNvSpPr>
            <a:spLocks noGrp="1"/>
          </p:cNvSpPr>
          <p:nvPr>
            <p:ph type="sldNum" sz="quarter" idx="2"/>
          </p:nvPr>
        </p:nvSpPr>
        <p:spPr/>
        <p:txBody>
          <a:bodyPr/>
          <a:lstStyle/>
          <a:p>
            <a:fld id="{86CB4B4D-7CA3-9044-876B-883B54F8677D}" type="slidenum">
              <a:rPr lang="it-IT" smtClean="0"/>
              <a:t>7</a:t>
            </a:fld>
            <a:endParaRPr lang="it-IT"/>
          </a:p>
        </p:txBody>
      </p:sp>
    </p:spTree>
    <p:extLst>
      <p:ext uri="{BB962C8B-B14F-4D97-AF65-F5344CB8AC3E}">
        <p14:creationId xmlns:p14="http://schemas.microsoft.com/office/powerpoint/2010/main" val="289393262"/>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latin typeface="Century Gothic" panose="020B0502020202020204" pitchFamily="34" charset="0"/>
              </a:rPr>
              <a:t>La transizione dai carburanti per navi: un esempio</a:t>
            </a:r>
            <a:endParaRPr dirty="0">
              <a:latin typeface="Century Gothic" panose="020B0502020202020204" pitchFamily="34" charset="0"/>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Tabella 10">
            <a:extLst>
              <a:ext uri="{FF2B5EF4-FFF2-40B4-BE49-F238E27FC236}">
                <a16:creationId xmlns:a16="http://schemas.microsoft.com/office/drawing/2014/main" id="{9E8D1BC0-361D-4F76-B14C-5E0D7F5ACF0F}"/>
              </a:ext>
            </a:extLst>
          </p:cNvPr>
          <p:cNvGraphicFramePr>
            <a:graphicFrameLocks noGrp="1"/>
          </p:cNvGraphicFramePr>
          <p:nvPr>
            <p:extLst>
              <p:ext uri="{D42A27DB-BD31-4B8C-83A1-F6EECF244321}">
                <p14:modId xmlns:p14="http://schemas.microsoft.com/office/powerpoint/2010/main" val="584225056"/>
              </p:ext>
            </p:extLst>
          </p:nvPr>
        </p:nvGraphicFramePr>
        <p:xfrm>
          <a:off x="596407" y="4495200"/>
          <a:ext cx="10992835" cy="1796415"/>
        </p:xfrm>
        <a:graphic>
          <a:graphicData uri="http://schemas.openxmlformats.org/drawingml/2006/table">
            <a:tbl>
              <a:tblPr/>
              <a:tblGrid>
                <a:gridCol w="2362946">
                  <a:extLst>
                    <a:ext uri="{9D8B030D-6E8A-4147-A177-3AD203B41FA5}">
                      <a16:colId xmlns:a16="http://schemas.microsoft.com/office/drawing/2014/main" val="3928196435"/>
                    </a:ext>
                  </a:extLst>
                </a:gridCol>
                <a:gridCol w="5876543">
                  <a:extLst>
                    <a:ext uri="{9D8B030D-6E8A-4147-A177-3AD203B41FA5}">
                      <a16:colId xmlns:a16="http://schemas.microsoft.com/office/drawing/2014/main" val="2779870297"/>
                    </a:ext>
                  </a:extLst>
                </a:gridCol>
                <a:gridCol w="2753346">
                  <a:extLst>
                    <a:ext uri="{9D8B030D-6E8A-4147-A177-3AD203B41FA5}">
                      <a16:colId xmlns:a16="http://schemas.microsoft.com/office/drawing/2014/main" val="509496679"/>
                    </a:ext>
                  </a:extLst>
                </a:gridCol>
              </a:tblGrid>
              <a:tr h="443865">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“nodi” della supply Chain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Modifiche infrastrutturali da apportare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Costo dell'investimento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623163"/>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Deposito primario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Adattamento di cisterne e attrezzature per contenere il metanolo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2.779.426 euro (50.000 m³)</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1367287"/>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Trasporto tra depositi e verso gli utilizzatori finali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412750" rtl="0" eaLnBrk="1" fontAlgn="ctr"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srgbClr val="000000"/>
                          </a:solidFill>
                          <a:effectLst/>
                          <a:uLnTx/>
                          <a:uFillTx/>
                          <a:latin typeface="Century Gothic" panose="020B0502020202020204" pitchFamily="34" charset="0"/>
                          <a:cs typeface="Helvetica" panose="020B0604020202020204" pitchFamily="34" charset="0"/>
                          <a:sym typeface="Helvetica Neue"/>
                        </a:rPr>
                        <a:t>Trasformazione e adattamento delle pipeline</a:t>
                      </a:r>
                      <a:endParaRPr lang="it-IT" sz="1200" b="0" i="0" u="none" strike="noStrike" dirty="0">
                        <a:solidFill>
                          <a:srgbClr val="000000"/>
                        </a:solidFill>
                        <a:effectLst/>
                        <a:latin typeface="Century Gothic" panose="020B0502020202020204" pitchFamily="34" charset="0"/>
                        <a:cs typeface="Helvetica"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5.345.051 euro (100 km)</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0707536"/>
                  </a:ext>
                </a:extLst>
              </a:tr>
              <a:tr h="464820">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Utilizzatori finali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Rinnovo delle attrezzature e stazioni per la distribuzione del carburante composto da metanolo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427.604 euro (5.000 m³)</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1322458"/>
                  </a:ext>
                </a:extLst>
              </a:tr>
            </a:tbl>
          </a:graphicData>
        </a:graphic>
      </p:graphicFrame>
      <p:sp>
        <p:nvSpPr>
          <p:cNvPr id="18" name="CasellaDiTesto 17">
            <a:extLst>
              <a:ext uri="{FF2B5EF4-FFF2-40B4-BE49-F238E27FC236}">
                <a16:creationId xmlns:a16="http://schemas.microsoft.com/office/drawing/2014/main" id="{2FCBF2F6-58BE-467A-8A8F-0EA170F1948E}"/>
              </a:ext>
            </a:extLst>
          </p:cNvPr>
          <p:cNvSpPr txBox="1"/>
          <p:nvPr/>
        </p:nvSpPr>
        <p:spPr>
          <a:xfrm>
            <a:off x="513045" y="4158399"/>
            <a:ext cx="702689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Trasformazioni necessarie nella filiera per la transizione da HFO a e-metanolo</a:t>
            </a:r>
          </a:p>
        </p:txBody>
      </p:sp>
      <p:sp>
        <p:nvSpPr>
          <p:cNvPr id="20" name="CasellaDiTesto 19">
            <a:extLst>
              <a:ext uri="{FF2B5EF4-FFF2-40B4-BE49-F238E27FC236}">
                <a16:creationId xmlns:a16="http://schemas.microsoft.com/office/drawing/2014/main" id="{BAACB550-19E4-48EF-BE32-9838B72A8DF4}"/>
              </a:ext>
            </a:extLst>
          </p:cNvPr>
          <p:cNvSpPr txBox="1"/>
          <p:nvPr/>
        </p:nvSpPr>
        <p:spPr>
          <a:xfrm>
            <a:off x="546852" y="6314698"/>
            <a:ext cx="11156587"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Fonte: </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Implications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of the energy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transition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for the </a:t>
            </a:r>
            <a:r>
              <a:rPr lang="it-IT" sz="1100" dirty="0" err="1">
                <a:latin typeface="Century Gothic" panose="020B0502020202020204" pitchFamily="34" charset="0"/>
              </a:rPr>
              <a:t>e</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uropean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storage,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fuel</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supply and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distribution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infrastructure</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Trinomics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2021 </a:t>
            </a:r>
            <a:endPar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sp>
        <p:nvSpPr>
          <p:cNvPr id="17" name="CasellaDiTesto 16">
            <a:extLst>
              <a:ext uri="{FF2B5EF4-FFF2-40B4-BE49-F238E27FC236}">
                <a16:creationId xmlns:a16="http://schemas.microsoft.com/office/drawing/2014/main" id="{18601182-7BEB-4740-9F49-6BC169117E52}"/>
              </a:ext>
            </a:extLst>
          </p:cNvPr>
          <p:cNvSpPr txBox="1"/>
          <p:nvPr/>
        </p:nvSpPr>
        <p:spPr>
          <a:xfrm>
            <a:off x="461856" y="1536586"/>
            <a:ext cx="11190394" cy="24622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 combustibili convenzionali per il trasporto marittimo comprendono: gasolio (10 ppm), gasolio marino, oli combustibili a base di zolfo (ultra-basso, molto basso, alto). In questi casi si utilizza il termine </a:t>
            </a: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Heavy </a:t>
            </a:r>
            <a:r>
              <a:rPr kumimoji="0" lang="it-IT" sz="1400" b="1" i="0" u="none" strike="noStrike" kern="0" cap="none" spc="0" normalizeH="0" baseline="0" noProof="0" dirty="0" err="1">
                <a:ln>
                  <a:noFill/>
                </a:ln>
                <a:solidFill>
                  <a:srgbClr val="000000"/>
                </a:solidFill>
                <a:effectLst/>
                <a:uLnTx/>
                <a:uFillTx/>
                <a:latin typeface="Century Gothic" panose="020B0502020202020204" pitchFamily="34" charset="0"/>
                <a:cs typeface="Helvetica"/>
                <a:sym typeface="Helvetica"/>
              </a:rPr>
              <a:t>Fuel</a:t>
            </a: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 Oil (HFO)</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 derivato come residuo dalla distillazione del greggio.</a:t>
            </a:r>
            <a:endParaRPr lang="it-IT" sz="1400" dirty="0">
              <a:latin typeface="Century Gothic" panose="020B0502020202020204" pitchFamily="34" charset="0"/>
              <a:cs typeface="Helvetica" panose="020B0604020202020204" pitchFamily="34" charset="0"/>
            </a:endParaRPr>
          </a:p>
          <a:p>
            <a:pPr algn="just"/>
            <a:endParaRPr lang="it-IT" sz="1400" dirty="0">
              <a:latin typeface="Century Gothic" panose="020B0502020202020204" pitchFamily="34" charset="0"/>
              <a:cs typeface="Helvetica" panose="020B0604020202020204" pitchFamily="34" charset="0"/>
            </a:endParaRPr>
          </a:p>
          <a:p>
            <a:pPr algn="just"/>
            <a:r>
              <a:rPr lang="it-IT" sz="1400" dirty="0">
                <a:latin typeface="Century Gothic" panose="020B0502020202020204" pitchFamily="34" charset="0"/>
                <a:cs typeface="Helvetica" panose="020B0604020202020204" pitchFamily="34" charset="0"/>
              </a:rPr>
              <a:t>I combustibili alternativi nel trasporto marittimo sono ancora in una fase iniziale (progetti dimostrativi). Un esempio è il </a:t>
            </a:r>
            <a:r>
              <a:rPr lang="it-IT" sz="1400" b="1" dirty="0">
                <a:latin typeface="Century Gothic" panose="020B0502020202020204" pitchFamily="34" charset="0"/>
                <a:cs typeface="Helvetica" panose="020B0604020202020204" pitchFamily="34" charset="0"/>
              </a:rPr>
              <a:t>metanolo rinnovabile</a:t>
            </a:r>
            <a:r>
              <a:rPr lang="it-IT" sz="1400" dirty="0">
                <a:latin typeface="Century Gothic" panose="020B0502020202020204" pitchFamily="34" charset="0"/>
                <a:cs typeface="Helvetica" panose="020B0604020202020204" pitchFamily="34" charset="0"/>
              </a:rPr>
              <a:t>, derivato dalla biomassa (</a:t>
            </a:r>
            <a:r>
              <a:rPr lang="it-IT" sz="1400" dirty="0" err="1">
                <a:latin typeface="Century Gothic" panose="020B0502020202020204" pitchFamily="34" charset="0"/>
                <a:cs typeface="Helvetica" panose="020B0604020202020204" pitchFamily="34" charset="0"/>
              </a:rPr>
              <a:t>bio</a:t>
            </a:r>
            <a:r>
              <a:rPr lang="it-IT" sz="1400" dirty="0">
                <a:latin typeface="Century Gothic" panose="020B0502020202020204" pitchFamily="34" charset="0"/>
                <a:cs typeface="Helvetica" panose="020B0604020202020204" pitchFamily="34" charset="0"/>
              </a:rPr>
              <a:t>-metanolo) o sintetizzato da idrogeno verde e anidride carbonica (e-metanolo).</a:t>
            </a:r>
          </a:p>
          <a:p>
            <a:pPr algn="just"/>
            <a:endParaRPr lang="it-IT" sz="1400" dirty="0">
              <a:latin typeface="Century Gothic" panose="020B0502020202020204" pitchFamily="34" charset="0"/>
              <a:cs typeface="Helvetica" panose="020B0604020202020204" pitchFamily="34" charset="0"/>
            </a:endParaRPr>
          </a:p>
          <a:p>
            <a:pPr algn="just"/>
            <a:r>
              <a:rPr lang="it-IT" sz="1400" dirty="0">
                <a:latin typeface="Century Gothic" panose="020B0502020202020204" pitchFamily="34" charset="0"/>
                <a:cs typeface="Helvetica" panose="020B0604020202020204" pitchFamily="34" charset="0"/>
              </a:rPr>
              <a:t>Il metanolo rinnovabile è un carburante versatile che può essere utilizzato nei motori a combustione interna e nei veicoli e nelle navi ibride e a celle a combustibile. </a:t>
            </a:r>
            <a:r>
              <a:rPr lang="it-IT" sz="1400" b="1" dirty="0">
                <a:latin typeface="Century Gothic" panose="020B0502020202020204" pitchFamily="34" charset="0"/>
                <a:cs typeface="Helvetica" panose="020B0604020202020204" pitchFamily="34" charset="0"/>
              </a:rPr>
              <a:t>L’adeguamento della filiera riguarda la prevenzione di corrosione dei materiali, incendi ed esplosioni e la riconfigurazione dell'infrastruttura della catena di approvvigionamento </a:t>
            </a:r>
            <a:r>
              <a:rPr lang="it-IT" sz="1400" dirty="0">
                <a:latin typeface="Century Gothic" panose="020B0502020202020204" pitchFamily="34" charset="0"/>
                <a:cs typeface="Helvetica" panose="020B0604020202020204" pitchFamily="34" charset="0"/>
              </a:rPr>
              <a:t>per collegare i nuovi impianti di produzione di e-metanolo</a:t>
            </a:r>
          </a:p>
        </p:txBody>
      </p:sp>
      <p:sp>
        <p:nvSpPr>
          <p:cNvPr id="2" name="Segnaposto numero diapositiva 1">
            <a:extLst>
              <a:ext uri="{FF2B5EF4-FFF2-40B4-BE49-F238E27FC236}">
                <a16:creationId xmlns:a16="http://schemas.microsoft.com/office/drawing/2014/main" id="{4D9EFFF9-048D-46FC-801F-C18C2368E4DD}"/>
              </a:ext>
            </a:extLst>
          </p:cNvPr>
          <p:cNvSpPr>
            <a:spLocks noGrp="1"/>
          </p:cNvSpPr>
          <p:nvPr>
            <p:ph type="sldNum" sz="quarter" idx="2"/>
          </p:nvPr>
        </p:nvSpPr>
        <p:spPr/>
        <p:txBody>
          <a:bodyPr/>
          <a:lstStyle/>
          <a:p>
            <a:fld id="{86CB4B4D-7CA3-9044-876B-883B54F8677D}" type="slidenum">
              <a:rPr lang="it-IT" smtClean="0"/>
              <a:t>8</a:t>
            </a:fld>
            <a:endParaRPr lang="it-IT"/>
          </a:p>
        </p:txBody>
      </p:sp>
    </p:spTree>
    <p:extLst>
      <p:ext uri="{BB962C8B-B14F-4D97-AF65-F5344CB8AC3E}">
        <p14:creationId xmlns:p14="http://schemas.microsoft.com/office/powerpoint/2010/main" val="4049250429"/>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xfrm>
            <a:off x="533399" y="234950"/>
            <a:ext cx="11170039" cy="984250"/>
          </a:xfrm>
          <a:prstGeom prst="rect">
            <a:avLst/>
          </a:prstGeom>
        </p:spPr>
        <p:txBody>
          <a:bodyPr>
            <a:normAutofit fontScale="90000"/>
          </a:bodyPr>
          <a:lstStyle>
            <a:lvl1pPr>
              <a:defRPr>
                <a:solidFill>
                  <a:srgbClr val="011993"/>
                </a:solidFill>
                <a:latin typeface="Futura"/>
                <a:ea typeface="Futura"/>
                <a:cs typeface="Futura"/>
                <a:sym typeface="Futura"/>
              </a:defRPr>
            </a:lvl1pPr>
          </a:lstStyle>
          <a:p>
            <a:r>
              <a:rPr lang="it-IT" dirty="0">
                <a:latin typeface="Century Gothic" panose="020B0502020202020204" pitchFamily="34" charset="0"/>
              </a:rPr>
              <a:t>La transizione dal Cherosene ai SAF </a:t>
            </a:r>
            <a:br>
              <a:rPr lang="it-IT" dirty="0">
                <a:latin typeface="Century Gothic" panose="020B0502020202020204" pitchFamily="34" charset="0"/>
              </a:rPr>
            </a:br>
            <a:r>
              <a:rPr lang="it-IT" dirty="0">
                <a:latin typeface="Century Gothic" panose="020B0502020202020204" pitchFamily="34" charset="0"/>
              </a:rPr>
              <a:t>(carburanti sostenibili per l’aviazione)</a:t>
            </a:r>
            <a:endParaRPr dirty="0">
              <a:latin typeface="Century Gothic" panose="020B0502020202020204" pitchFamily="34" charset="0"/>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0DDE8776-6DEB-4F70-AD01-EC0CFA52AD64}"/>
              </a:ext>
            </a:extLst>
          </p:cNvPr>
          <p:cNvSpPr txBox="1"/>
          <p:nvPr/>
        </p:nvSpPr>
        <p:spPr>
          <a:xfrm>
            <a:off x="495661" y="1528446"/>
            <a:ext cx="5358384"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Supply chain del cherosene e sua modifica</a:t>
            </a:r>
          </a:p>
        </p:txBody>
      </p:sp>
      <p:sp>
        <p:nvSpPr>
          <p:cNvPr id="16" name="CasellaDiTesto 15">
            <a:extLst>
              <a:ext uri="{FF2B5EF4-FFF2-40B4-BE49-F238E27FC236}">
                <a16:creationId xmlns:a16="http://schemas.microsoft.com/office/drawing/2014/main" id="{169A8602-4F5B-4EAD-8450-A7BE5AEB0176}"/>
              </a:ext>
            </a:extLst>
          </p:cNvPr>
          <p:cNvSpPr txBox="1"/>
          <p:nvPr/>
        </p:nvSpPr>
        <p:spPr>
          <a:xfrm>
            <a:off x="6607094" y="1528353"/>
            <a:ext cx="513296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transizione:</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 </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Miscelazioni di SAF con avio-carburante tradizionale</a:t>
            </a:r>
          </a:p>
        </p:txBody>
      </p:sp>
      <p:graphicFrame>
        <p:nvGraphicFramePr>
          <p:cNvPr id="11" name="Tabella 10">
            <a:extLst>
              <a:ext uri="{FF2B5EF4-FFF2-40B4-BE49-F238E27FC236}">
                <a16:creationId xmlns:a16="http://schemas.microsoft.com/office/drawing/2014/main" id="{9E8D1BC0-361D-4F76-B14C-5E0D7F5ACF0F}"/>
              </a:ext>
            </a:extLst>
          </p:cNvPr>
          <p:cNvGraphicFramePr>
            <a:graphicFrameLocks noGrp="1"/>
          </p:cNvGraphicFramePr>
          <p:nvPr>
            <p:extLst>
              <p:ext uri="{D42A27DB-BD31-4B8C-83A1-F6EECF244321}">
                <p14:modId xmlns:p14="http://schemas.microsoft.com/office/powerpoint/2010/main" val="15388014"/>
              </p:ext>
            </p:extLst>
          </p:nvPr>
        </p:nvGraphicFramePr>
        <p:xfrm>
          <a:off x="599582" y="4399093"/>
          <a:ext cx="10992835" cy="1796415"/>
        </p:xfrm>
        <a:graphic>
          <a:graphicData uri="http://schemas.openxmlformats.org/drawingml/2006/table">
            <a:tbl>
              <a:tblPr/>
              <a:tblGrid>
                <a:gridCol w="2362946">
                  <a:extLst>
                    <a:ext uri="{9D8B030D-6E8A-4147-A177-3AD203B41FA5}">
                      <a16:colId xmlns:a16="http://schemas.microsoft.com/office/drawing/2014/main" val="3928196435"/>
                    </a:ext>
                  </a:extLst>
                </a:gridCol>
                <a:gridCol w="5876543">
                  <a:extLst>
                    <a:ext uri="{9D8B030D-6E8A-4147-A177-3AD203B41FA5}">
                      <a16:colId xmlns:a16="http://schemas.microsoft.com/office/drawing/2014/main" val="2779870297"/>
                    </a:ext>
                  </a:extLst>
                </a:gridCol>
                <a:gridCol w="2753346">
                  <a:extLst>
                    <a:ext uri="{9D8B030D-6E8A-4147-A177-3AD203B41FA5}">
                      <a16:colId xmlns:a16="http://schemas.microsoft.com/office/drawing/2014/main" val="509496679"/>
                    </a:ext>
                  </a:extLst>
                </a:gridCol>
              </a:tblGrid>
              <a:tr h="443865">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“nodi” della supply Chain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Modifiche infrastrutturali da apportare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Costo dell'investimento</a:t>
                      </a:r>
                    </a:p>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(per 5.000 m³ di prodotto)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623163"/>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Deposito primario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Costruzioni di nuovi depositi vicini alle fonti di produzione di SAF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2.236.702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1367287"/>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Deposito secondario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412750" rtl="0" eaLnBrk="1" fontAlgn="ctr"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srgbClr val="000000"/>
                          </a:solidFill>
                          <a:effectLst/>
                          <a:uLnTx/>
                          <a:uFillTx/>
                          <a:latin typeface="Century Gothic" panose="020B0502020202020204" pitchFamily="34" charset="0"/>
                          <a:cs typeface="Helvetica" panose="020B0604020202020204" pitchFamily="34" charset="0"/>
                          <a:sym typeface="Helvetica Neue"/>
                        </a:rPr>
                        <a:t>Attrezzature e infrastrutture per la miscelazione</a:t>
                      </a:r>
                      <a:endParaRPr lang="it-IT" sz="1200" b="0" i="0" u="none" strike="noStrike" dirty="0">
                        <a:solidFill>
                          <a:srgbClr val="000000"/>
                        </a:solidFill>
                        <a:effectLst/>
                        <a:latin typeface="Century Gothic" panose="020B0502020202020204" pitchFamily="34" charset="0"/>
                        <a:cs typeface="Helvetica"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1.313.619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0707536"/>
                  </a:ext>
                </a:extLst>
              </a:tr>
              <a:tr h="464820">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Trasporto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Nessun cambiamento richiesto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0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1322458"/>
                  </a:ext>
                </a:extLst>
              </a:tr>
            </a:tbl>
          </a:graphicData>
        </a:graphic>
      </p:graphicFrame>
      <p:sp>
        <p:nvSpPr>
          <p:cNvPr id="18" name="CasellaDiTesto 17">
            <a:extLst>
              <a:ext uri="{FF2B5EF4-FFF2-40B4-BE49-F238E27FC236}">
                <a16:creationId xmlns:a16="http://schemas.microsoft.com/office/drawing/2014/main" id="{2FCBF2F6-58BE-467A-8A8F-0EA170F1948E}"/>
              </a:ext>
            </a:extLst>
          </p:cNvPr>
          <p:cNvSpPr txBox="1"/>
          <p:nvPr/>
        </p:nvSpPr>
        <p:spPr>
          <a:xfrm>
            <a:off x="533399" y="4024149"/>
            <a:ext cx="702689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Trasformazioni necessarie nella filiera per la transizione da cherosene a SAF</a:t>
            </a:r>
          </a:p>
        </p:txBody>
      </p:sp>
      <p:sp>
        <p:nvSpPr>
          <p:cNvPr id="19" name="CasellaDiTesto 18">
            <a:extLst>
              <a:ext uri="{FF2B5EF4-FFF2-40B4-BE49-F238E27FC236}">
                <a16:creationId xmlns:a16="http://schemas.microsoft.com/office/drawing/2014/main" id="{E2CB40AC-4BAF-481E-9364-42D414E0ECA8}"/>
              </a:ext>
            </a:extLst>
          </p:cNvPr>
          <p:cNvSpPr txBox="1"/>
          <p:nvPr/>
        </p:nvSpPr>
        <p:spPr>
          <a:xfrm>
            <a:off x="6607094" y="1982564"/>
            <a:ext cx="5132963" cy="20415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Caratteristiche dei SAF rispetto al kerosene</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Il termine SAF riguarda un gruppo di diversi combustibili rinnovabili con qualità tra loro diverse. Tuttavia, miscelandosi con i carburanti per </a:t>
            </a:r>
            <a:r>
              <a:rPr kumimoji="0" lang="it-IT" sz="1400" b="0" i="0" u="none" strike="noStrike" kern="0" cap="none" spc="0" normalizeH="0" baseline="0" noProof="0" dirty="0" err="1">
                <a:ln>
                  <a:noFill/>
                </a:ln>
                <a:solidFill>
                  <a:srgbClr val="000000"/>
                </a:solidFill>
                <a:effectLst/>
                <a:uLnTx/>
                <a:uFillTx/>
                <a:latin typeface="Century Gothic" panose="020B0502020202020204" pitchFamily="34" charset="0"/>
                <a:cs typeface="Helvetica"/>
                <a:sym typeface="Helvetica"/>
              </a:rPr>
              <a:t>aviojet</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 convenzionali, sono compatibili con l'infrastruttura esistente per i carburanti per aerei;</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 due principali gruppi di SAF sono combustibili a base di cherosene paraffinico sintetico (SPK) e cherosene sintetico con aromatici (SKA)</a:t>
            </a:r>
          </a:p>
        </p:txBody>
      </p:sp>
      <p:sp>
        <p:nvSpPr>
          <p:cNvPr id="20" name="CasellaDiTesto 19">
            <a:extLst>
              <a:ext uri="{FF2B5EF4-FFF2-40B4-BE49-F238E27FC236}">
                <a16:creationId xmlns:a16="http://schemas.microsoft.com/office/drawing/2014/main" id="{BAACB550-19E4-48EF-BE32-9838B72A8DF4}"/>
              </a:ext>
            </a:extLst>
          </p:cNvPr>
          <p:cNvSpPr txBox="1"/>
          <p:nvPr/>
        </p:nvSpPr>
        <p:spPr>
          <a:xfrm>
            <a:off x="546852" y="6314698"/>
            <a:ext cx="11156587"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Fonte: </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Implications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of the energy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transition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for the </a:t>
            </a:r>
            <a:r>
              <a:rPr lang="it-IT" sz="1100" dirty="0" err="1">
                <a:latin typeface="Century Gothic" panose="020B0502020202020204" pitchFamily="34" charset="0"/>
              </a:rPr>
              <a:t>e</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uropean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storage,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fuel</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supply and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distribution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infrastructure</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Trinomics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2021 </a:t>
            </a:r>
            <a:endPar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pic>
        <p:nvPicPr>
          <p:cNvPr id="3" name="Immagine 2">
            <a:extLst>
              <a:ext uri="{FF2B5EF4-FFF2-40B4-BE49-F238E27FC236}">
                <a16:creationId xmlns:a16="http://schemas.microsoft.com/office/drawing/2014/main" id="{445B5A07-36C6-4A86-B616-A5866B5C6082}"/>
              </a:ext>
            </a:extLst>
          </p:cNvPr>
          <p:cNvPicPr>
            <a:picLocks noChangeAspect="1"/>
          </p:cNvPicPr>
          <p:nvPr/>
        </p:nvPicPr>
        <p:blipFill>
          <a:blip r:embed="rId3"/>
          <a:stretch>
            <a:fillRect/>
          </a:stretch>
        </p:blipFill>
        <p:spPr>
          <a:xfrm>
            <a:off x="495661" y="1946300"/>
            <a:ext cx="6111433" cy="1949570"/>
          </a:xfrm>
          <a:prstGeom prst="rect">
            <a:avLst/>
          </a:prstGeom>
        </p:spPr>
      </p:pic>
      <p:sp>
        <p:nvSpPr>
          <p:cNvPr id="2" name="Segnaposto numero diapositiva 1">
            <a:extLst>
              <a:ext uri="{FF2B5EF4-FFF2-40B4-BE49-F238E27FC236}">
                <a16:creationId xmlns:a16="http://schemas.microsoft.com/office/drawing/2014/main" id="{B0EDBCE0-6749-47CC-AEAB-7F80CC011010}"/>
              </a:ext>
            </a:extLst>
          </p:cNvPr>
          <p:cNvSpPr>
            <a:spLocks noGrp="1"/>
          </p:cNvSpPr>
          <p:nvPr>
            <p:ph type="sldNum" sz="quarter" idx="2"/>
          </p:nvPr>
        </p:nvSpPr>
        <p:spPr/>
        <p:txBody>
          <a:bodyPr/>
          <a:lstStyle/>
          <a:p>
            <a:fld id="{86CB4B4D-7CA3-9044-876B-883B54F8677D}" type="slidenum">
              <a:rPr lang="it-IT" smtClean="0"/>
              <a:t>9</a:t>
            </a:fld>
            <a:endParaRPr lang="it-IT"/>
          </a:p>
        </p:txBody>
      </p:sp>
    </p:spTree>
    <p:extLst>
      <p:ext uri="{BB962C8B-B14F-4D97-AF65-F5344CB8AC3E}">
        <p14:creationId xmlns:p14="http://schemas.microsoft.com/office/powerpoint/2010/main" val="41732227"/>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xfrm>
            <a:off x="533399" y="234950"/>
            <a:ext cx="11170039" cy="984250"/>
          </a:xfrm>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latin typeface="Century Gothic" panose="020B0502020202020204" pitchFamily="34" charset="0"/>
              </a:rPr>
              <a:t>La transizione dal GPL (propano/butano) al </a:t>
            </a:r>
            <a:r>
              <a:rPr lang="it-IT" dirty="0" err="1">
                <a:latin typeface="Century Gothic" panose="020B0502020202020204" pitchFamily="34" charset="0"/>
              </a:rPr>
              <a:t>bio</a:t>
            </a:r>
            <a:r>
              <a:rPr lang="it-IT" dirty="0">
                <a:latin typeface="Century Gothic" panose="020B0502020202020204" pitchFamily="34" charset="0"/>
              </a:rPr>
              <a:t>-GPL</a:t>
            </a:r>
            <a:endParaRPr dirty="0">
              <a:latin typeface="Century Gothic" panose="020B0502020202020204" pitchFamily="34" charset="0"/>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0DDE8776-6DEB-4F70-AD01-EC0CFA52AD64}"/>
              </a:ext>
            </a:extLst>
          </p:cNvPr>
          <p:cNvSpPr txBox="1"/>
          <p:nvPr/>
        </p:nvSpPr>
        <p:spPr>
          <a:xfrm>
            <a:off x="495661" y="1528446"/>
            <a:ext cx="5358384"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Supply chain del GPL (propano/butano) </a:t>
            </a:r>
          </a:p>
        </p:txBody>
      </p:sp>
      <p:sp>
        <p:nvSpPr>
          <p:cNvPr id="16" name="CasellaDiTesto 15">
            <a:extLst>
              <a:ext uri="{FF2B5EF4-FFF2-40B4-BE49-F238E27FC236}">
                <a16:creationId xmlns:a16="http://schemas.microsoft.com/office/drawing/2014/main" id="{169A8602-4F5B-4EAD-8450-A7BE5AEB0176}"/>
              </a:ext>
            </a:extLst>
          </p:cNvPr>
          <p:cNvSpPr txBox="1"/>
          <p:nvPr/>
        </p:nvSpPr>
        <p:spPr>
          <a:xfrm>
            <a:off x="6481550" y="1443077"/>
            <a:ext cx="513296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Ipotesi di transizione:</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 </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Transizione 100% dal GPL al </a:t>
            </a:r>
            <a:r>
              <a:rPr kumimoji="0" lang="it-IT" sz="1400" b="0" i="0" u="none" strike="noStrike" kern="0" cap="none" spc="0" normalizeH="0" baseline="0" noProof="0" dirty="0" err="1">
                <a:ln>
                  <a:noFill/>
                </a:ln>
                <a:solidFill>
                  <a:srgbClr val="000000"/>
                </a:solidFill>
                <a:effectLst/>
                <a:uLnTx/>
                <a:uFillTx/>
                <a:latin typeface="Century Gothic" panose="020B0502020202020204" pitchFamily="34" charset="0"/>
                <a:cs typeface="Helvetica"/>
                <a:sym typeface="Helvetica"/>
              </a:rPr>
              <a:t>bio</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-GPL </a:t>
            </a:r>
          </a:p>
        </p:txBody>
      </p:sp>
      <p:graphicFrame>
        <p:nvGraphicFramePr>
          <p:cNvPr id="11" name="Tabella 10">
            <a:extLst>
              <a:ext uri="{FF2B5EF4-FFF2-40B4-BE49-F238E27FC236}">
                <a16:creationId xmlns:a16="http://schemas.microsoft.com/office/drawing/2014/main" id="{9E8D1BC0-361D-4F76-B14C-5E0D7F5ACF0F}"/>
              </a:ext>
            </a:extLst>
          </p:cNvPr>
          <p:cNvGraphicFramePr>
            <a:graphicFrameLocks noGrp="1"/>
          </p:cNvGraphicFramePr>
          <p:nvPr>
            <p:extLst>
              <p:ext uri="{D42A27DB-BD31-4B8C-83A1-F6EECF244321}">
                <p14:modId xmlns:p14="http://schemas.microsoft.com/office/powerpoint/2010/main" val="2618917744"/>
              </p:ext>
            </p:extLst>
          </p:nvPr>
        </p:nvGraphicFramePr>
        <p:xfrm>
          <a:off x="546852" y="5273811"/>
          <a:ext cx="10992835" cy="887730"/>
        </p:xfrm>
        <a:graphic>
          <a:graphicData uri="http://schemas.openxmlformats.org/drawingml/2006/table">
            <a:tbl>
              <a:tblPr/>
              <a:tblGrid>
                <a:gridCol w="2362946">
                  <a:extLst>
                    <a:ext uri="{9D8B030D-6E8A-4147-A177-3AD203B41FA5}">
                      <a16:colId xmlns:a16="http://schemas.microsoft.com/office/drawing/2014/main" val="3928196435"/>
                    </a:ext>
                  </a:extLst>
                </a:gridCol>
                <a:gridCol w="5876543">
                  <a:extLst>
                    <a:ext uri="{9D8B030D-6E8A-4147-A177-3AD203B41FA5}">
                      <a16:colId xmlns:a16="http://schemas.microsoft.com/office/drawing/2014/main" val="2779870297"/>
                    </a:ext>
                  </a:extLst>
                </a:gridCol>
                <a:gridCol w="2753346">
                  <a:extLst>
                    <a:ext uri="{9D8B030D-6E8A-4147-A177-3AD203B41FA5}">
                      <a16:colId xmlns:a16="http://schemas.microsoft.com/office/drawing/2014/main" val="509496679"/>
                    </a:ext>
                  </a:extLst>
                </a:gridCol>
              </a:tblGrid>
              <a:tr h="443865">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“nodi” della supply Chain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Modifiche infrastrutturali da apportare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Costo dell'investimento</a:t>
                      </a:r>
                    </a:p>
                    <a:p>
                      <a:pPr algn="ctr" fontAlgn="ctr"/>
                      <a:r>
                        <a:rPr lang="it-IT" sz="1200" b="1" i="0" u="none" strike="noStrike" dirty="0">
                          <a:solidFill>
                            <a:srgbClr val="000000"/>
                          </a:solidFill>
                          <a:effectLst/>
                          <a:latin typeface="Century Gothic" panose="020B0502020202020204" pitchFamily="34" charset="0"/>
                          <a:cs typeface="Helvetica" panose="020B0604020202020204" pitchFamily="34" charset="0"/>
                        </a:rPr>
                        <a:t>(per 900 m³ di prodotto)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623163"/>
                  </a:ext>
                </a:extLst>
              </a:tr>
              <a:tr h="443865">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Deposito primario e logistica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Costruzioni di nuovi depositi vicini alle fonti di produzione di </a:t>
                      </a:r>
                      <a:r>
                        <a:rPr lang="it-IT" sz="1200" b="0" i="0" u="none" strike="noStrike" dirty="0" err="1">
                          <a:solidFill>
                            <a:srgbClr val="000000"/>
                          </a:solidFill>
                          <a:effectLst/>
                          <a:latin typeface="Century Gothic" panose="020B0502020202020204" pitchFamily="34" charset="0"/>
                          <a:cs typeface="Helvetica" panose="020B0604020202020204" pitchFamily="34" charset="0"/>
                        </a:rPr>
                        <a:t>bio</a:t>
                      </a:r>
                      <a:r>
                        <a:rPr lang="it-IT" sz="1200" b="0" i="0" u="none" strike="noStrike" dirty="0">
                          <a:solidFill>
                            <a:srgbClr val="000000"/>
                          </a:solidFill>
                          <a:effectLst/>
                          <a:latin typeface="Century Gothic" panose="020B0502020202020204" pitchFamily="34" charset="0"/>
                          <a:cs typeface="Helvetica" panose="020B0604020202020204" pitchFamily="34" charset="0"/>
                        </a:rPr>
                        <a:t>-GPL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t-IT" sz="1200" b="0" i="0" u="none" strike="noStrike" dirty="0">
                          <a:solidFill>
                            <a:srgbClr val="000000"/>
                          </a:solidFill>
                          <a:effectLst/>
                          <a:latin typeface="Century Gothic" panose="020B0502020202020204" pitchFamily="34" charset="0"/>
                          <a:cs typeface="Helvetica" panose="020B0604020202020204" pitchFamily="34" charset="0"/>
                        </a:rPr>
                        <a:t>1 265 975 euro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1367287"/>
                  </a:ext>
                </a:extLst>
              </a:tr>
            </a:tbl>
          </a:graphicData>
        </a:graphic>
      </p:graphicFrame>
      <p:sp>
        <p:nvSpPr>
          <p:cNvPr id="18" name="CasellaDiTesto 17">
            <a:extLst>
              <a:ext uri="{FF2B5EF4-FFF2-40B4-BE49-F238E27FC236}">
                <a16:creationId xmlns:a16="http://schemas.microsoft.com/office/drawing/2014/main" id="{2FCBF2F6-58BE-467A-8A8F-0EA170F1948E}"/>
              </a:ext>
            </a:extLst>
          </p:cNvPr>
          <p:cNvSpPr txBox="1"/>
          <p:nvPr/>
        </p:nvSpPr>
        <p:spPr>
          <a:xfrm>
            <a:off x="493681" y="4815743"/>
            <a:ext cx="7026897"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Trasformazioni necessarie nella filiera per la transizione da GPL a </a:t>
            </a:r>
            <a:r>
              <a:rPr lang="it-IT" sz="1400" b="1" dirty="0" err="1">
                <a:latin typeface="Century Gothic" panose="020B0502020202020204" pitchFamily="34" charset="0"/>
                <a:cs typeface="Helvetica"/>
              </a:rPr>
              <a:t>bio</a:t>
            </a:r>
            <a:r>
              <a:rPr lang="it-IT" sz="1400" b="1" dirty="0">
                <a:latin typeface="Century Gothic" panose="020B0502020202020204" pitchFamily="34" charset="0"/>
                <a:cs typeface="Helvetica"/>
              </a:rPr>
              <a:t>-GPL</a:t>
            </a:r>
            <a:endPar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sp>
        <p:nvSpPr>
          <p:cNvPr id="19" name="CasellaDiTesto 18">
            <a:extLst>
              <a:ext uri="{FF2B5EF4-FFF2-40B4-BE49-F238E27FC236}">
                <a16:creationId xmlns:a16="http://schemas.microsoft.com/office/drawing/2014/main" id="{E2CB40AC-4BAF-481E-9364-42D414E0ECA8}"/>
              </a:ext>
            </a:extLst>
          </p:cNvPr>
          <p:cNvSpPr txBox="1"/>
          <p:nvPr/>
        </p:nvSpPr>
        <p:spPr>
          <a:xfrm>
            <a:off x="6499722" y="1926404"/>
            <a:ext cx="5114791" cy="20415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Caratteristiche dei SAF rispetto al kerosene</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Il </a:t>
            </a:r>
            <a:r>
              <a:rPr kumimoji="0" lang="it-IT" sz="1400" b="0" i="0" u="none" strike="noStrike" kern="0" cap="none" spc="0" normalizeH="0" baseline="0" noProof="0" dirty="0" err="1">
                <a:ln>
                  <a:noFill/>
                </a:ln>
                <a:solidFill>
                  <a:srgbClr val="000000"/>
                </a:solidFill>
                <a:effectLst/>
                <a:uLnTx/>
                <a:uFillTx/>
                <a:latin typeface="Century Gothic" panose="020B0502020202020204" pitchFamily="34" charset="0"/>
                <a:cs typeface="Helvetica"/>
                <a:sym typeface="Helvetica"/>
              </a:rPr>
              <a:t>bioGPL</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 è identico per struttura chimica, aspetto, prestazioni e applicazione al GPL convenzionale e viene trasportato e stoccato negli stessi serbatoi e utilizzato per le stesse applicazioni e apparecchiature, rendendo il passaggio dal GPL al </a:t>
            </a:r>
            <a:r>
              <a:rPr kumimoji="0" lang="it-IT" sz="1400" b="0" i="0" u="none" strike="noStrike" kern="0" cap="none" spc="0" normalizeH="0" baseline="0" noProof="0" dirty="0" err="1">
                <a:ln>
                  <a:noFill/>
                </a:ln>
                <a:solidFill>
                  <a:srgbClr val="000000"/>
                </a:solidFill>
                <a:effectLst/>
                <a:uLnTx/>
                <a:uFillTx/>
                <a:latin typeface="Century Gothic" panose="020B0502020202020204" pitchFamily="34" charset="0"/>
                <a:cs typeface="Helvetica"/>
                <a:sym typeface="Helvetica"/>
              </a:rPr>
              <a:t>bioGPL</a:t>
            </a: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 senza soluzione di continuità</a:t>
            </a:r>
          </a:p>
          <a:p>
            <a:pPr marL="285750" marR="0" lvl="0" indent="-285750" algn="just"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L'unico problema può verificarsi in termini di costi aggiuntivi quando si miscelano i due combustibili.</a:t>
            </a:r>
          </a:p>
        </p:txBody>
      </p:sp>
      <p:sp>
        <p:nvSpPr>
          <p:cNvPr id="20" name="CasellaDiTesto 19">
            <a:extLst>
              <a:ext uri="{FF2B5EF4-FFF2-40B4-BE49-F238E27FC236}">
                <a16:creationId xmlns:a16="http://schemas.microsoft.com/office/drawing/2014/main" id="{BAACB550-19E4-48EF-BE32-9838B72A8DF4}"/>
              </a:ext>
            </a:extLst>
          </p:cNvPr>
          <p:cNvSpPr txBox="1"/>
          <p:nvPr/>
        </p:nvSpPr>
        <p:spPr>
          <a:xfrm>
            <a:off x="546852" y="6314698"/>
            <a:ext cx="11156587"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Fonte: </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Implications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of the energy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transition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for the </a:t>
            </a:r>
            <a:r>
              <a:rPr lang="it-IT" sz="1100" dirty="0" err="1">
                <a:latin typeface="Century Gothic" panose="020B0502020202020204" pitchFamily="34" charset="0"/>
              </a:rPr>
              <a:t>e</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uropean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storage,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fuel</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supply and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distribution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infrastructure</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Trinomics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2021 </a:t>
            </a:r>
            <a:endPar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pic>
        <p:nvPicPr>
          <p:cNvPr id="6" name="Immagine 5">
            <a:extLst>
              <a:ext uri="{FF2B5EF4-FFF2-40B4-BE49-F238E27FC236}">
                <a16:creationId xmlns:a16="http://schemas.microsoft.com/office/drawing/2014/main" id="{7CCE7B76-BB9D-4BED-9BD1-3F18A3EAC517}"/>
              </a:ext>
            </a:extLst>
          </p:cNvPr>
          <p:cNvPicPr>
            <a:picLocks noChangeAspect="1"/>
          </p:cNvPicPr>
          <p:nvPr/>
        </p:nvPicPr>
        <p:blipFill>
          <a:blip r:embed="rId3"/>
          <a:stretch>
            <a:fillRect/>
          </a:stretch>
        </p:blipFill>
        <p:spPr>
          <a:xfrm>
            <a:off x="495661" y="2108957"/>
            <a:ext cx="5985889" cy="1239217"/>
          </a:xfrm>
          <a:prstGeom prst="rect">
            <a:avLst/>
          </a:prstGeom>
        </p:spPr>
      </p:pic>
      <p:sp>
        <p:nvSpPr>
          <p:cNvPr id="15" name="CasellaDiTesto 14">
            <a:extLst>
              <a:ext uri="{FF2B5EF4-FFF2-40B4-BE49-F238E27FC236}">
                <a16:creationId xmlns:a16="http://schemas.microsoft.com/office/drawing/2014/main" id="{D0429508-2EED-4C47-B103-5593AA1E5BD6}"/>
              </a:ext>
            </a:extLst>
          </p:cNvPr>
          <p:cNvSpPr txBox="1"/>
          <p:nvPr/>
        </p:nvSpPr>
        <p:spPr>
          <a:xfrm>
            <a:off x="491121" y="4022534"/>
            <a:ext cx="11209757" cy="738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kumimoji="0" lang="it-IT" alt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Poiché non sono previsti grandi adeguamenti delle infrastrutture, la stima dei costi si concentra sul trasferimento della catena di approvvigionamento dalla raffineria convenzionale alla bioraffineria in una nuova sede. In tal caso, saranno necessari nuovi serbatoi di stoccaggio per il </a:t>
            </a:r>
            <a:r>
              <a:rPr kumimoji="0" lang="it-IT" altLang="it-IT" sz="1400" b="0" i="0" u="none" strike="noStrike" kern="0" cap="none" spc="0" normalizeH="0" baseline="0" noProof="0" dirty="0" err="1">
                <a:ln>
                  <a:noFill/>
                </a:ln>
                <a:solidFill>
                  <a:srgbClr val="000000"/>
                </a:solidFill>
                <a:effectLst/>
                <a:uLnTx/>
                <a:uFillTx/>
                <a:latin typeface="Century Gothic" panose="020B0502020202020204" pitchFamily="34" charset="0"/>
                <a:cs typeface="Helvetica"/>
                <a:sym typeface="Helvetica"/>
              </a:rPr>
              <a:t>bioGPL</a:t>
            </a:r>
            <a:r>
              <a:rPr kumimoji="0" lang="it-IT" altLang="it-IT" sz="14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a:t>
            </a:r>
            <a:endParaRPr lang="it-IT" dirty="0">
              <a:latin typeface="Century Gothic" panose="020B0502020202020204" pitchFamily="34" charset="0"/>
            </a:endParaRPr>
          </a:p>
        </p:txBody>
      </p:sp>
      <p:sp>
        <p:nvSpPr>
          <p:cNvPr id="2" name="Segnaposto numero diapositiva 1">
            <a:extLst>
              <a:ext uri="{FF2B5EF4-FFF2-40B4-BE49-F238E27FC236}">
                <a16:creationId xmlns:a16="http://schemas.microsoft.com/office/drawing/2014/main" id="{D4533B27-B9EA-46E8-B3A1-5E16D684F02C}"/>
              </a:ext>
            </a:extLst>
          </p:cNvPr>
          <p:cNvSpPr>
            <a:spLocks noGrp="1"/>
          </p:cNvSpPr>
          <p:nvPr>
            <p:ph type="sldNum" sz="quarter" idx="2"/>
          </p:nvPr>
        </p:nvSpPr>
        <p:spPr/>
        <p:txBody>
          <a:bodyPr/>
          <a:lstStyle/>
          <a:p>
            <a:fld id="{86CB4B4D-7CA3-9044-876B-883B54F8677D}" type="slidenum">
              <a:rPr lang="it-IT" smtClean="0"/>
              <a:t>10</a:t>
            </a:fld>
            <a:endParaRPr lang="it-IT"/>
          </a:p>
        </p:txBody>
      </p:sp>
    </p:spTree>
    <p:extLst>
      <p:ext uri="{BB962C8B-B14F-4D97-AF65-F5344CB8AC3E}">
        <p14:creationId xmlns:p14="http://schemas.microsoft.com/office/powerpoint/2010/main" val="157506016"/>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olo slide"/>
          <p:cNvSpPr txBox="1">
            <a:spLocks noGrp="1"/>
          </p:cNvSpPr>
          <p:nvPr>
            <p:ph type="title"/>
          </p:nvPr>
        </p:nvSpPr>
        <p:spPr>
          <a:xfrm>
            <a:off x="533399" y="234950"/>
            <a:ext cx="11170039" cy="984250"/>
          </a:xfrm>
          <a:prstGeom prst="rect">
            <a:avLst/>
          </a:prstGeom>
        </p:spPr>
        <p:txBody>
          <a:bodyPr>
            <a:normAutofit/>
          </a:bodyPr>
          <a:lstStyle>
            <a:lvl1pPr>
              <a:defRPr>
                <a:solidFill>
                  <a:srgbClr val="011993"/>
                </a:solidFill>
                <a:latin typeface="Futura"/>
                <a:ea typeface="Futura"/>
                <a:cs typeface="Futura"/>
                <a:sym typeface="Futura"/>
              </a:defRPr>
            </a:lvl1pPr>
          </a:lstStyle>
          <a:p>
            <a:r>
              <a:rPr lang="it-IT" dirty="0">
                <a:latin typeface="Century Gothic" panose="020B0502020202020204" pitchFamily="34" charset="0"/>
              </a:rPr>
              <a:t>Biometano, e-gasoline ed e-diesel</a:t>
            </a:r>
            <a:endParaRPr dirty="0">
              <a:latin typeface="Century Gothic" panose="020B0502020202020204" pitchFamily="34" charset="0"/>
            </a:endParaRPr>
          </a:p>
        </p:txBody>
      </p:sp>
      <p:pic>
        <p:nvPicPr>
          <p:cNvPr id="10" name="Picture 2" descr="C:\Users\GFranceschini\Desktop\Loghi\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5704" y="224818"/>
            <a:ext cx="1400175" cy="904875"/>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19">
            <a:extLst>
              <a:ext uri="{FF2B5EF4-FFF2-40B4-BE49-F238E27FC236}">
                <a16:creationId xmlns:a16="http://schemas.microsoft.com/office/drawing/2014/main" id="{BAACB550-19E4-48EF-BE32-9838B72A8DF4}"/>
              </a:ext>
            </a:extLst>
          </p:cNvPr>
          <p:cNvSpPr txBox="1"/>
          <p:nvPr/>
        </p:nvSpPr>
        <p:spPr>
          <a:xfrm>
            <a:off x="546852" y="6314698"/>
            <a:ext cx="11156587" cy="271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rPr>
              <a:t>Fonte: </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Implications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of the energy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transition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for the </a:t>
            </a:r>
            <a:r>
              <a:rPr lang="it-IT" sz="1100" dirty="0" err="1">
                <a:latin typeface="Century Gothic" panose="020B0502020202020204" pitchFamily="34" charset="0"/>
              </a:rPr>
              <a:t>e</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uropean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storage,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fuel</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supply and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distribution</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infrastructure</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a:t>
            </a:r>
            <a:r>
              <a:rPr kumimoji="0" lang="it-IT" sz="1100" b="0" i="0" u="none" strike="noStrike" cap="none" spc="0" normalizeH="0" baseline="0" dirty="0" err="1">
                <a:ln>
                  <a:noFill/>
                </a:ln>
                <a:solidFill>
                  <a:srgbClr val="000000"/>
                </a:solidFill>
                <a:effectLst/>
                <a:uFillTx/>
                <a:latin typeface="Century Gothic" panose="020B0502020202020204" pitchFamily="34" charset="0"/>
                <a:sym typeface="Helvetica"/>
              </a:rPr>
              <a:t>Trinomics</a:t>
            </a:r>
            <a:r>
              <a:rPr kumimoji="0" lang="it-IT" sz="1100" b="0" i="0" u="none" strike="noStrike" cap="none" spc="0" normalizeH="0" baseline="0" dirty="0">
                <a:ln>
                  <a:noFill/>
                </a:ln>
                <a:solidFill>
                  <a:srgbClr val="000000"/>
                </a:solidFill>
                <a:effectLst/>
                <a:uFillTx/>
                <a:latin typeface="Century Gothic" panose="020B0502020202020204" pitchFamily="34" charset="0"/>
                <a:sym typeface="Helvetica"/>
              </a:rPr>
              <a:t> 2021 </a:t>
            </a:r>
            <a:endParaRPr kumimoji="0" lang="it-IT" sz="1100" b="0" i="0" u="none" strike="noStrike" kern="0" cap="none" spc="0" normalizeH="0" baseline="0" noProof="0" dirty="0">
              <a:ln>
                <a:noFill/>
              </a:ln>
              <a:solidFill>
                <a:srgbClr val="000000"/>
              </a:solidFill>
              <a:effectLst/>
              <a:uLnTx/>
              <a:uFillTx/>
              <a:latin typeface="Century Gothic" panose="020B0502020202020204" pitchFamily="34" charset="0"/>
              <a:cs typeface="Helvetica"/>
              <a:sym typeface="Helvetica"/>
            </a:endParaRPr>
          </a:p>
        </p:txBody>
      </p:sp>
      <p:sp>
        <p:nvSpPr>
          <p:cNvPr id="4" name="Rettangolo 3">
            <a:extLst>
              <a:ext uri="{FF2B5EF4-FFF2-40B4-BE49-F238E27FC236}">
                <a16:creationId xmlns:a16="http://schemas.microsoft.com/office/drawing/2014/main" id="{9277567A-7603-4369-9E4B-844FDB35782F}"/>
              </a:ext>
            </a:extLst>
          </p:cNvPr>
          <p:cNvSpPr/>
          <p:nvPr/>
        </p:nvSpPr>
        <p:spPr>
          <a:xfrm>
            <a:off x="533398" y="1670188"/>
            <a:ext cx="2714823" cy="656590"/>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it-IT" b="0" i="0" u="none" strike="noStrike" cap="none" spc="0" normalizeH="0" baseline="0" dirty="0">
                <a:ln>
                  <a:noFill/>
                </a:ln>
                <a:solidFill>
                  <a:srgbClr val="000000"/>
                </a:solidFill>
                <a:effectLst/>
                <a:uFillTx/>
                <a:latin typeface="Century Gothic" panose="020B0502020202020204" pitchFamily="34" charset="0"/>
                <a:sym typeface="Helvetica"/>
              </a:rPr>
              <a:t>Gas Naturale (GNL/GNC)</a:t>
            </a:r>
          </a:p>
        </p:txBody>
      </p:sp>
      <p:sp>
        <p:nvSpPr>
          <p:cNvPr id="17" name="Rettangolo 16">
            <a:extLst>
              <a:ext uri="{FF2B5EF4-FFF2-40B4-BE49-F238E27FC236}">
                <a16:creationId xmlns:a16="http://schemas.microsoft.com/office/drawing/2014/main" id="{B061CFEC-8C66-4140-BCAF-CEDD89FC24E9}"/>
              </a:ext>
            </a:extLst>
          </p:cNvPr>
          <p:cNvSpPr/>
          <p:nvPr/>
        </p:nvSpPr>
        <p:spPr>
          <a:xfrm>
            <a:off x="533399" y="3186021"/>
            <a:ext cx="2714823" cy="379591"/>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it-IT" dirty="0">
                <a:latin typeface="Century Gothic" panose="020B0502020202020204" pitchFamily="34" charset="0"/>
              </a:rPr>
              <a:t>Benzina</a:t>
            </a:r>
            <a:r>
              <a:rPr kumimoji="0" lang="it-IT" sz="1800" b="0" i="0" u="none" strike="noStrike" cap="none" spc="0" normalizeH="0" baseline="0" dirty="0">
                <a:ln>
                  <a:noFill/>
                </a:ln>
                <a:solidFill>
                  <a:srgbClr val="000000"/>
                </a:solidFill>
                <a:effectLst/>
                <a:uFillTx/>
                <a:latin typeface="+mn-lt"/>
                <a:ea typeface="+mn-ea"/>
                <a:cs typeface="+mn-cs"/>
                <a:sym typeface="Helvetica"/>
              </a:rPr>
              <a:t> </a:t>
            </a:r>
          </a:p>
        </p:txBody>
      </p:sp>
      <p:sp>
        <p:nvSpPr>
          <p:cNvPr id="21" name="Rettangolo 20">
            <a:extLst>
              <a:ext uri="{FF2B5EF4-FFF2-40B4-BE49-F238E27FC236}">
                <a16:creationId xmlns:a16="http://schemas.microsoft.com/office/drawing/2014/main" id="{FFED794B-D10A-4CE5-BF61-9ACE82A635AD}"/>
              </a:ext>
            </a:extLst>
          </p:cNvPr>
          <p:cNvSpPr/>
          <p:nvPr/>
        </p:nvSpPr>
        <p:spPr>
          <a:xfrm>
            <a:off x="533399" y="4419873"/>
            <a:ext cx="2728275" cy="379591"/>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000000"/>
                </a:solidFill>
                <a:effectLst/>
                <a:uFillTx/>
                <a:latin typeface="Century Gothic" panose="020B0502020202020204" pitchFamily="34" charset="0"/>
                <a:sym typeface="Helvetica"/>
              </a:rPr>
              <a:t>Diesel</a:t>
            </a:r>
          </a:p>
        </p:txBody>
      </p:sp>
      <p:sp>
        <p:nvSpPr>
          <p:cNvPr id="5" name="Freccia a destra 4">
            <a:extLst>
              <a:ext uri="{FF2B5EF4-FFF2-40B4-BE49-F238E27FC236}">
                <a16:creationId xmlns:a16="http://schemas.microsoft.com/office/drawing/2014/main" id="{3D76FCE2-9016-4685-B6F3-388241EADC54}"/>
              </a:ext>
            </a:extLst>
          </p:cNvPr>
          <p:cNvSpPr/>
          <p:nvPr/>
        </p:nvSpPr>
        <p:spPr>
          <a:xfrm>
            <a:off x="3478490" y="1858338"/>
            <a:ext cx="358220" cy="302917"/>
          </a:xfrm>
          <a:prstGeom prst="right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n-lt"/>
              <a:ea typeface="+mn-ea"/>
              <a:cs typeface="+mn-cs"/>
              <a:sym typeface="Helvetica"/>
            </a:endParaRPr>
          </a:p>
        </p:txBody>
      </p:sp>
      <p:sp>
        <p:nvSpPr>
          <p:cNvPr id="23" name="Freccia a destra 22">
            <a:extLst>
              <a:ext uri="{FF2B5EF4-FFF2-40B4-BE49-F238E27FC236}">
                <a16:creationId xmlns:a16="http://schemas.microsoft.com/office/drawing/2014/main" id="{F468DDDD-6D63-4A05-B920-4F9FAE07A660}"/>
              </a:ext>
            </a:extLst>
          </p:cNvPr>
          <p:cNvSpPr/>
          <p:nvPr/>
        </p:nvSpPr>
        <p:spPr>
          <a:xfrm>
            <a:off x="3478490" y="3224357"/>
            <a:ext cx="358220" cy="302917"/>
          </a:xfrm>
          <a:prstGeom prst="right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n-lt"/>
              <a:ea typeface="+mn-ea"/>
              <a:cs typeface="+mn-cs"/>
              <a:sym typeface="Helvetica"/>
            </a:endParaRPr>
          </a:p>
        </p:txBody>
      </p:sp>
      <p:sp>
        <p:nvSpPr>
          <p:cNvPr id="24" name="Freccia a destra 23">
            <a:extLst>
              <a:ext uri="{FF2B5EF4-FFF2-40B4-BE49-F238E27FC236}">
                <a16:creationId xmlns:a16="http://schemas.microsoft.com/office/drawing/2014/main" id="{0E9B6CB3-989B-42B7-84A8-998BB17E1415}"/>
              </a:ext>
            </a:extLst>
          </p:cNvPr>
          <p:cNvSpPr/>
          <p:nvPr/>
        </p:nvSpPr>
        <p:spPr>
          <a:xfrm>
            <a:off x="3469062" y="4458209"/>
            <a:ext cx="367648" cy="302917"/>
          </a:xfrm>
          <a:prstGeom prst="right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n-lt"/>
              <a:ea typeface="+mn-ea"/>
              <a:cs typeface="+mn-cs"/>
              <a:sym typeface="Helvetica"/>
            </a:endParaRPr>
          </a:p>
        </p:txBody>
      </p:sp>
      <p:sp>
        <p:nvSpPr>
          <p:cNvPr id="25" name="Rettangolo 24">
            <a:extLst>
              <a:ext uri="{FF2B5EF4-FFF2-40B4-BE49-F238E27FC236}">
                <a16:creationId xmlns:a16="http://schemas.microsoft.com/office/drawing/2014/main" id="{7A758375-BD29-4AD7-A5E7-E99159AF53AE}"/>
              </a:ext>
            </a:extLst>
          </p:cNvPr>
          <p:cNvSpPr/>
          <p:nvPr/>
        </p:nvSpPr>
        <p:spPr>
          <a:xfrm>
            <a:off x="4053526" y="1808687"/>
            <a:ext cx="2042474" cy="379591"/>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000000"/>
                </a:solidFill>
                <a:effectLst/>
                <a:uFillTx/>
                <a:latin typeface="Century Gothic" panose="020B0502020202020204" pitchFamily="34" charset="0"/>
                <a:sym typeface="Helvetica"/>
              </a:rPr>
              <a:t>Biometano</a:t>
            </a:r>
          </a:p>
        </p:txBody>
      </p:sp>
      <p:sp>
        <p:nvSpPr>
          <p:cNvPr id="26" name="Rettangolo 25">
            <a:extLst>
              <a:ext uri="{FF2B5EF4-FFF2-40B4-BE49-F238E27FC236}">
                <a16:creationId xmlns:a16="http://schemas.microsoft.com/office/drawing/2014/main" id="{38D55E70-F2EC-4B98-8F6C-083D51CCE1C6}"/>
              </a:ext>
            </a:extLst>
          </p:cNvPr>
          <p:cNvSpPr/>
          <p:nvPr/>
        </p:nvSpPr>
        <p:spPr>
          <a:xfrm>
            <a:off x="4053526" y="3147683"/>
            <a:ext cx="2042474" cy="379591"/>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it-IT" dirty="0">
                <a:latin typeface="Century Gothic" panose="020B0502020202020204" pitchFamily="34" charset="0"/>
              </a:rPr>
              <a:t>e</a:t>
            </a:r>
            <a:r>
              <a:rPr kumimoji="0" lang="it-IT" sz="1800" b="0" i="0" u="none" strike="noStrike" cap="none" spc="0" normalizeH="0" baseline="0" dirty="0">
                <a:ln>
                  <a:noFill/>
                </a:ln>
                <a:solidFill>
                  <a:srgbClr val="000000"/>
                </a:solidFill>
                <a:effectLst/>
                <a:uFillTx/>
                <a:latin typeface="Century Gothic" panose="020B0502020202020204" pitchFamily="34" charset="0"/>
                <a:sym typeface="Helvetica"/>
              </a:rPr>
              <a:t>-gasoline</a:t>
            </a:r>
          </a:p>
        </p:txBody>
      </p:sp>
      <p:sp>
        <p:nvSpPr>
          <p:cNvPr id="27" name="Rettangolo 26">
            <a:extLst>
              <a:ext uri="{FF2B5EF4-FFF2-40B4-BE49-F238E27FC236}">
                <a16:creationId xmlns:a16="http://schemas.microsoft.com/office/drawing/2014/main" id="{D2E0BC90-BD1D-439E-98A7-E276FCF2BE59}"/>
              </a:ext>
            </a:extLst>
          </p:cNvPr>
          <p:cNvSpPr/>
          <p:nvPr/>
        </p:nvSpPr>
        <p:spPr>
          <a:xfrm>
            <a:off x="4053526" y="4419873"/>
            <a:ext cx="2042474" cy="379591"/>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it-IT" dirty="0">
                <a:latin typeface="Century Gothic" panose="020B0502020202020204" pitchFamily="34" charset="0"/>
              </a:rPr>
              <a:t>e-diesel</a:t>
            </a:r>
            <a:endParaRPr kumimoji="0" lang="it-IT" sz="1800" b="0" i="0" u="none" strike="noStrike" cap="none" spc="0" normalizeH="0" baseline="0" dirty="0">
              <a:ln>
                <a:noFill/>
              </a:ln>
              <a:solidFill>
                <a:srgbClr val="000000"/>
              </a:solidFill>
              <a:effectLst/>
              <a:uFillTx/>
              <a:latin typeface="Century Gothic" panose="020B0502020202020204" pitchFamily="34" charset="0"/>
              <a:sym typeface="Helvetica"/>
            </a:endParaRPr>
          </a:p>
        </p:txBody>
      </p:sp>
      <p:sp>
        <p:nvSpPr>
          <p:cNvPr id="28" name="CasellaDiTesto 27">
            <a:extLst>
              <a:ext uri="{FF2B5EF4-FFF2-40B4-BE49-F238E27FC236}">
                <a16:creationId xmlns:a16="http://schemas.microsoft.com/office/drawing/2014/main" id="{B9E2D6D5-B97E-43F5-9AD6-C1196BDBEEC9}"/>
              </a:ext>
            </a:extLst>
          </p:cNvPr>
          <p:cNvSpPr txBox="1"/>
          <p:nvPr/>
        </p:nvSpPr>
        <p:spPr>
          <a:xfrm>
            <a:off x="6303389" y="1808687"/>
            <a:ext cx="5469963" cy="9541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1400" dirty="0">
                <a:latin typeface="Century Gothic" panose="020B0502020202020204" pitchFamily="34" charset="0"/>
              </a:rPr>
              <a:t>Il biometano è costituito dalla stessa sostanza chimica del gas naturale (metano). Pertanto, le importazioni di biometano possono utilizzare anche l'infrastruttura di importazione di GNL/GNC esistente. </a:t>
            </a:r>
          </a:p>
        </p:txBody>
      </p:sp>
      <p:sp>
        <p:nvSpPr>
          <p:cNvPr id="29" name="CasellaDiTesto 28">
            <a:extLst>
              <a:ext uri="{FF2B5EF4-FFF2-40B4-BE49-F238E27FC236}">
                <a16:creationId xmlns:a16="http://schemas.microsoft.com/office/drawing/2014/main" id="{668AE704-5286-4818-A908-6A40E1E810CE}"/>
              </a:ext>
            </a:extLst>
          </p:cNvPr>
          <p:cNvSpPr txBox="1"/>
          <p:nvPr/>
        </p:nvSpPr>
        <p:spPr>
          <a:xfrm>
            <a:off x="6303388" y="3105913"/>
            <a:ext cx="5469963" cy="9541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1400" dirty="0">
                <a:latin typeface="Century Gothic" panose="020B0502020202020204" pitchFamily="34" charset="0"/>
              </a:rPr>
              <a:t>La e-gasoline è un carburante sintetico derivante da un processo chimico. Non contiene zolfo o aromatici e le differenze rispetto ai carburanti convenzionali non hanno necessariamente un impatto sull'infrastruttura di distribuzione.</a:t>
            </a:r>
          </a:p>
        </p:txBody>
      </p:sp>
      <p:sp>
        <p:nvSpPr>
          <p:cNvPr id="30" name="CasellaDiTesto 29">
            <a:extLst>
              <a:ext uri="{FF2B5EF4-FFF2-40B4-BE49-F238E27FC236}">
                <a16:creationId xmlns:a16="http://schemas.microsoft.com/office/drawing/2014/main" id="{FA5B8750-D4D2-4017-938D-EAE1C5BE11D7}"/>
              </a:ext>
            </a:extLst>
          </p:cNvPr>
          <p:cNvSpPr txBox="1"/>
          <p:nvPr/>
        </p:nvSpPr>
        <p:spPr>
          <a:xfrm>
            <a:off x="6338344" y="4419873"/>
            <a:ext cx="5400050"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1400" dirty="0">
                <a:latin typeface="Century Gothic" panose="020B0502020202020204" pitchFamily="34" charset="0"/>
                <a:cs typeface="Helvetica" panose="020B0604020202020204" pitchFamily="34" charset="0"/>
              </a:rPr>
              <a:t>Analogamente all’e-gasoline, l'e-diesel ha una composizione chimica molto simile al diesel a base fossile e può essere utilizzato con infrastrutture esistenti, così come nei motori diesel convenzionali.</a:t>
            </a:r>
          </a:p>
          <a:p>
            <a:pPr algn="just"/>
            <a:r>
              <a:rPr lang="it-IT" sz="1400" dirty="0">
                <a:latin typeface="Century Gothic" panose="020B0502020202020204" pitchFamily="34" charset="0"/>
                <a:cs typeface="Helvetica" panose="020B0604020202020204" pitchFamily="34" charset="0"/>
              </a:rPr>
              <a:t>Pertanto, si può concludere che non sono necessari adattamenti nell'infrastruttura della catena di approvvigionamento diesel a valle per l'uso del diesel elettrico.</a:t>
            </a:r>
          </a:p>
        </p:txBody>
      </p:sp>
      <p:sp>
        <p:nvSpPr>
          <p:cNvPr id="2" name="Segnaposto numero diapositiva 1">
            <a:extLst>
              <a:ext uri="{FF2B5EF4-FFF2-40B4-BE49-F238E27FC236}">
                <a16:creationId xmlns:a16="http://schemas.microsoft.com/office/drawing/2014/main" id="{B8FDFB56-FD20-4288-97E4-C12E14CBB27E}"/>
              </a:ext>
            </a:extLst>
          </p:cNvPr>
          <p:cNvSpPr>
            <a:spLocks noGrp="1"/>
          </p:cNvSpPr>
          <p:nvPr>
            <p:ph type="sldNum" sz="quarter" idx="2"/>
          </p:nvPr>
        </p:nvSpPr>
        <p:spPr/>
        <p:txBody>
          <a:bodyPr/>
          <a:lstStyle/>
          <a:p>
            <a:fld id="{86CB4B4D-7CA3-9044-876B-883B54F8677D}" type="slidenum">
              <a:rPr lang="it-IT" smtClean="0"/>
              <a:t>11</a:t>
            </a:fld>
            <a:endParaRPr lang="it-IT"/>
          </a:p>
        </p:txBody>
      </p:sp>
    </p:spTree>
    <p:extLst>
      <p:ext uri="{BB962C8B-B14F-4D97-AF65-F5344CB8AC3E}">
        <p14:creationId xmlns:p14="http://schemas.microsoft.com/office/powerpoint/2010/main" val="1691631069"/>
      </p:ext>
    </p:extLst>
  </p:cSld>
  <p:clrMapOvr>
    <a:masterClrMapping/>
  </p:clrMapOvr>
  <mc:AlternateContent xmlns:mc="http://schemas.openxmlformats.org/markup-compatibility/2006" xmlns:p14="http://schemas.microsoft.com/office/powerpoint/2010/main">
    <mc:Choice Requires="p14">
      <p:transition spd="slow" p14:dur="1200">
        <p:pull/>
      </p:transition>
    </mc:Choice>
    <mc:Fallback xmlns="">
      <p:transition spd="slow">
        <p:fade/>
      </p:transition>
    </mc:Fallback>
  </mc:AlternateContent>
</p:sld>
</file>

<file path=ppt/theme/theme1.xml><?xml version="1.0" encoding="utf-8"?>
<a:theme xmlns:a="http://schemas.openxmlformats.org/drawingml/2006/main" name="ModernPortfolio">
  <a:themeElements>
    <a:clrScheme name="ModernPortfolio">
      <a:dk1>
        <a:srgbClr val="000000"/>
      </a:dk1>
      <a:lt1>
        <a:srgbClr val="FFFFFF"/>
      </a:lt1>
      <a:dk2>
        <a:srgbClr val="A7A7A7"/>
      </a:dk2>
      <a:lt2>
        <a:srgbClr val="535353"/>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Calibri"/>
        <a:ea typeface="Calibri"/>
        <a:cs typeface="Calibri"/>
      </a:majorFont>
      <a:minorFont>
        <a:latin typeface="Helvetica"/>
        <a:ea typeface="Helvetica"/>
        <a:cs typeface="Helvetica"/>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rnPortfolio">
  <a:themeElements>
    <a:clrScheme name="ModernPortfolio">
      <a:dk1>
        <a:srgbClr val="000000"/>
      </a:dk1>
      <a:lt1>
        <a:srgbClr val="FFFFFF"/>
      </a:lt1>
      <a:dk2>
        <a:srgbClr val="A7A7A7"/>
      </a:dk2>
      <a:lt2>
        <a:srgbClr val="535353"/>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Calibri"/>
        <a:ea typeface="Calibri"/>
        <a:cs typeface="Calibri"/>
      </a:majorFont>
      <a:minorFont>
        <a:latin typeface="Helvetica"/>
        <a:ea typeface="Helvetica"/>
        <a:cs typeface="Helvetica"/>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1920</Words>
  <Application>Microsoft Office PowerPoint</Application>
  <PresentationFormat>Widescreen</PresentationFormat>
  <Paragraphs>182</Paragraphs>
  <Slides>11</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11</vt:i4>
      </vt:variant>
    </vt:vector>
  </HeadingPairs>
  <TitlesOfParts>
    <vt:vector size="19" baseType="lpstr">
      <vt:lpstr>Arial</vt:lpstr>
      <vt:lpstr>Calibri</vt:lpstr>
      <vt:lpstr>Century Gothic</vt:lpstr>
      <vt:lpstr>Futura</vt:lpstr>
      <vt:lpstr>Helvetica</vt:lpstr>
      <vt:lpstr>Helvetica Neue</vt:lpstr>
      <vt:lpstr>Helvetica Neue Light</vt:lpstr>
      <vt:lpstr>ModernPortfolio</vt:lpstr>
      <vt:lpstr>ALLEGATO 2  La transizione da carburanti fossili convenzionali a carburanti rinnovabili</vt:lpstr>
      <vt:lpstr>Strategia europea per l’integrazione del sistema energetico</vt:lpstr>
      <vt:lpstr>La transizione energetica nella filiera dei carburanti</vt:lpstr>
      <vt:lpstr>Il report Trinomics 2021</vt:lpstr>
      <vt:lpstr>La transizione dal Diesel al Biodiesel (HVO)</vt:lpstr>
      <vt:lpstr>La transizione dalla Benzina al Bioetanolo</vt:lpstr>
      <vt:lpstr>La transizione dal Gas Naturale (GNL) all’Idrogeno</vt:lpstr>
      <vt:lpstr>La transizione dai carburanti per navi: un esempio</vt:lpstr>
      <vt:lpstr>La transizione dal Cherosene ai SAF  (carburanti sostenibili per l’aviazione)</vt:lpstr>
      <vt:lpstr>La transizione dal GPL (propano/butano) al bio-GPL</vt:lpstr>
      <vt:lpstr>Biometano, e-gasoline ed e-diesel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DIH Liguria</dc:title>
  <dc:creator>Giacomo</dc:creator>
  <cp:lastModifiedBy>Piera Ponta</cp:lastModifiedBy>
  <cp:revision>209</cp:revision>
  <cp:lastPrinted>2021-09-09T09:38:50Z</cp:lastPrinted>
  <dcterms:modified xsi:type="dcterms:W3CDTF">2022-10-26T17:13:11Z</dcterms:modified>
</cp:coreProperties>
</file>