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C134E20-3B57-4276-9285-50AC98CDDAED}">
  <a:tblStyle styleId="{AC134E20-3B57-4276-9285-50AC98CDDAE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e061f29071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e061f29071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e1929699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e1929699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e061f29071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e061f29071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e5e9572bbf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e5e9572bbf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e5e9572bbf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e5e9572bbf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e5e9572bbf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e5e9572bbf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e5e9572bbf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e5e9572bbf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e5e9572bbf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e5e9572bbf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e5e9572bbf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e5e9572bbf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e1929699d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e1929699d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e061f29071_1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e061f29071_1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e061f29071_1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e061f29071_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e061f29071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e061f29071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e0c4e2b23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e0c4e2b23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o 1">
  <p:cSld name="Vuoto">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s://www.puntoimpresadigitale.camcom.it/selfdigitalassessment/index.php/797291?lang=it" TargetMode="External"/><Relationship Id="rId4" Type="http://schemas.openxmlformats.org/officeDocument/2006/relationships/hyperlink" Target="https://www.dskill.eu/game.php" TargetMode="External"/><Relationship Id="rId5" Type="http://schemas.openxmlformats.org/officeDocument/2006/relationships/image" Target="../media/image1.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www.puntoimpresadigitale.camcom.it/paginainterna/premio-top-of-the-pid" TargetMode="External"/><Relationship Id="rId6"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hyperlink" Target="https://www.puntoimpresadigitale.camcom.it/paginainterna/premio-top-of-the-pi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9BDB"/>
        </a:solidFill>
      </p:bgPr>
    </p:bg>
    <p:spTree>
      <p:nvGrpSpPr>
        <p:cNvPr id="54" name="Shape 54"/>
        <p:cNvGrpSpPr/>
        <p:nvPr/>
      </p:nvGrpSpPr>
      <p:grpSpPr>
        <a:xfrm>
          <a:off x="0" y="0"/>
          <a:ext cx="0" cy="0"/>
          <a:chOff x="0" y="0"/>
          <a:chExt cx="0" cy="0"/>
        </a:xfrm>
      </p:grpSpPr>
      <p:sp>
        <p:nvSpPr>
          <p:cNvPr id="55" name="Google Shape;55;p14"/>
          <p:cNvSpPr txBox="1"/>
          <p:nvPr/>
        </p:nvSpPr>
        <p:spPr>
          <a:xfrm>
            <a:off x="468150" y="1817550"/>
            <a:ext cx="8207700" cy="217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it" sz="4300">
                <a:solidFill>
                  <a:schemeClr val="lt1"/>
                </a:solidFill>
                <a:latin typeface="Montserrat"/>
                <a:ea typeface="Montserrat"/>
                <a:cs typeface="Montserrat"/>
                <a:sym typeface="Montserrat"/>
              </a:rPr>
              <a:t>INTERVISTA PER </a:t>
            </a:r>
            <a:endParaRPr b="1" sz="43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it" sz="4300">
                <a:solidFill>
                  <a:schemeClr val="lt1"/>
                </a:solidFill>
                <a:latin typeface="Montserrat"/>
                <a:ea typeface="Montserrat"/>
                <a:cs typeface="Montserrat"/>
                <a:sym typeface="Montserrat"/>
              </a:rPr>
              <a:t>LIGURIA BUSINESS JOURNAL</a:t>
            </a:r>
            <a:endParaRPr b="1" sz="4300">
              <a:solidFill>
                <a:schemeClr val="lt1"/>
              </a:solidFill>
              <a:latin typeface="Montserrat"/>
              <a:ea typeface="Montserrat"/>
              <a:cs typeface="Montserrat"/>
              <a:sym typeface="Montserrat"/>
            </a:endParaRPr>
          </a:p>
        </p:txBody>
      </p:sp>
      <p:grpSp>
        <p:nvGrpSpPr>
          <p:cNvPr id="56" name="Google Shape;56;p14"/>
          <p:cNvGrpSpPr/>
          <p:nvPr/>
        </p:nvGrpSpPr>
        <p:grpSpPr>
          <a:xfrm>
            <a:off x="6744942" y="4676343"/>
            <a:ext cx="2214959" cy="337703"/>
            <a:chOff x="2517688" y="3650025"/>
            <a:chExt cx="4108623" cy="697300"/>
          </a:xfrm>
        </p:grpSpPr>
        <p:pic>
          <p:nvPicPr>
            <p:cNvPr id="57" name="Google Shape;57;p14"/>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58" name="Google Shape;58;p14"/>
            <p:cNvPicPr preferRelativeResize="0"/>
            <p:nvPr/>
          </p:nvPicPr>
          <p:blipFill>
            <a:blip r:embed="rId4">
              <a:alphaModFix/>
            </a:blip>
            <a:stretch>
              <a:fillRect/>
            </a:stretch>
          </p:blipFill>
          <p:spPr>
            <a:xfrm>
              <a:off x="5536763" y="3650025"/>
              <a:ext cx="1089548" cy="697299"/>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cxnSp>
        <p:nvCxnSpPr>
          <p:cNvPr id="63" name="Google Shape;63;p15"/>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64" name="Google Shape;64;p15"/>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 Il Punto Impresa Digitale e i suoi servizi</a:t>
            </a:r>
            <a:endParaRPr b="1" sz="1700">
              <a:solidFill>
                <a:srgbClr val="FFFFFF"/>
              </a:solidFill>
              <a:latin typeface="Montserrat"/>
              <a:ea typeface="Montserrat"/>
              <a:cs typeface="Montserrat"/>
              <a:sym typeface="Montserrat"/>
            </a:endParaRPr>
          </a:p>
        </p:txBody>
      </p:sp>
      <p:grpSp>
        <p:nvGrpSpPr>
          <p:cNvPr id="65" name="Google Shape;65;p15"/>
          <p:cNvGrpSpPr/>
          <p:nvPr/>
        </p:nvGrpSpPr>
        <p:grpSpPr>
          <a:xfrm>
            <a:off x="6744942" y="4676343"/>
            <a:ext cx="2214959" cy="337703"/>
            <a:chOff x="2517688" y="3650025"/>
            <a:chExt cx="4108623" cy="697300"/>
          </a:xfrm>
        </p:grpSpPr>
        <p:pic>
          <p:nvPicPr>
            <p:cNvPr id="66" name="Google Shape;66;p15"/>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67" name="Google Shape;67;p15"/>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68" name="Google Shape;68;p15"/>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800">
                <a:solidFill>
                  <a:srgbClr val="666666"/>
                </a:solidFill>
                <a:latin typeface="Montserrat"/>
                <a:ea typeface="Montserrat"/>
                <a:cs typeface="Montserrat"/>
                <a:sym typeface="Montserrat"/>
              </a:rPr>
              <a:t>IL PUNTO IMPRESA DIGITALE: </a:t>
            </a:r>
            <a:r>
              <a:rPr b="1" lang="it" sz="2800">
                <a:solidFill>
                  <a:srgbClr val="666666"/>
                </a:solidFill>
                <a:latin typeface="Montserrat"/>
                <a:ea typeface="Montserrat"/>
                <a:cs typeface="Montserrat"/>
                <a:sym typeface="Montserrat"/>
              </a:rPr>
              <a:t>ASSESSMENT</a:t>
            </a:r>
            <a:endParaRPr b="1" sz="28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sp>
        <p:nvSpPr>
          <p:cNvPr id="69" name="Google Shape;69;p15"/>
          <p:cNvSpPr txBox="1"/>
          <p:nvPr/>
        </p:nvSpPr>
        <p:spPr>
          <a:xfrm>
            <a:off x="432000" y="1189575"/>
            <a:ext cx="5583900" cy="29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it">
                <a:solidFill>
                  <a:schemeClr val="dk2"/>
                </a:solidFill>
                <a:latin typeface="Montserrat"/>
                <a:ea typeface="Montserrat"/>
                <a:cs typeface="Montserrat"/>
                <a:sym typeface="Montserrat"/>
              </a:rPr>
              <a:t>Perché fare gli assessment con il PID?</a:t>
            </a:r>
            <a:endParaRPr b="1">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offrono una fotografia puntuale sullo stato di digitalizzazione dell’impresa e del suo workflow </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riescono a mettere nero su bianco le criticità che possono essere migliorate, velocizzate e automatizzate attraverso la trasformazione digitale</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permettono di ragionare su nuove idee di business </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sono approcci a scalare che permette di monitorare cambiamenti e crescita dell’Azienda, prima Selfie e poi Zoom</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permettono di evidenziare le digital soft skill del proprio team </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lang="it">
                <a:solidFill>
                  <a:schemeClr val="dk2"/>
                </a:solidFill>
                <a:latin typeface="Montserrat"/>
                <a:ea typeface="Montserrat"/>
                <a:cs typeface="Montserrat"/>
                <a:sym typeface="Montserrat"/>
              </a:rPr>
              <a:t>sono gratuiti :)</a:t>
            </a:r>
            <a:endParaRPr>
              <a:solidFill>
                <a:schemeClr val="dk2"/>
              </a:solidFill>
              <a:latin typeface="Montserrat"/>
              <a:ea typeface="Montserrat"/>
              <a:cs typeface="Montserrat"/>
              <a:sym typeface="Montserrat"/>
            </a:endParaRPr>
          </a:p>
        </p:txBody>
      </p:sp>
      <p:pic>
        <p:nvPicPr>
          <p:cNvPr id="70" name="Google Shape;70;p15"/>
          <p:cNvPicPr preferRelativeResize="0"/>
          <p:nvPr/>
        </p:nvPicPr>
        <p:blipFill>
          <a:blip r:embed="rId5">
            <a:alphaModFix/>
          </a:blip>
          <a:stretch>
            <a:fillRect/>
          </a:stretch>
        </p:blipFill>
        <p:spPr>
          <a:xfrm>
            <a:off x="6253475" y="1606437"/>
            <a:ext cx="2214950" cy="2214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ASSESSMENT SULLA MATURITÀ DIGITALE </a:t>
            </a:r>
            <a:endParaRPr b="1" sz="2800">
              <a:solidFill>
                <a:srgbClr val="666666"/>
              </a:solidFill>
              <a:latin typeface="Montserrat"/>
              <a:ea typeface="Montserrat"/>
              <a:cs typeface="Montserrat"/>
              <a:sym typeface="Montserrat"/>
            </a:endParaRPr>
          </a:p>
        </p:txBody>
      </p:sp>
      <p:cxnSp>
        <p:nvCxnSpPr>
          <p:cNvPr id="76" name="Google Shape;76;p16"/>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77" name="Google Shape;77;p16"/>
          <p:cNvSpPr txBox="1"/>
          <p:nvPr/>
        </p:nvSpPr>
        <p:spPr>
          <a:xfrm>
            <a:off x="258125" y="956675"/>
            <a:ext cx="8520600" cy="1551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Montserrat"/>
              <a:buChar char="●"/>
            </a:pPr>
            <a:r>
              <a:rPr b="1" lang="it" u="sng">
                <a:solidFill>
                  <a:srgbClr val="0000FF"/>
                </a:solidFill>
                <a:latin typeface="Montserrat"/>
                <a:ea typeface="Montserrat"/>
                <a:cs typeface="Montserrat"/>
                <a:sym typeface="Montserrat"/>
                <a:hlinkClick r:id="rId3">
                  <a:extLst>
                    <a:ext uri="{A12FA001-AC4F-418D-AE19-62706E023703}">
                      <ahyp:hlinkClr val="tx"/>
                    </a:ext>
                  </a:extLst>
                </a:hlinkClick>
              </a:rPr>
              <a:t>Selfi4.0</a:t>
            </a:r>
            <a:r>
              <a:rPr lang="it">
                <a:solidFill>
                  <a:schemeClr val="dk2"/>
                </a:solidFill>
                <a:latin typeface="Montserrat"/>
                <a:ea typeface="Montserrat"/>
                <a:cs typeface="Montserrat"/>
                <a:sym typeface="Montserrat"/>
              </a:rPr>
              <a:t>: test online da svolgere in autonomia per avere una prima idea sulla maturità digitale</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b="1" lang="it">
                <a:solidFill>
                  <a:schemeClr val="dk2"/>
                </a:solidFill>
                <a:latin typeface="Montserrat"/>
                <a:ea typeface="Montserrat"/>
                <a:cs typeface="Montserrat"/>
                <a:sym typeface="Montserrat"/>
              </a:rPr>
              <a:t>Zoom4.0</a:t>
            </a:r>
            <a:r>
              <a:rPr lang="it">
                <a:solidFill>
                  <a:schemeClr val="dk2"/>
                </a:solidFill>
                <a:latin typeface="Montserrat"/>
                <a:ea typeface="Montserrat"/>
                <a:cs typeface="Montserrat"/>
                <a:sym typeface="Montserrat"/>
              </a:rPr>
              <a:t>: assessment guidato dal Digital Promoter con indicazione del livello di digitalizzazione ottenuto in ciascuno processo oggetto di analisi e suggerimenti in merito alle tecnologie e/o alle strutture tecnologiche specializzate alle quali rivolgersi per implementare le soluzioni consigliate.</a:t>
            </a:r>
            <a:endParaRPr>
              <a:solidFill>
                <a:schemeClr val="dk2"/>
              </a:solidFill>
              <a:latin typeface="Montserrat"/>
              <a:ea typeface="Montserrat"/>
              <a:cs typeface="Montserrat"/>
              <a:sym typeface="Montserrat"/>
            </a:endParaRPr>
          </a:p>
          <a:p>
            <a:pPr indent="-317500" lvl="0" marL="457200" rtl="0" algn="l">
              <a:spcBef>
                <a:spcPts val="0"/>
              </a:spcBef>
              <a:spcAft>
                <a:spcPts val="0"/>
              </a:spcAft>
              <a:buClr>
                <a:schemeClr val="dk2"/>
              </a:buClr>
              <a:buSzPts val="1400"/>
              <a:buFont typeface="Montserrat"/>
              <a:buChar char="●"/>
            </a:pPr>
            <a:r>
              <a:rPr b="1" lang="it" u="sng">
                <a:solidFill>
                  <a:srgbClr val="0000FF"/>
                </a:solidFill>
                <a:latin typeface="Montserrat"/>
                <a:ea typeface="Montserrat"/>
                <a:cs typeface="Montserrat"/>
                <a:sym typeface="Montserrat"/>
                <a:hlinkClick r:id="rId4">
                  <a:extLst>
                    <a:ext uri="{A12FA001-AC4F-418D-AE19-62706E023703}">
                      <ahyp:hlinkClr val="tx"/>
                    </a:ext>
                  </a:extLst>
                </a:hlinkClick>
              </a:rPr>
              <a:t>Digital Skill Voyager</a:t>
            </a:r>
            <a:r>
              <a:rPr lang="it">
                <a:solidFill>
                  <a:schemeClr val="dk2"/>
                </a:solidFill>
                <a:latin typeface="Montserrat"/>
                <a:ea typeface="Montserrat"/>
                <a:cs typeface="Montserrat"/>
                <a:sym typeface="Montserrat"/>
              </a:rPr>
              <a:t>: un test online rivolto a chi vuole misurare le proprie competenze digitali valorizzando le proprie skills sul mercato del lavoro. Sviluppato con le tecnica del gamification, ad ogni tappa corrispondente a un periodo storico, vengono poste tra le 3 e le 5 domande, ognuna corrispondente ad un'area di conoscenza specifica delle competenze digitali. Alla fine del percorso in base alle risposte fornite, si ottiene una valutazione che consente di scoprire in quale area si è collocati: neofita digitale, allievo digitale, coach digitale oppure un digital-leader. Digital Skill Voyager è stato inserito nell’iniziativa Repubblica Digitale, il programma strategico nazionale promosso dal Dipartimento per la Trasformazione Digitale della Presidenza del Consiglio dei Ministri per sostenere l’inclusione digitale e favorire l’educazione sulle tecnologie del futuro.</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78" name="Google Shape;78;p16"/>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79" name="Google Shape;79;p16"/>
          <p:cNvGrpSpPr/>
          <p:nvPr/>
        </p:nvGrpSpPr>
        <p:grpSpPr>
          <a:xfrm>
            <a:off x="6744942" y="4676343"/>
            <a:ext cx="2214959" cy="337703"/>
            <a:chOff x="2517688" y="3650025"/>
            <a:chExt cx="4108623" cy="697300"/>
          </a:xfrm>
        </p:grpSpPr>
        <p:pic>
          <p:nvPicPr>
            <p:cNvPr id="80" name="Google Shape;80;p16"/>
            <p:cNvPicPr preferRelativeResize="0"/>
            <p:nvPr/>
          </p:nvPicPr>
          <p:blipFill>
            <a:blip r:embed="rId5">
              <a:alphaModFix/>
            </a:blip>
            <a:stretch>
              <a:fillRect/>
            </a:stretch>
          </p:blipFill>
          <p:spPr>
            <a:xfrm>
              <a:off x="2517688" y="3698150"/>
              <a:ext cx="2815149" cy="649175"/>
            </a:xfrm>
            <a:prstGeom prst="rect">
              <a:avLst/>
            </a:prstGeom>
            <a:noFill/>
            <a:ln>
              <a:noFill/>
            </a:ln>
          </p:spPr>
        </p:pic>
        <p:pic>
          <p:nvPicPr>
            <p:cNvPr id="81" name="Google Shape;81;p16"/>
            <p:cNvPicPr preferRelativeResize="0"/>
            <p:nvPr/>
          </p:nvPicPr>
          <p:blipFill>
            <a:blip r:embed="rId6">
              <a:alphaModFix/>
            </a:blip>
            <a:stretch>
              <a:fillRect/>
            </a:stretch>
          </p:blipFill>
          <p:spPr>
            <a:xfrm>
              <a:off x="5536763" y="3650025"/>
              <a:ext cx="1089548" cy="69729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ASSESSMENT: I NUMERI DI GENOVA</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87" name="Google Shape;87;p17"/>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88" name="Google Shape;88;p17"/>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700">
              <a:solidFill>
                <a:srgbClr val="FFFFFF"/>
              </a:solidFill>
              <a:latin typeface="Montserrat"/>
              <a:ea typeface="Montserrat"/>
              <a:cs typeface="Montserrat"/>
              <a:sym typeface="Montserrat"/>
            </a:endParaRPr>
          </a:p>
        </p:txBody>
      </p:sp>
      <p:grpSp>
        <p:nvGrpSpPr>
          <p:cNvPr id="89" name="Google Shape;89;p17"/>
          <p:cNvGrpSpPr/>
          <p:nvPr/>
        </p:nvGrpSpPr>
        <p:grpSpPr>
          <a:xfrm>
            <a:off x="6744942" y="4676343"/>
            <a:ext cx="2214959" cy="337703"/>
            <a:chOff x="2517688" y="3650025"/>
            <a:chExt cx="4108623" cy="697300"/>
          </a:xfrm>
        </p:grpSpPr>
        <p:pic>
          <p:nvPicPr>
            <p:cNvPr id="90" name="Google Shape;90;p17"/>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91" name="Google Shape;91;p17"/>
            <p:cNvPicPr preferRelativeResize="0"/>
            <p:nvPr/>
          </p:nvPicPr>
          <p:blipFill>
            <a:blip r:embed="rId4">
              <a:alphaModFix/>
            </a:blip>
            <a:stretch>
              <a:fillRect/>
            </a:stretch>
          </p:blipFill>
          <p:spPr>
            <a:xfrm>
              <a:off x="5536763" y="3650025"/>
              <a:ext cx="1089548" cy="697299"/>
            </a:xfrm>
            <a:prstGeom prst="rect">
              <a:avLst/>
            </a:prstGeom>
            <a:noFill/>
            <a:ln>
              <a:noFill/>
            </a:ln>
          </p:spPr>
        </p:pic>
      </p:grpSp>
      <p:pic>
        <p:nvPicPr>
          <p:cNvPr id="92" name="Google Shape;92;p17" title="Points scored"/>
          <p:cNvPicPr preferRelativeResize="0"/>
          <p:nvPr/>
        </p:nvPicPr>
        <p:blipFill>
          <a:blip r:embed="rId5">
            <a:alphaModFix/>
          </a:blip>
          <a:stretch>
            <a:fillRect/>
          </a:stretch>
        </p:blipFill>
        <p:spPr>
          <a:xfrm>
            <a:off x="1114289" y="1023150"/>
            <a:ext cx="5715273" cy="3533925"/>
          </a:xfrm>
          <a:prstGeom prst="rect">
            <a:avLst/>
          </a:prstGeom>
          <a:noFill/>
          <a:ln>
            <a:noFill/>
          </a:ln>
        </p:spPr>
      </p:pic>
      <p:graphicFrame>
        <p:nvGraphicFramePr>
          <p:cNvPr id="93" name="Google Shape;93;p17"/>
          <p:cNvGraphicFramePr/>
          <p:nvPr/>
        </p:nvGraphicFramePr>
        <p:xfrm>
          <a:off x="7054900" y="2371000"/>
          <a:ext cx="3000000" cy="3000000"/>
        </p:xfrm>
        <a:graphic>
          <a:graphicData uri="http://schemas.openxmlformats.org/drawingml/2006/table">
            <a:tbl>
              <a:tblPr>
                <a:noFill/>
                <a:tableStyleId>{AC134E20-3B57-4276-9285-50AC98CDDAED}</a:tableStyleId>
              </a:tblPr>
              <a:tblGrid>
                <a:gridCol w="952500"/>
                <a:gridCol w="952500"/>
              </a:tblGrid>
              <a:tr h="209550">
                <a:tc>
                  <a:txBody>
                    <a:bodyPr/>
                    <a:lstStyle/>
                    <a:p>
                      <a:pPr indent="0" lvl="0" marL="0" rtl="0" algn="l">
                        <a:lnSpc>
                          <a:spcPct val="115000"/>
                        </a:lnSpc>
                        <a:spcBef>
                          <a:spcPts val="0"/>
                        </a:spcBef>
                        <a:spcAft>
                          <a:spcPts val="0"/>
                        </a:spcAft>
                        <a:buNone/>
                      </a:pPr>
                      <a:r>
                        <a:rPr b="1" lang="it" sz="1100">
                          <a:latin typeface="Roboto"/>
                          <a:ea typeface="Roboto"/>
                          <a:cs typeface="Roboto"/>
                          <a:sym typeface="Roboto"/>
                        </a:rPr>
                        <a:t>Assessment</a:t>
                      </a:r>
                      <a:endParaRPr b="1" sz="1100">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c>
                  <a:txBody>
                    <a:bodyPr/>
                    <a:lstStyle/>
                    <a:p>
                      <a:pPr indent="0" lvl="0" marL="0" rtl="0" algn="l">
                        <a:lnSpc>
                          <a:spcPct val="115000"/>
                        </a:lnSpc>
                        <a:spcBef>
                          <a:spcPts val="0"/>
                        </a:spcBef>
                        <a:spcAft>
                          <a:spcPts val="0"/>
                        </a:spcAft>
                        <a:buNone/>
                      </a:pPr>
                      <a:r>
                        <a:rPr b="1" lang="it" sz="1100">
                          <a:latin typeface="Roboto"/>
                          <a:ea typeface="Roboto"/>
                          <a:cs typeface="Roboto"/>
                          <a:sym typeface="Roboto"/>
                        </a:rPr>
                        <a:t>Totale</a:t>
                      </a:r>
                      <a:endParaRPr b="1" sz="1100">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r>
              <a:tr h="209550">
                <a:tc>
                  <a:txBody>
                    <a:bodyPr/>
                    <a:lstStyle/>
                    <a:p>
                      <a:pPr indent="0" lvl="0" marL="0" rtl="0" algn="l">
                        <a:lnSpc>
                          <a:spcPct val="115000"/>
                        </a:lnSpc>
                        <a:spcBef>
                          <a:spcPts val="0"/>
                        </a:spcBef>
                        <a:spcAft>
                          <a:spcPts val="0"/>
                        </a:spcAft>
                        <a:buNone/>
                      </a:pPr>
                      <a:r>
                        <a:rPr lang="it" sz="1100">
                          <a:solidFill>
                            <a:srgbClr val="434343"/>
                          </a:solidFill>
                          <a:latin typeface="Roboto"/>
                          <a:ea typeface="Roboto"/>
                          <a:cs typeface="Roboto"/>
                          <a:sym typeface="Roboto"/>
                        </a:rPr>
                        <a:t>Zoom 4.0</a:t>
                      </a:r>
                      <a:endParaRPr sz="1100">
                        <a:solidFill>
                          <a:srgbClr val="434343"/>
                        </a:solidFill>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it" sz="1100">
                          <a:solidFill>
                            <a:srgbClr val="434343"/>
                          </a:solidFill>
                          <a:latin typeface="Roboto"/>
                          <a:ea typeface="Roboto"/>
                          <a:cs typeface="Roboto"/>
                          <a:sym typeface="Roboto"/>
                        </a:rPr>
                        <a:t>99</a:t>
                      </a:r>
                      <a:endParaRPr sz="1100">
                        <a:solidFill>
                          <a:srgbClr val="434343"/>
                        </a:solidFill>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09550">
                <a:tc>
                  <a:txBody>
                    <a:bodyPr/>
                    <a:lstStyle/>
                    <a:p>
                      <a:pPr indent="0" lvl="0" marL="0" rtl="0" algn="l">
                        <a:lnSpc>
                          <a:spcPct val="115000"/>
                        </a:lnSpc>
                        <a:spcBef>
                          <a:spcPts val="0"/>
                        </a:spcBef>
                        <a:spcAft>
                          <a:spcPts val="0"/>
                        </a:spcAft>
                        <a:buNone/>
                      </a:pPr>
                      <a:r>
                        <a:rPr lang="it" sz="1100">
                          <a:solidFill>
                            <a:srgbClr val="434343"/>
                          </a:solidFill>
                          <a:latin typeface="Roboto"/>
                          <a:ea typeface="Roboto"/>
                          <a:cs typeface="Roboto"/>
                          <a:sym typeface="Roboto"/>
                        </a:rPr>
                        <a:t>Selfi 4.0</a:t>
                      </a:r>
                      <a:endParaRPr sz="1100">
                        <a:solidFill>
                          <a:srgbClr val="434343"/>
                        </a:solidFill>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it" sz="1100">
                          <a:solidFill>
                            <a:srgbClr val="434343"/>
                          </a:solidFill>
                          <a:latin typeface="Roboto"/>
                          <a:ea typeface="Roboto"/>
                          <a:cs typeface="Roboto"/>
                          <a:sym typeface="Roboto"/>
                        </a:rPr>
                        <a:t>351</a:t>
                      </a:r>
                      <a:endParaRPr sz="1100">
                        <a:solidFill>
                          <a:srgbClr val="434343"/>
                        </a:solidFill>
                        <a:latin typeface="Roboto"/>
                        <a:ea typeface="Roboto"/>
                        <a:cs typeface="Roboto"/>
                        <a:sym typeface="Roboto"/>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ASSESSMENT: I NUMERI DI GENOVA</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99" name="Google Shape;99;p18"/>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00" name="Google Shape;100;p18"/>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01" name="Google Shape;101;p18"/>
          <p:cNvGrpSpPr/>
          <p:nvPr/>
        </p:nvGrpSpPr>
        <p:grpSpPr>
          <a:xfrm>
            <a:off x="6744942" y="4676343"/>
            <a:ext cx="2214959" cy="337703"/>
            <a:chOff x="2517688" y="3650025"/>
            <a:chExt cx="4108623" cy="697300"/>
          </a:xfrm>
        </p:grpSpPr>
        <p:pic>
          <p:nvPicPr>
            <p:cNvPr id="102" name="Google Shape;102;p18"/>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03" name="Google Shape;103;p18"/>
            <p:cNvPicPr preferRelativeResize="0"/>
            <p:nvPr/>
          </p:nvPicPr>
          <p:blipFill>
            <a:blip r:embed="rId4">
              <a:alphaModFix/>
            </a:blip>
            <a:stretch>
              <a:fillRect/>
            </a:stretch>
          </p:blipFill>
          <p:spPr>
            <a:xfrm>
              <a:off x="5536763" y="3650025"/>
              <a:ext cx="1089548" cy="697299"/>
            </a:xfrm>
            <a:prstGeom prst="rect">
              <a:avLst/>
            </a:prstGeom>
            <a:noFill/>
            <a:ln>
              <a:noFill/>
            </a:ln>
          </p:spPr>
        </p:pic>
      </p:grpSp>
      <p:pic>
        <p:nvPicPr>
          <p:cNvPr id="104" name="Google Shape;104;p18" title="Points scored"/>
          <p:cNvPicPr preferRelativeResize="0"/>
          <p:nvPr/>
        </p:nvPicPr>
        <p:blipFill>
          <a:blip r:embed="rId5">
            <a:alphaModFix/>
          </a:blip>
          <a:stretch>
            <a:fillRect/>
          </a:stretch>
        </p:blipFill>
        <p:spPr>
          <a:xfrm>
            <a:off x="303875" y="1025525"/>
            <a:ext cx="5715243" cy="3529163"/>
          </a:xfrm>
          <a:prstGeom prst="rect">
            <a:avLst/>
          </a:prstGeom>
          <a:noFill/>
          <a:ln>
            <a:noFill/>
          </a:ln>
        </p:spPr>
      </p:pic>
      <p:graphicFrame>
        <p:nvGraphicFramePr>
          <p:cNvPr id="105" name="Google Shape;105;p18"/>
          <p:cNvGraphicFramePr/>
          <p:nvPr/>
        </p:nvGraphicFramePr>
        <p:xfrm>
          <a:off x="5392375" y="2065663"/>
          <a:ext cx="3000000" cy="3000000"/>
        </p:xfrm>
        <a:graphic>
          <a:graphicData uri="http://schemas.openxmlformats.org/drawingml/2006/table">
            <a:tbl>
              <a:tblPr>
                <a:noFill/>
                <a:tableStyleId>{AC134E20-3B57-4276-9285-50AC98CDDAED}</a:tableStyleId>
              </a:tblPr>
              <a:tblGrid>
                <a:gridCol w="1609725"/>
                <a:gridCol w="952500"/>
                <a:gridCol w="952500"/>
              </a:tblGrid>
              <a:tr h="352425">
                <a:tc>
                  <a:txBody>
                    <a:bodyPr/>
                    <a:lstStyle/>
                    <a:p>
                      <a:pPr indent="0" lvl="0" marL="0" rtl="0" algn="l">
                        <a:lnSpc>
                          <a:spcPct val="115000"/>
                        </a:lnSpc>
                        <a:spcBef>
                          <a:spcPts val="0"/>
                        </a:spcBef>
                        <a:spcAft>
                          <a:spcPts val="0"/>
                        </a:spcAft>
                        <a:buNone/>
                      </a:pPr>
                      <a:r>
                        <a:rPr b="1" lang="it" sz="1000"/>
                        <a:t>Livello di maturità digitale</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c>
                  <a:txBody>
                    <a:bodyPr/>
                    <a:lstStyle/>
                    <a:p>
                      <a:pPr indent="0" lvl="0" marL="0" rtl="0" algn="l">
                        <a:lnSpc>
                          <a:spcPct val="115000"/>
                        </a:lnSpc>
                        <a:spcBef>
                          <a:spcPts val="0"/>
                        </a:spcBef>
                        <a:spcAft>
                          <a:spcPts val="0"/>
                        </a:spcAft>
                        <a:buNone/>
                      </a:pPr>
                      <a:r>
                        <a:rPr b="1" lang="it" sz="1000"/>
                        <a:t>Selfi 4.0</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c>
                  <a:txBody>
                    <a:bodyPr/>
                    <a:lstStyle/>
                    <a:p>
                      <a:pPr indent="0" lvl="0" marL="0" rtl="0" algn="l">
                        <a:lnSpc>
                          <a:spcPct val="115000"/>
                        </a:lnSpc>
                        <a:spcBef>
                          <a:spcPts val="0"/>
                        </a:spcBef>
                        <a:spcAft>
                          <a:spcPts val="0"/>
                        </a:spcAft>
                        <a:buNone/>
                      </a:pPr>
                      <a:r>
                        <a:rPr b="1" lang="it" sz="1000"/>
                        <a:t>Zoom 4.0</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r>
              <a:tr h="200025">
                <a:tc>
                  <a:txBody>
                    <a:bodyPr/>
                    <a:lstStyle/>
                    <a:p>
                      <a:pPr indent="0" lvl="0" marL="0" rtl="0" algn="l">
                        <a:lnSpc>
                          <a:spcPct val="115000"/>
                        </a:lnSpc>
                        <a:spcBef>
                          <a:spcPts val="0"/>
                        </a:spcBef>
                        <a:spcAft>
                          <a:spcPts val="0"/>
                        </a:spcAft>
                        <a:buNone/>
                      </a:pPr>
                      <a:r>
                        <a:rPr lang="it" sz="1000"/>
                        <a:t>1 ESORDIENTE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5,1%</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2,0%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2 APPRENDISTA</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45,3%</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55,6%</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3 SPECIALISTA</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37,9%</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39,4%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4 ESPERTO</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7,4%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3,0%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5 CAMPIONE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4,3%</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ASSESSMENT SULLE COMPETENZE DIGITALI</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11" name="Google Shape;111;p19"/>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12" name="Google Shape;112;p19"/>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13" name="Google Shape;113;p19"/>
          <p:cNvGrpSpPr/>
          <p:nvPr/>
        </p:nvGrpSpPr>
        <p:grpSpPr>
          <a:xfrm>
            <a:off x="6744942" y="4676343"/>
            <a:ext cx="2214959" cy="337703"/>
            <a:chOff x="2517688" y="3650025"/>
            <a:chExt cx="4108623" cy="697300"/>
          </a:xfrm>
        </p:grpSpPr>
        <p:pic>
          <p:nvPicPr>
            <p:cNvPr id="114" name="Google Shape;114;p19"/>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15" name="Google Shape;115;p19"/>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116" name="Google Shape;116;p19"/>
          <p:cNvSpPr txBox="1"/>
          <p:nvPr/>
        </p:nvSpPr>
        <p:spPr>
          <a:xfrm>
            <a:off x="303875" y="1062450"/>
            <a:ext cx="8542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2"/>
                </a:solidFill>
                <a:latin typeface="Montserrat"/>
                <a:ea typeface="Montserrat"/>
                <a:cs typeface="Montserrat"/>
                <a:sym typeface="Montserrat"/>
              </a:rPr>
              <a:t>Nella provincia di Genova il numero degli Assessment sulle competenze digitali “</a:t>
            </a:r>
            <a:r>
              <a:rPr b="1" lang="it">
                <a:solidFill>
                  <a:schemeClr val="dk2"/>
                </a:solidFill>
                <a:latin typeface="Montserrat"/>
                <a:ea typeface="Montserrat"/>
                <a:cs typeface="Montserrat"/>
                <a:sym typeface="Montserrat"/>
              </a:rPr>
              <a:t>Digital Skill Voyager”</a:t>
            </a:r>
            <a:r>
              <a:rPr lang="it">
                <a:solidFill>
                  <a:schemeClr val="dk2"/>
                </a:solidFill>
                <a:latin typeface="Montserrat"/>
                <a:ea typeface="Montserrat"/>
                <a:cs typeface="Montserrat"/>
                <a:sym typeface="Montserrat"/>
              </a:rPr>
              <a:t> è di 27. Il risultato medio è del 63,6% e il tempo medio di compilazione è di 8 minuti </a:t>
            </a:r>
            <a:endParaRPr/>
          </a:p>
        </p:txBody>
      </p:sp>
      <p:pic>
        <p:nvPicPr>
          <p:cNvPr id="117" name="Google Shape;117;p19" title="Points scored"/>
          <p:cNvPicPr preferRelativeResize="0"/>
          <p:nvPr/>
        </p:nvPicPr>
        <p:blipFill>
          <a:blip r:embed="rId5">
            <a:alphaModFix/>
          </a:blip>
          <a:stretch>
            <a:fillRect/>
          </a:stretch>
        </p:blipFill>
        <p:spPr>
          <a:xfrm>
            <a:off x="398850" y="1727425"/>
            <a:ext cx="4559970" cy="2819576"/>
          </a:xfrm>
          <a:prstGeom prst="rect">
            <a:avLst/>
          </a:prstGeom>
          <a:noFill/>
          <a:ln>
            <a:noFill/>
          </a:ln>
        </p:spPr>
      </p:pic>
      <p:graphicFrame>
        <p:nvGraphicFramePr>
          <p:cNvPr id="118" name="Google Shape;118;p19"/>
          <p:cNvGraphicFramePr/>
          <p:nvPr/>
        </p:nvGraphicFramePr>
        <p:xfrm>
          <a:off x="5820975" y="2235113"/>
          <a:ext cx="3000000" cy="3000000"/>
        </p:xfrm>
        <a:graphic>
          <a:graphicData uri="http://schemas.openxmlformats.org/drawingml/2006/table">
            <a:tbl>
              <a:tblPr>
                <a:noFill/>
                <a:tableStyleId>{AC134E20-3B57-4276-9285-50AC98CDDAED}</a:tableStyleId>
              </a:tblPr>
              <a:tblGrid>
                <a:gridCol w="1609725"/>
                <a:gridCol w="952500"/>
              </a:tblGrid>
              <a:tr h="352425">
                <a:tc>
                  <a:txBody>
                    <a:bodyPr/>
                    <a:lstStyle/>
                    <a:p>
                      <a:pPr indent="0" lvl="0" marL="0" rtl="0" algn="ctr">
                        <a:lnSpc>
                          <a:spcPct val="115000"/>
                        </a:lnSpc>
                        <a:spcBef>
                          <a:spcPts val="0"/>
                        </a:spcBef>
                        <a:spcAft>
                          <a:spcPts val="0"/>
                        </a:spcAft>
                        <a:buNone/>
                      </a:pPr>
                      <a:r>
                        <a:rPr b="1" lang="it" sz="1000"/>
                        <a:t>Livello di maturità digitale</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c>
                  <a:txBody>
                    <a:bodyPr/>
                    <a:lstStyle/>
                    <a:p>
                      <a:pPr indent="0" lvl="0" marL="0" rtl="0" algn="ctr">
                        <a:lnSpc>
                          <a:spcPct val="115000"/>
                        </a:lnSpc>
                        <a:spcBef>
                          <a:spcPts val="0"/>
                        </a:spcBef>
                        <a:spcAft>
                          <a:spcPts val="0"/>
                        </a:spcAft>
                        <a:buNone/>
                      </a:pPr>
                      <a:r>
                        <a:rPr b="1" lang="it" sz="1000"/>
                        <a:t>%</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r>
              <a:tr h="200025">
                <a:tc>
                  <a:txBody>
                    <a:bodyPr/>
                    <a:lstStyle/>
                    <a:p>
                      <a:pPr indent="0" lvl="0" marL="0" rtl="0" algn="l">
                        <a:lnSpc>
                          <a:spcPct val="115000"/>
                        </a:lnSpc>
                        <a:spcBef>
                          <a:spcPts val="0"/>
                        </a:spcBef>
                        <a:spcAft>
                          <a:spcPts val="0"/>
                        </a:spcAft>
                        <a:buNone/>
                      </a:pPr>
                      <a:r>
                        <a:rPr lang="it" sz="1000"/>
                        <a:t>1 NEOFITA DIGITALE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11,1%</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2 ALLIEVO DIGITALE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44,4%</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3 COACH DIGITALE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40,7%</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4 E-LEADER</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3,7%</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it" sz="2700">
                <a:solidFill>
                  <a:srgbClr val="666666"/>
                </a:solidFill>
                <a:latin typeface="Montserrat"/>
                <a:ea typeface="Montserrat"/>
                <a:cs typeface="Montserrat"/>
                <a:sym typeface="Montserrat"/>
              </a:rPr>
              <a:t>ASSESSMENT SULLE COMPETENZE DIGITALI</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24" name="Google Shape;124;p20"/>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25" name="Google Shape;125;p20"/>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26" name="Google Shape;126;p20"/>
          <p:cNvGrpSpPr/>
          <p:nvPr/>
        </p:nvGrpSpPr>
        <p:grpSpPr>
          <a:xfrm>
            <a:off x="6744942" y="4676343"/>
            <a:ext cx="2214959" cy="337703"/>
            <a:chOff x="2517688" y="3650025"/>
            <a:chExt cx="4108623" cy="697300"/>
          </a:xfrm>
        </p:grpSpPr>
        <p:pic>
          <p:nvPicPr>
            <p:cNvPr id="127" name="Google Shape;127;p20"/>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28" name="Google Shape;128;p20"/>
            <p:cNvPicPr preferRelativeResize="0"/>
            <p:nvPr/>
          </p:nvPicPr>
          <p:blipFill>
            <a:blip r:embed="rId4">
              <a:alphaModFix/>
            </a:blip>
            <a:stretch>
              <a:fillRect/>
            </a:stretch>
          </p:blipFill>
          <p:spPr>
            <a:xfrm>
              <a:off x="5536763" y="3650025"/>
              <a:ext cx="1089548" cy="697299"/>
            </a:xfrm>
            <a:prstGeom prst="rect">
              <a:avLst/>
            </a:prstGeom>
            <a:noFill/>
            <a:ln>
              <a:noFill/>
            </a:ln>
          </p:spPr>
        </p:pic>
      </p:grpSp>
      <p:pic>
        <p:nvPicPr>
          <p:cNvPr id="129" name="Google Shape;129;p20" title="Points scored"/>
          <p:cNvPicPr preferRelativeResize="0"/>
          <p:nvPr/>
        </p:nvPicPr>
        <p:blipFill>
          <a:blip r:embed="rId5">
            <a:alphaModFix/>
          </a:blip>
          <a:stretch>
            <a:fillRect/>
          </a:stretch>
        </p:blipFill>
        <p:spPr>
          <a:xfrm>
            <a:off x="209800" y="1656700"/>
            <a:ext cx="4529925" cy="2801000"/>
          </a:xfrm>
          <a:prstGeom prst="rect">
            <a:avLst/>
          </a:prstGeom>
          <a:noFill/>
          <a:ln>
            <a:noFill/>
          </a:ln>
        </p:spPr>
      </p:pic>
      <p:sp>
        <p:nvSpPr>
          <p:cNvPr id="130" name="Google Shape;130;p20"/>
          <p:cNvSpPr txBox="1"/>
          <p:nvPr/>
        </p:nvSpPr>
        <p:spPr>
          <a:xfrm>
            <a:off x="311700" y="1027088"/>
            <a:ext cx="8375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2"/>
                </a:solidFill>
                <a:latin typeface="Montserrat"/>
                <a:ea typeface="Montserrat"/>
                <a:cs typeface="Montserrat"/>
                <a:sym typeface="Montserrat"/>
              </a:rPr>
              <a:t>Ecco alcuni dati sul </a:t>
            </a:r>
            <a:r>
              <a:rPr b="1" lang="it">
                <a:solidFill>
                  <a:schemeClr val="dk2"/>
                </a:solidFill>
                <a:latin typeface="Montserrat"/>
                <a:ea typeface="Montserrat"/>
                <a:cs typeface="Montserrat"/>
                <a:sym typeface="Montserrat"/>
              </a:rPr>
              <a:t>tipo di impiego</a:t>
            </a:r>
            <a:r>
              <a:rPr lang="it">
                <a:solidFill>
                  <a:schemeClr val="dk2"/>
                </a:solidFill>
                <a:latin typeface="Montserrat"/>
                <a:ea typeface="Montserrat"/>
                <a:cs typeface="Montserrat"/>
                <a:sym typeface="Montserrat"/>
              </a:rPr>
              <a:t> e il </a:t>
            </a:r>
            <a:r>
              <a:rPr b="1" lang="it">
                <a:solidFill>
                  <a:schemeClr val="dk2"/>
                </a:solidFill>
                <a:latin typeface="Montserrat"/>
                <a:ea typeface="Montserrat"/>
                <a:cs typeface="Montserrat"/>
                <a:sym typeface="Montserrat"/>
              </a:rPr>
              <a:t>titolo di studio</a:t>
            </a:r>
            <a:r>
              <a:rPr lang="it">
                <a:solidFill>
                  <a:schemeClr val="dk2"/>
                </a:solidFill>
                <a:latin typeface="Montserrat"/>
                <a:ea typeface="Montserrat"/>
                <a:cs typeface="Montserrat"/>
                <a:sym typeface="Montserrat"/>
              </a:rPr>
              <a:t> di chi li ha effettuato il Digital Skills Voyager.</a:t>
            </a:r>
            <a:endParaRPr/>
          </a:p>
        </p:txBody>
      </p:sp>
      <p:pic>
        <p:nvPicPr>
          <p:cNvPr id="131" name="Google Shape;131;p20" title="Points scored"/>
          <p:cNvPicPr preferRelativeResize="0"/>
          <p:nvPr/>
        </p:nvPicPr>
        <p:blipFill>
          <a:blip r:embed="rId6">
            <a:alphaModFix/>
          </a:blip>
          <a:stretch>
            <a:fillRect/>
          </a:stretch>
        </p:blipFill>
        <p:spPr>
          <a:xfrm>
            <a:off x="4739717" y="1820400"/>
            <a:ext cx="4415532" cy="27265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EVENTI PUNTO IMPRESA DIGITALE GENOVA</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37" name="Google Shape;137;p21"/>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38" name="Google Shape;138;p21"/>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39" name="Google Shape;139;p21"/>
          <p:cNvGrpSpPr/>
          <p:nvPr/>
        </p:nvGrpSpPr>
        <p:grpSpPr>
          <a:xfrm>
            <a:off x="6744942" y="4676343"/>
            <a:ext cx="2214959" cy="337703"/>
            <a:chOff x="2517688" y="3650025"/>
            <a:chExt cx="4108623" cy="697300"/>
          </a:xfrm>
        </p:grpSpPr>
        <p:pic>
          <p:nvPicPr>
            <p:cNvPr id="140" name="Google Shape;140;p21"/>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41" name="Google Shape;141;p21"/>
            <p:cNvPicPr preferRelativeResize="0"/>
            <p:nvPr/>
          </p:nvPicPr>
          <p:blipFill>
            <a:blip r:embed="rId4">
              <a:alphaModFix/>
            </a:blip>
            <a:stretch>
              <a:fillRect/>
            </a:stretch>
          </p:blipFill>
          <p:spPr>
            <a:xfrm>
              <a:off x="5536763" y="3650025"/>
              <a:ext cx="1089548" cy="697299"/>
            </a:xfrm>
            <a:prstGeom prst="rect">
              <a:avLst/>
            </a:prstGeom>
            <a:noFill/>
            <a:ln>
              <a:noFill/>
            </a:ln>
          </p:spPr>
        </p:pic>
      </p:grpSp>
      <p:pic>
        <p:nvPicPr>
          <p:cNvPr id="142" name="Google Shape;142;p21" title="Points scored"/>
          <p:cNvPicPr preferRelativeResize="0"/>
          <p:nvPr/>
        </p:nvPicPr>
        <p:blipFill>
          <a:blip r:embed="rId5">
            <a:alphaModFix/>
          </a:blip>
          <a:stretch>
            <a:fillRect/>
          </a:stretch>
        </p:blipFill>
        <p:spPr>
          <a:xfrm>
            <a:off x="1136050" y="1662950"/>
            <a:ext cx="4664265" cy="2884050"/>
          </a:xfrm>
          <a:prstGeom prst="rect">
            <a:avLst/>
          </a:prstGeom>
          <a:noFill/>
          <a:ln>
            <a:noFill/>
          </a:ln>
        </p:spPr>
      </p:pic>
      <p:sp>
        <p:nvSpPr>
          <p:cNvPr id="143" name="Google Shape;143;p21"/>
          <p:cNvSpPr txBox="1"/>
          <p:nvPr/>
        </p:nvSpPr>
        <p:spPr>
          <a:xfrm>
            <a:off x="303875" y="956675"/>
            <a:ext cx="8375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p:txBody>
      </p:sp>
      <p:sp>
        <p:nvSpPr>
          <p:cNvPr id="144" name="Google Shape;144;p21"/>
          <p:cNvSpPr txBox="1"/>
          <p:nvPr/>
        </p:nvSpPr>
        <p:spPr>
          <a:xfrm>
            <a:off x="231424" y="1047338"/>
            <a:ext cx="852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solidFill>
                  <a:schemeClr val="dk2"/>
                </a:solidFill>
                <a:latin typeface="Montserrat"/>
                <a:ea typeface="Montserrat"/>
                <a:cs typeface="Montserrat"/>
                <a:sym typeface="Montserrat"/>
              </a:rPr>
              <a:t>Gli eventi realizzati dal Punto Impresa Digitale sono 121 e i partecipanti sono stati circa 1700 (imprese, liberi professionisti, startupper, universitari, studenti e disoccupati)</a:t>
            </a:r>
            <a:endParaRPr/>
          </a:p>
        </p:txBody>
      </p:sp>
      <p:sp>
        <p:nvSpPr>
          <p:cNvPr id="145" name="Google Shape;145;p21"/>
          <p:cNvSpPr txBox="1"/>
          <p:nvPr/>
        </p:nvSpPr>
        <p:spPr>
          <a:xfrm>
            <a:off x="5954025" y="1762475"/>
            <a:ext cx="3111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a:solidFill>
                  <a:schemeClr val="dk2"/>
                </a:solidFill>
                <a:latin typeface="Montserrat"/>
                <a:ea typeface="Montserrat"/>
                <a:cs typeface="Montserrat"/>
                <a:sym typeface="Montserrat"/>
              </a:rPr>
              <a:t>TOT. EVENTI: 121</a:t>
            </a:r>
            <a:endParaRPr b="1">
              <a:solidFill>
                <a:schemeClr val="dk2"/>
              </a:solidFill>
              <a:latin typeface="Montserrat"/>
              <a:ea typeface="Montserrat"/>
              <a:cs typeface="Montserrat"/>
              <a:sym typeface="Montserrat"/>
            </a:endParaRPr>
          </a:p>
          <a:p>
            <a:pPr indent="0" lvl="0" marL="0" rtl="0" algn="l">
              <a:spcBef>
                <a:spcPts val="0"/>
              </a:spcBef>
              <a:spcAft>
                <a:spcPts val="0"/>
              </a:spcAft>
              <a:buNone/>
            </a:pPr>
            <a:r>
              <a:rPr b="1" lang="it">
                <a:solidFill>
                  <a:schemeClr val="dk2"/>
                </a:solidFill>
                <a:latin typeface="Montserrat"/>
                <a:ea typeface="Montserrat"/>
                <a:cs typeface="Montserrat"/>
                <a:sym typeface="Montserrat"/>
              </a:rPr>
              <a:t>PARTECIPANTI: 1700</a:t>
            </a:r>
            <a:endParaRPr b="1">
              <a:solidFill>
                <a:schemeClr val="dk2"/>
              </a:solidFill>
              <a:latin typeface="Montserrat"/>
              <a:ea typeface="Montserrat"/>
              <a:cs typeface="Montserrat"/>
              <a:sym typeface="Montserrat"/>
            </a:endParaRPr>
          </a:p>
        </p:txBody>
      </p:sp>
      <p:graphicFrame>
        <p:nvGraphicFramePr>
          <p:cNvPr id="146" name="Google Shape;146;p21"/>
          <p:cNvGraphicFramePr/>
          <p:nvPr/>
        </p:nvGraphicFramePr>
        <p:xfrm>
          <a:off x="5954025" y="3066850"/>
          <a:ext cx="3000000" cy="3000000"/>
        </p:xfrm>
        <a:graphic>
          <a:graphicData uri="http://schemas.openxmlformats.org/drawingml/2006/table">
            <a:tbl>
              <a:tblPr>
                <a:noFill/>
                <a:tableStyleId>{AC134E20-3B57-4276-9285-50AC98CDDAED}</a:tableStyleId>
              </a:tblPr>
              <a:tblGrid>
                <a:gridCol w="2000250"/>
                <a:gridCol w="952500"/>
              </a:tblGrid>
              <a:tr h="200025">
                <a:tc>
                  <a:txBody>
                    <a:bodyPr/>
                    <a:lstStyle/>
                    <a:p>
                      <a:pPr indent="0" lvl="0" marL="0" rtl="0" algn="l">
                        <a:lnSpc>
                          <a:spcPct val="115000"/>
                        </a:lnSpc>
                        <a:spcBef>
                          <a:spcPts val="0"/>
                        </a:spcBef>
                        <a:spcAft>
                          <a:spcPts val="0"/>
                        </a:spcAft>
                        <a:buNone/>
                      </a:pPr>
                      <a:r>
                        <a:rPr b="1" lang="it" sz="1000"/>
                        <a:t>Tipo Evento</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c>
                  <a:txBody>
                    <a:bodyPr/>
                    <a:lstStyle/>
                    <a:p>
                      <a:pPr indent="0" lvl="0" marL="0" rtl="0" algn="l">
                        <a:lnSpc>
                          <a:spcPct val="115000"/>
                        </a:lnSpc>
                        <a:spcBef>
                          <a:spcPts val="0"/>
                        </a:spcBef>
                        <a:spcAft>
                          <a:spcPts val="0"/>
                        </a:spcAft>
                        <a:buNone/>
                      </a:pPr>
                      <a:r>
                        <a:rPr b="1" lang="it" sz="1000"/>
                        <a:t>%</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1E95D3"/>
                    </a:solidFill>
                  </a:tcPr>
                </a:tc>
              </a:tr>
              <a:tr h="200025">
                <a:tc>
                  <a:txBody>
                    <a:bodyPr/>
                    <a:lstStyle/>
                    <a:p>
                      <a:pPr indent="0" lvl="0" marL="0" rtl="0" algn="l">
                        <a:lnSpc>
                          <a:spcPct val="115000"/>
                        </a:lnSpc>
                        <a:spcBef>
                          <a:spcPts val="0"/>
                        </a:spcBef>
                        <a:spcAft>
                          <a:spcPts val="0"/>
                        </a:spcAft>
                        <a:buNone/>
                      </a:pPr>
                      <a:r>
                        <a:rPr lang="it" sz="1000"/>
                        <a:t>SEMINARI/WEBINAR</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60,00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CORSI DI FORMAZIONE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36,00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VIDEO SU YOUTUBE</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6,00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0025">
                <a:tc>
                  <a:txBody>
                    <a:bodyPr/>
                    <a:lstStyle/>
                    <a:p>
                      <a:pPr indent="0" lvl="0" marL="0" rtl="0" algn="l">
                        <a:lnSpc>
                          <a:spcPct val="115000"/>
                        </a:lnSpc>
                        <a:spcBef>
                          <a:spcPts val="0"/>
                        </a:spcBef>
                        <a:spcAft>
                          <a:spcPts val="0"/>
                        </a:spcAft>
                        <a:buNone/>
                      </a:pPr>
                      <a:r>
                        <a:rPr lang="it" sz="1000"/>
                        <a:t>ALTRO</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it" sz="1000"/>
                        <a:t>19,00</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2"/>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700">
                <a:solidFill>
                  <a:srgbClr val="666666"/>
                </a:solidFill>
                <a:latin typeface="Montserrat"/>
                <a:ea typeface="Montserrat"/>
                <a:cs typeface="Montserrat"/>
                <a:sym typeface="Montserrat"/>
              </a:rPr>
              <a:t>ECCELLENZE IN DIGITALE 2021</a:t>
            </a:r>
            <a:endParaRPr b="1" sz="27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52" name="Google Shape;152;p22"/>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53" name="Google Shape;153;p22"/>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54" name="Google Shape;154;p22"/>
          <p:cNvGrpSpPr/>
          <p:nvPr/>
        </p:nvGrpSpPr>
        <p:grpSpPr>
          <a:xfrm>
            <a:off x="6744942" y="4676343"/>
            <a:ext cx="2214959" cy="337703"/>
            <a:chOff x="2517688" y="3650025"/>
            <a:chExt cx="4108623" cy="697300"/>
          </a:xfrm>
        </p:grpSpPr>
        <p:pic>
          <p:nvPicPr>
            <p:cNvPr id="155" name="Google Shape;155;p22"/>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56" name="Google Shape;156;p22"/>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157" name="Google Shape;157;p22"/>
          <p:cNvSpPr txBox="1"/>
          <p:nvPr/>
        </p:nvSpPr>
        <p:spPr>
          <a:xfrm>
            <a:off x="303875" y="956675"/>
            <a:ext cx="8375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p:txBody>
      </p:sp>
      <p:sp>
        <p:nvSpPr>
          <p:cNvPr id="158" name="Google Shape;158;p22"/>
          <p:cNvSpPr txBox="1"/>
          <p:nvPr/>
        </p:nvSpPr>
        <p:spPr>
          <a:xfrm>
            <a:off x="231424" y="962225"/>
            <a:ext cx="85206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a:solidFill>
                  <a:schemeClr val="dk2"/>
                </a:solidFill>
                <a:latin typeface="Montserrat"/>
                <a:ea typeface="Montserrat"/>
                <a:cs typeface="Montserrat"/>
                <a:sym typeface="Montserrat"/>
              </a:rPr>
              <a:t>15 Seminari</a:t>
            </a:r>
            <a:r>
              <a:rPr lang="it">
                <a:solidFill>
                  <a:schemeClr val="dk2"/>
                </a:solidFill>
                <a:latin typeface="Montserrat"/>
                <a:ea typeface="Montserrat"/>
                <a:cs typeface="Montserrat"/>
                <a:sym typeface="Montserrat"/>
              </a:rPr>
              <a:t>, durata</a:t>
            </a:r>
            <a:r>
              <a:rPr b="1" lang="it">
                <a:solidFill>
                  <a:schemeClr val="dk2"/>
                </a:solidFill>
                <a:latin typeface="Montserrat"/>
                <a:ea typeface="Montserrat"/>
                <a:cs typeface="Montserrat"/>
                <a:sym typeface="Montserrat"/>
              </a:rPr>
              <a:t> 2 ore</a:t>
            </a:r>
            <a:r>
              <a:rPr lang="it">
                <a:solidFill>
                  <a:schemeClr val="dk2"/>
                </a:solidFill>
                <a:latin typeface="Montserrat"/>
                <a:ea typeface="Montserrat"/>
                <a:cs typeface="Montserrat"/>
                <a:sym typeface="Montserrat"/>
              </a:rPr>
              <a:t> con testimonianza finale di un’impresa del territorio, </a:t>
            </a:r>
            <a:r>
              <a:rPr b="1" lang="it">
                <a:solidFill>
                  <a:schemeClr val="dk2"/>
                </a:solidFill>
                <a:latin typeface="Montserrat"/>
                <a:ea typeface="Montserrat"/>
                <a:cs typeface="Montserrat"/>
                <a:sym typeface="Montserrat"/>
              </a:rPr>
              <a:t>645 partecipanti</a:t>
            </a:r>
            <a:r>
              <a:rPr lang="it">
                <a:solidFill>
                  <a:schemeClr val="dk2"/>
                </a:solidFill>
                <a:latin typeface="Montserrat"/>
                <a:ea typeface="Montserrat"/>
                <a:cs typeface="Montserrat"/>
                <a:sym typeface="Montserrat"/>
              </a:rPr>
              <a:t> (</a:t>
            </a:r>
            <a:r>
              <a:rPr lang="it">
                <a:solidFill>
                  <a:schemeClr val="dk2"/>
                </a:solidFill>
                <a:latin typeface="Montserrat"/>
                <a:ea typeface="Montserrat"/>
                <a:cs typeface="Montserrat"/>
                <a:sym typeface="Montserrat"/>
              </a:rPr>
              <a:t>imprenditori, liberi professionisti, startupper, universitari, studenti e disoccupati) </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“Essere online al tempo del Covid”</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“Local marketing per comprare sotto casa”</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“Social network: dal piano editoriale al copy”</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“Il digital marketing per la ristorazione”</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“Il Marketing 4.0 per il turismo”</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“Fai trovare la tua impresa online”</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“Promuovi i tuoi contenuti sul web”</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“Vendi su tutti i canali digitali”</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“Costruisci una strategia per Facebook”</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“Costruisci una strategia per Instagram”</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“Costruisci una strategia per YouTube”</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“Costruisci una strategia per Linkedin”</a:t>
            </a:r>
            <a:endParaRPr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“I social della Generazione Z” </a:t>
            </a:r>
            <a:r>
              <a:rPr b="1" lang="it" sz="1200">
                <a:solidFill>
                  <a:schemeClr val="dk2"/>
                </a:solidFill>
                <a:latin typeface="Montserrat"/>
                <a:ea typeface="Montserrat"/>
                <a:cs typeface="Montserrat"/>
                <a:sym typeface="Montserrat"/>
              </a:rPr>
              <a:t>&gt; a settembre 2021</a:t>
            </a:r>
            <a:endParaRPr b="1" sz="1200">
              <a:solidFill>
                <a:schemeClr val="dk2"/>
              </a:solidFill>
              <a:latin typeface="Montserrat"/>
              <a:ea typeface="Montserrat"/>
              <a:cs typeface="Montserrat"/>
              <a:sym typeface="Montserrat"/>
            </a:endParaRPr>
          </a:p>
          <a:p>
            <a:pPr indent="0" lvl="0" marL="0" rtl="0" algn="l">
              <a:spcBef>
                <a:spcPts val="0"/>
              </a:spcBef>
              <a:spcAft>
                <a:spcPts val="0"/>
              </a:spcAft>
              <a:buNone/>
            </a:pPr>
            <a:r>
              <a:rPr lang="it" sz="1200">
                <a:solidFill>
                  <a:schemeClr val="dk2"/>
                </a:solidFill>
                <a:latin typeface="Montserrat"/>
                <a:ea typeface="Montserrat"/>
                <a:cs typeface="Montserrat"/>
                <a:sym typeface="Montserrat"/>
              </a:rPr>
              <a:t>“</a:t>
            </a:r>
            <a:r>
              <a:rPr lang="it" sz="1200">
                <a:solidFill>
                  <a:schemeClr val="dk2"/>
                </a:solidFill>
                <a:latin typeface="Montserrat"/>
                <a:ea typeface="Montserrat"/>
                <a:cs typeface="Montserrat"/>
                <a:sym typeface="Montserrat"/>
              </a:rPr>
              <a:t>Il digital marketing per negozi e botteghe” </a:t>
            </a:r>
            <a:r>
              <a:rPr b="1" lang="it" sz="1200">
                <a:solidFill>
                  <a:schemeClr val="dk2"/>
                </a:solidFill>
                <a:latin typeface="Montserrat"/>
                <a:ea typeface="Montserrat"/>
                <a:cs typeface="Montserrat"/>
                <a:sym typeface="Montserrat"/>
              </a:rPr>
              <a:t>&gt; a settembre 2021</a:t>
            </a:r>
            <a:endParaRPr sz="1200">
              <a:solidFill>
                <a:schemeClr val="dk2"/>
              </a:solidFill>
              <a:latin typeface="Montserrat"/>
              <a:ea typeface="Montserrat"/>
              <a:cs typeface="Montserrat"/>
              <a:sym typeface="Montserrat"/>
            </a:endParaRPr>
          </a:p>
        </p:txBody>
      </p:sp>
      <p:sp>
        <p:nvSpPr>
          <p:cNvPr id="159" name="Google Shape;159;p22"/>
          <p:cNvSpPr txBox="1"/>
          <p:nvPr/>
        </p:nvSpPr>
        <p:spPr>
          <a:xfrm>
            <a:off x="5954025" y="2644138"/>
            <a:ext cx="3111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a:solidFill>
                  <a:schemeClr val="dk2"/>
                </a:solidFill>
                <a:latin typeface="Montserrat"/>
                <a:ea typeface="Montserrat"/>
                <a:cs typeface="Montserrat"/>
                <a:sym typeface="Montserrat"/>
              </a:rPr>
              <a:t>TOT. EVENTI: 15</a:t>
            </a:r>
            <a:endParaRPr b="1">
              <a:solidFill>
                <a:schemeClr val="dk2"/>
              </a:solidFill>
              <a:latin typeface="Montserrat"/>
              <a:ea typeface="Montserrat"/>
              <a:cs typeface="Montserrat"/>
              <a:sym typeface="Montserrat"/>
            </a:endParaRPr>
          </a:p>
          <a:p>
            <a:pPr indent="0" lvl="0" marL="0" rtl="0" algn="l">
              <a:spcBef>
                <a:spcPts val="0"/>
              </a:spcBef>
              <a:spcAft>
                <a:spcPts val="0"/>
              </a:spcAft>
              <a:buNone/>
            </a:pPr>
            <a:r>
              <a:rPr b="1" lang="it">
                <a:solidFill>
                  <a:schemeClr val="dk2"/>
                </a:solidFill>
                <a:latin typeface="Montserrat"/>
                <a:ea typeface="Montserrat"/>
                <a:cs typeface="Montserrat"/>
                <a:sym typeface="Montserrat"/>
              </a:rPr>
              <a:t>PARTECIPANTI: 650</a:t>
            </a:r>
            <a:endParaRPr b="1">
              <a:solidFill>
                <a:schemeClr val="dk2"/>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cxnSp>
        <p:nvCxnSpPr>
          <p:cNvPr id="164" name="Google Shape;164;p23"/>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sp>
        <p:nvSpPr>
          <p:cNvPr id="165" name="Google Shape;165;p23"/>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66" name="Google Shape;166;p23"/>
          <p:cNvGrpSpPr/>
          <p:nvPr/>
        </p:nvGrpSpPr>
        <p:grpSpPr>
          <a:xfrm>
            <a:off x="6744942" y="4676343"/>
            <a:ext cx="2214959" cy="337703"/>
            <a:chOff x="2517688" y="3650025"/>
            <a:chExt cx="4108623" cy="697300"/>
          </a:xfrm>
        </p:grpSpPr>
        <p:pic>
          <p:nvPicPr>
            <p:cNvPr id="167" name="Google Shape;167;p23"/>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68" name="Google Shape;168;p23"/>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169" name="Google Shape;169;p23"/>
          <p:cNvSpPr txBox="1"/>
          <p:nvPr/>
        </p:nvSpPr>
        <p:spPr>
          <a:xfrm>
            <a:off x="311700" y="284425"/>
            <a:ext cx="90237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800">
                <a:solidFill>
                  <a:srgbClr val="666666"/>
                </a:solidFill>
                <a:latin typeface="Montserrat"/>
                <a:ea typeface="Montserrat"/>
                <a:cs typeface="Montserrat"/>
                <a:sym typeface="Montserrat"/>
              </a:rPr>
              <a:t>IL PUNTO IMPRESA DIGITALE: </a:t>
            </a:r>
            <a:r>
              <a:rPr b="1" lang="it" sz="2800">
                <a:solidFill>
                  <a:srgbClr val="666666"/>
                </a:solidFill>
                <a:latin typeface="Montserrat"/>
                <a:ea typeface="Montserrat"/>
                <a:cs typeface="Montserrat"/>
                <a:sym typeface="Montserrat"/>
              </a:rPr>
              <a:t>PID + START 4.0</a:t>
            </a:r>
            <a:endParaRPr b="1" sz="28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0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sp>
        <p:nvSpPr>
          <p:cNvPr id="170" name="Google Shape;170;p23"/>
          <p:cNvSpPr txBox="1"/>
          <p:nvPr/>
        </p:nvSpPr>
        <p:spPr>
          <a:xfrm>
            <a:off x="432000" y="1189575"/>
            <a:ext cx="8527800" cy="29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it">
                <a:solidFill>
                  <a:srgbClr val="666666"/>
                </a:solidFill>
                <a:latin typeface="Montserrat"/>
                <a:ea typeface="Montserrat"/>
                <a:cs typeface="Montserrat"/>
                <a:sym typeface="Montserrat"/>
              </a:rPr>
              <a:t>Corso di formazione organizzato per la prima volta in Italia</a:t>
            </a:r>
            <a:r>
              <a:rPr lang="it">
                <a:solidFill>
                  <a:srgbClr val="666666"/>
                </a:solidFill>
                <a:latin typeface="Montserrat"/>
                <a:ea typeface="Montserrat"/>
                <a:cs typeface="Montserrat"/>
                <a:sym typeface="Montserrat"/>
              </a:rPr>
              <a:t> da una Camera di Commercio insieme a un Centro di Competenza MISE.</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La </a:t>
            </a:r>
            <a:r>
              <a:rPr b="1" lang="it">
                <a:solidFill>
                  <a:srgbClr val="666666"/>
                </a:solidFill>
                <a:latin typeface="Montserrat"/>
                <a:ea typeface="Montserrat"/>
                <a:cs typeface="Montserrat"/>
                <a:sym typeface="Montserrat"/>
              </a:rPr>
              <a:t>prima edizione ha visto 23 imprese</a:t>
            </a:r>
            <a:r>
              <a:rPr lang="it">
                <a:solidFill>
                  <a:srgbClr val="666666"/>
                </a:solidFill>
                <a:latin typeface="Montserrat"/>
                <a:ea typeface="Montserrat"/>
                <a:cs typeface="Montserrat"/>
                <a:sym typeface="Montserrat"/>
              </a:rPr>
              <a:t> impegnate in un percorso di quasi un anno diviso tra: </a:t>
            </a:r>
            <a:endParaRPr>
              <a:solidFill>
                <a:srgbClr val="666666"/>
              </a:solidFill>
              <a:latin typeface="Montserrat"/>
              <a:ea typeface="Montserrat"/>
              <a:cs typeface="Montserrat"/>
              <a:sym typeface="Montserrat"/>
            </a:endParaRPr>
          </a:p>
          <a:p>
            <a:pPr indent="-317500" lvl="0" marL="457200" rtl="0" algn="l">
              <a:spcBef>
                <a:spcPts val="0"/>
              </a:spcBef>
              <a:spcAft>
                <a:spcPts val="0"/>
              </a:spcAft>
              <a:buClr>
                <a:srgbClr val="666666"/>
              </a:buClr>
              <a:buSzPts val="1400"/>
              <a:buFont typeface="Montserrat"/>
              <a:buChar char="●"/>
            </a:pPr>
            <a:r>
              <a:rPr lang="it">
                <a:solidFill>
                  <a:srgbClr val="666666"/>
                </a:solidFill>
                <a:latin typeface="Montserrat"/>
                <a:ea typeface="Montserrat"/>
                <a:cs typeface="Montserrat"/>
                <a:sym typeface="Montserrat"/>
              </a:rPr>
              <a:t>test di ingresso per selezione finale dei partecipanti</a:t>
            </a:r>
            <a:endParaRPr>
              <a:solidFill>
                <a:srgbClr val="666666"/>
              </a:solidFill>
              <a:latin typeface="Montserrat"/>
              <a:ea typeface="Montserrat"/>
              <a:cs typeface="Montserrat"/>
              <a:sym typeface="Montserrat"/>
            </a:endParaRPr>
          </a:p>
          <a:p>
            <a:pPr indent="-317500" lvl="0" marL="457200" rtl="0" algn="l">
              <a:spcBef>
                <a:spcPts val="0"/>
              </a:spcBef>
              <a:spcAft>
                <a:spcPts val="0"/>
              </a:spcAft>
              <a:buClr>
                <a:srgbClr val="666666"/>
              </a:buClr>
              <a:buSzPts val="1400"/>
              <a:buFont typeface="Montserrat"/>
              <a:buChar char="●"/>
            </a:pPr>
            <a:r>
              <a:rPr lang="it">
                <a:solidFill>
                  <a:srgbClr val="666666"/>
                </a:solidFill>
                <a:latin typeface="Montserrat"/>
                <a:ea typeface="Montserrat"/>
                <a:cs typeface="Montserrat"/>
                <a:sym typeface="Montserrat"/>
              </a:rPr>
              <a:t>10 ore di corso introduttivo a cura del PID Genova (seguito da 20 imprese)</a:t>
            </a:r>
            <a:endParaRPr>
              <a:solidFill>
                <a:srgbClr val="666666"/>
              </a:solidFill>
              <a:latin typeface="Montserrat"/>
              <a:ea typeface="Montserrat"/>
              <a:cs typeface="Montserrat"/>
              <a:sym typeface="Montserrat"/>
            </a:endParaRPr>
          </a:p>
          <a:p>
            <a:pPr indent="-317500" lvl="0" marL="457200" rtl="0" algn="l">
              <a:spcBef>
                <a:spcPts val="0"/>
              </a:spcBef>
              <a:spcAft>
                <a:spcPts val="0"/>
              </a:spcAft>
              <a:buClr>
                <a:srgbClr val="666666"/>
              </a:buClr>
              <a:buSzPts val="1400"/>
              <a:buFont typeface="Montserrat"/>
              <a:buChar char="●"/>
            </a:pPr>
            <a:r>
              <a:rPr lang="it">
                <a:solidFill>
                  <a:srgbClr val="666666"/>
                </a:solidFill>
                <a:latin typeface="Montserrat"/>
                <a:ea typeface="Montserrat"/>
                <a:cs typeface="Montserrat"/>
                <a:sym typeface="Montserrat"/>
              </a:rPr>
              <a:t>80 ore di corso del Modulo Base (di cui 24 a cura del PID Genova)</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Le tematiche affrontate (scelte da un Comitato Scientifico composto dal PID Genova, Start 4.0, ETT Solution e Gruppo FOS) riguardano il </a:t>
            </a:r>
            <a:r>
              <a:rPr b="1" lang="it">
                <a:solidFill>
                  <a:srgbClr val="666666"/>
                </a:solidFill>
                <a:latin typeface="Montserrat"/>
                <a:ea typeface="Montserrat"/>
                <a:cs typeface="Montserrat"/>
                <a:sym typeface="Montserrat"/>
              </a:rPr>
              <a:t>marketing automation, la gestione strategica dell’innovazione, l'approccio agile, la gestione dei dati ed ecommerce management</a:t>
            </a:r>
            <a:r>
              <a:rPr lang="it">
                <a:solidFill>
                  <a:srgbClr val="666666"/>
                </a:solidFill>
                <a:latin typeface="Montserrat"/>
                <a:ea typeface="Montserrat"/>
                <a:cs typeface="Montserrat"/>
                <a:sym typeface="Montserrat"/>
              </a:rPr>
              <a:t>. Oltre ai moduli delle Masterclass, dall’</a:t>
            </a:r>
            <a:r>
              <a:rPr b="1" lang="it">
                <a:solidFill>
                  <a:srgbClr val="666666"/>
                </a:solidFill>
                <a:latin typeface="Montserrat"/>
                <a:ea typeface="Montserrat"/>
                <a:cs typeface="Montserrat"/>
                <a:sym typeface="Montserrat"/>
              </a:rPr>
              <a:t>8 ottobre 2021 i partecipanti affronteranno il Modulo Pro</a:t>
            </a:r>
            <a:r>
              <a:rPr lang="it">
                <a:solidFill>
                  <a:srgbClr val="666666"/>
                </a:solidFill>
                <a:latin typeface="Montserrat"/>
                <a:ea typeface="Montserrat"/>
                <a:cs typeface="Montserrat"/>
                <a:sym typeface="Montserrat"/>
              </a:rPr>
              <a:t>, un deepdive di contenuti personalizzati in base alle loro esigenze e progetti.</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Da</a:t>
            </a:r>
            <a:r>
              <a:rPr b="1" lang="it">
                <a:solidFill>
                  <a:srgbClr val="666666"/>
                </a:solidFill>
                <a:latin typeface="Montserrat"/>
                <a:ea typeface="Montserrat"/>
                <a:cs typeface="Montserrat"/>
                <a:sym typeface="Montserrat"/>
              </a:rPr>
              <a:t> gennaio 2022 sarà possibile iscriversi alla nuova edizione</a:t>
            </a:r>
            <a:r>
              <a:rPr lang="it">
                <a:solidFill>
                  <a:srgbClr val="666666"/>
                </a:solidFill>
                <a:latin typeface="Montserrat"/>
                <a:ea typeface="Montserrat"/>
                <a:cs typeface="Montserrat"/>
                <a:sym typeface="Montserrat"/>
              </a:rPr>
              <a:t> del progetto. </a:t>
            </a:r>
            <a:endParaRPr>
              <a:solidFill>
                <a:srgbClr val="666666"/>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4"/>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76" name="Google Shape;176;p24"/>
          <p:cNvGrpSpPr/>
          <p:nvPr/>
        </p:nvGrpSpPr>
        <p:grpSpPr>
          <a:xfrm>
            <a:off x="6744942" y="4676343"/>
            <a:ext cx="2214959" cy="337703"/>
            <a:chOff x="2517688" y="3650025"/>
            <a:chExt cx="4108623" cy="697300"/>
          </a:xfrm>
        </p:grpSpPr>
        <p:pic>
          <p:nvPicPr>
            <p:cNvPr id="177" name="Google Shape;177;p24"/>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78" name="Google Shape;178;p24"/>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179" name="Google Shape;179;p24"/>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800">
                <a:solidFill>
                  <a:srgbClr val="666666"/>
                </a:solidFill>
                <a:latin typeface="Montserrat"/>
                <a:ea typeface="Montserrat"/>
                <a:cs typeface="Montserrat"/>
                <a:sym typeface="Montserrat"/>
              </a:rPr>
              <a:t>NETWORK PID MIRABILIA - #PID4Mirabilia</a:t>
            </a:r>
            <a:endParaRPr b="1" sz="28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0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80" name="Google Shape;180;p24"/>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pic>
        <p:nvPicPr>
          <p:cNvPr id="181" name="Google Shape;181;p24"/>
          <p:cNvPicPr preferRelativeResize="0"/>
          <p:nvPr/>
        </p:nvPicPr>
        <p:blipFill>
          <a:blip r:embed="rId5">
            <a:alphaModFix/>
          </a:blip>
          <a:stretch>
            <a:fillRect/>
          </a:stretch>
        </p:blipFill>
        <p:spPr>
          <a:xfrm>
            <a:off x="6238197" y="1626600"/>
            <a:ext cx="2594099" cy="2174626"/>
          </a:xfrm>
          <a:prstGeom prst="rect">
            <a:avLst/>
          </a:prstGeom>
          <a:noFill/>
          <a:ln cap="flat" cmpd="sng" w="9525">
            <a:solidFill>
              <a:srgbClr val="595959"/>
            </a:solidFill>
            <a:prstDash val="solid"/>
            <a:round/>
            <a:headEnd len="sm" w="sm" type="none"/>
            <a:tailEnd len="sm" w="sm" type="none"/>
          </a:ln>
        </p:spPr>
      </p:pic>
      <p:sp>
        <p:nvSpPr>
          <p:cNvPr id="182" name="Google Shape;182;p24"/>
          <p:cNvSpPr txBox="1"/>
          <p:nvPr/>
        </p:nvSpPr>
        <p:spPr>
          <a:xfrm>
            <a:off x="303875" y="1026100"/>
            <a:ext cx="5718900" cy="337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a:solidFill>
                  <a:srgbClr val="666666"/>
                </a:solidFill>
                <a:latin typeface="Montserrat"/>
                <a:ea typeface="Montserrat"/>
                <a:cs typeface="Montserrat"/>
                <a:sym typeface="Montserrat"/>
              </a:rPr>
              <a:t>La collaborazione tra l’Associazione Mirabilia Network – che mette assieme 17 Camere di Commercio che hanno sul proprio territorio almeno un sito UNESCO – e i Pid (Punto impresa digitale), ha lo scopo di supportare le aziende con progetti innovativi in ambito turistico, diffondere la conoscenza delle tecnologie 4.0, valorizzare i territori e i loro siti Unesco.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Iniziata nel 2020 per offrire </a:t>
            </a:r>
            <a:r>
              <a:rPr lang="it">
                <a:solidFill>
                  <a:srgbClr val="666666"/>
                </a:solidFill>
                <a:latin typeface="Montserrat"/>
                <a:ea typeface="Montserrat"/>
                <a:cs typeface="Montserrat"/>
                <a:sym typeface="Montserrat"/>
              </a:rPr>
              <a:t>contenuti</a:t>
            </a:r>
            <a:r>
              <a:rPr lang="it">
                <a:solidFill>
                  <a:srgbClr val="666666"/>
                </a:solidFill>
                <a:latin typeface="Montserrat"/>
                <a:ea typeface="Montserrat"/>
                <a:cs typeface="Montserrat"/>
                <a:sym typeface="Montserrat"/>
              </a:rPr>
              <a:t> sulla formazione digitale alle imprese del territorio del network durante il lockdown. La collaborazione è continuata post pandemia e ha permesso una gestione coordinata della comunicazione, la partecipazione all’evento del TTG di Rimini con un tavolo interattivo con video e contenuti di tutti i territori della Rete e un tour “Mirabilia on the Road” per la realizzazione di nuovi contenuti da utilizzare per la prossima Borsa del Turismo.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rgbClr val="666666"/>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188" name="Google Shape;188;p25"/>
          <p:cNvGrpSpPr/>
          <p:nvPr/>
        </p:nvGrpSpPr>
        <p:grpSpPr>
          <a:xfrm>
            <a:off x="6744942" y="4676343"/>
            <a:ext cx="2214959" cy="337703"/>
            <a:chOff x="2517688" y="3650025"/>
            <a:chExt cx="4108623" cy="697300"/>
          </a:xfrm>
        </p:grpSpPr>
        <p:pic>
          <p:nvPicPr>
            <p:cNvPr id="189" name="Google Shape;189;p25"/>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190" name="Google Shape;190;p25"/>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191" name="Google Shape;191;p25"/>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800">
                <a:solidFill>
                  <a:srgbClr val="666666"/>
                </a:solidFill>
                <a:latin typeface="Montserrat"/>
                <a:ea typeface="Montserrat"/>
                <a:cs typeface="Montserrat"/>
                <a:sym typeface="Montserrat"/>
              </a:rPr>
              <a:t>IL PUNTO IMPRESA DIGITALE: </a:t>
            </a:r>
            <a:r>
              <a:rPr b="1" lang="it" sz="2800">
                <a:solidFill>
                  <a:srgbClr val="666666"/>
                </a:solidFill>
                <a:latin typeface="Montserrat"/>
                <a:ea typeface="Montserrat"/>
                <a:cs typeface="Montserrat"/>
                <a:sym typeface="Montserrat"/>
              </a:rPr>
              <a:t>I PREMI</a:t>
            </a:r>
            <a:endParaRPr b="1" sz="28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0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192" name="Google Shape;192;p25"/>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pic>
        <p:nvPicPr>
          <p:cNvPr id="193" name="Google Shape;193;p25">
            <a:hlinkClick r:id="rId5"/>
          </p:cNvPr>
          <p:cNvPicPr preferRelativeResize="0"/>
          <p:nvPr/>
        </p:nvPicPr>
        <p:blipFill>
          <a:blip r:embed="rId6">
            <a:alphaModFix/>
          </a:blip>
          <a:stretch>
            <a:fillRect/>
          </a:stretch>
        </p:blipFill>
        <p:spPr>
          <a:xfrm>
            <a:off x="5398475" y="1523775"/>
            <a:ext cx="3252087" cy="2380275"/>
          </a:xfrm>
          <a:prstGeom prst="rect">
            <a:avLst/>
          </a:prstGeom>
          <a:noFill/>
          <a:ln cap="flat" cmpd="sng" w="9525">
            <a:solidFill>
              <a:schemeClr val="dk2"/>
            </a:solidFill>
            <a:prstDash val="solid"/>
            <a:round/>
            <a:headEnd len="sm" w="sm" type="none"/>
            <a:tailEnd len="sm" w="sm" type="none"/>
          </a:ln>
        </p:spPr>
      </p:pic>
      <p:sp>
        <p:nvSpPr>
          <p:cNvPr id="194" name="Google Shape;194;p25"/>
          <p:cNvSpPr txBox="1"/>
          <p:nvPr/>
        </p:nvSpPr>
        <p:spPr>
          <a:xfrm>
            <a:off x="432000" y="1189575"/>
            <a:ext cx="4485000" cy="29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a:solidFill>
                  <a:schemeClr val="dk2"/>
                </a:solidFill>
                <a:latin typeface="Montserrat"/>
                <a:ea typeface="Montserrat"/>
                <a:cs typeface="Montserrat"/>
                <a:sym typeface="Montserrat"/>
              </a:rPr>
              <a:t>Riconoscimento per</a:t>
            </a:r>
            <a:r>
              <a:rPr lang="it">
                <a:solidFill>
                  <a:srgbClr val="666666"/>
                </a:solidFill>
                <a:latin typeface="Montserrat"/>
                <a:ea typeface="Montserrat"/>
                <a:cs typeface="Montserrat"/>
                <a:sym typeface="Montserrat"/>
              </a:rPr>
              <a:t> individuare e dare visibilità a </a:t>
            </a:r>
            <a:r>
              <a:rPr b="1" lang="it">
                <a:solidFill>
                  <a:srgbClr val="666666"/>
                </a:solidFill>
                <a:latin typeface="Montserrat"/>
                <a:ea typeface="Montserrat"/>
                <a:cs typeface="Montserrat"/>
                <a:sym typeface="Montserrat"/>
              </a:rPr>
              <a:t>progetti innovativi che possano aiutare le imprese nella ripartenza economica </a:t>
            </a:r>
            <a:r>
              <a:rPr lang="it">
                <a:solidFill>
                  <a:srgbClr val="666666"/>
                </a:solidFill>
                <a:latin typeface="Montserrat"/>
                <a:ea typeface="Montserrat"/>
                <a:cs typeface="Montserrat"/>
                <a:sym typeface="Montserrat"/>
              </a:rPr>
              <a:t>post-pandemia, </a:t>
            </a:r>
            <a:r>
              <a:rPr b="1" lang="it">
                <a:solidFill>
                  <a:srgbClr val="666666"/>
                </a:solidFill>
                <a:latin typeface="Montserrat"/>
                <a:ea typeface="Montserrat"/>
                <a:cs typeface="Montserrat"/>
                <a:sym typeface="Montserrat"/>
              </a:rPr>
              <a:t>favorendo la transizione digitale ed ecologica.</a:t>
            </a:r>
            <a:endParaRPr b="1">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Gli ambiti interessati sono: </a:t>
            </a:r>
            <a:r>
              <a:rPr b="1" lang="it">
                <a:solidFill>
                  <a:srgbClr val="666666"/>
                </a:solidFill>
                <a:latin typeface="Montserrat"/>
                <a:ea typeface="Montserrat"/>
                <a:cs typeface="Montserrat"/>
                <a:sym typeface="Montserrat"/>
              </a:rPr>
              <a:t>sostenibilità; sociale; manifattura intelligente e avanzata; servizi, commercio e turismo; nuovi modelli di business. </a:t>
            </a:r>
            <a:r>
              <a:rPr lang="it">
                <a:solidFill>
                  <a:schemeClr val="dk2"/>
                </a:solidFill>
                <a:latin typeface="Montserrat"/>
                <a:ea typeface="Montserrat"/>
                <a:cs typeface="Montserrat"/>
                <a:sym typeface="Montserrat"/>
              </a:rPr>
              <a:t>Le candidature per l’edizione 2021 sono aperte fino al 3 settembre.</a:t>
            </a:r>
            <a:endParaRPr>
              <a:solidFill>
                <a:schemeClr val="dk2"/>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6"/>
          <p:cNvSpPr txBox="1"/>
          <p:nvPr/>
        </p:nvSpPr>
        <p:spPr>
          <a:xfrm>
            <a:off x="25" y="4547000"/>
            <a:ext cx="9144000" cy="596400"/>
          </a:xfrm>
          <a:prstGeom prst="rect">
            <a:avLst/>
          </a:prstGeom>
          <a:solidFill>
            <a:srgbClr val="079BDB"/>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it" sz="1600">
                <a:solidFill>
                  <a:schemeClr val="lt1"/>
                </a:solidFill>
                <a:latin typeface="Montserrat"/>
                <a:ea typeface="Montserrat"/>
                <a:cs typeface="Montserrat"/>
                <a:sym typeface="Montserrat"/>
              </a:rPr>
              <a:t>Maurizio Caviglia </a:t>
            </a:r>
            <a:endParaRPr b="1" sz="1600">
              <a:solidFill>
                <a:schemeClr val="lt1"/>
              </a:solidFill>
              <a:latin typeface="Montserrat"/>
              <a:ea typeface="Montserrat"/>
              <a:cs typeface="Montserrat"/>
              <a:sym typeface="Montserrat"/>
            </a:endParaRPr>
          </a:p>
        </p:txBody>
      </p:sp>
      <p:grpSp>
        <p:nvGrpSpPr>
          <p:cNvPr id="200" name="Google Shape;200;p26"/>
          <p:cNvGrpSpPr/>
          <p:nvPr/>
        </p:nvGrpSpPr>
        <p:grpSpPr>
          <a:xfrm>
            <a:off x="6744942" y="4676343"/>
            <a:ext cx="2214959" cy="337703"/>
            <a:chOff x="2517688" y="3650025"/>
            <a:chExt cx="4108623" cy="697300"/>
          </a:xfrm>
        </p:grpSpPr>
        <p:pic>
          <p:nvPicPr>
            <p:cNvPr id="201" name="Google Shape;201;p26"/>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202" name="Google Shape;202;p26"/>
            <p:cNvPicPr preferRelativeResize="0"/>
            <p:nvPr/>
          </p:nvPicPr>
          <p:blipFill>
            <a:blip r:embed="rId4">
              <a:alphaModFix/>
            </a:blip>
            <a:stretch>
              <a:fillRect/>
            </a:stretch>
          </p:blipFill>
          <p:spPr>
            <a:xfrm>
              <a:off x="5536763" y="3650025"/>
              <a:ext cx="1089548" cy="697299"/>
            </a:xfrm>
            <a:prstGeom prst="rect">
              <a:avLst/>
            </a:prstGeom>
            <a:noFill/>
            <a:ln>
              <a:noFill/>
            </a:ln>
          </p:spPr>
        </p:pic>
      </p:grpSp>
      <p:sp>
        <p:nvSpPr>
          <p:cNvPr id="203" name="Google Shape;203;p26"/>
          <p:cNvSpPr txBox="1"/>
          <p:nvPr/>
        </p:nvSpPr>
        <p:spPr>
          <a:xfrm>
            <a:off x="311700" y="284425"/>
            <a:ext cx="8520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2800">
                <a:solidFill>
                  <a:srgbClr val="666666"/>
                </a:solidFill>
                <a:latin typeface="Montserrat"/>
                <a:ea typeface="Montserrat"/>
                <a:cs typeface="Montserrat"/>
                <a:sym typeface="Montserrat"/>
              </a:rPr>
              <a:t>IL PUNTO IMPRESA DIGITALE: </a:t>
            </a:r>
            <a:r>
              <a:rPr b="1" lang="it" sz="2800">
                <a:solidFill>
                  <a:srgbClr val="666666"/>
                </a:solidFill>
                <a:latin typeface="Montserrat"/>
                <a:ea typeface="Montserrat"/>
                <a:cs typeface="Montserrat"/>
                <a:sym typeface="Montserrat"/>
              </a:rPr>
              <a:t>I PREMI</a:t>
            </a:r>
            <a:endParaRPr b="1" sz="28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000">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b="1" sz="2800">
              <a:solidFill>
                <a:srgbClr val="666666"/>
              </a:solidFill>
              <a:latin typeface="Montserrat"/>
              <a:ea typeface="Montserrat"/>
              <a:cs typeface="Montserrat"/>
              <a:sym typeface="Montserrat"/>
            </a:endParaRPr>
          </a:p>
        </p:txBody>
      </p:sp>
      <p:cxnSp>
        <p:nvCxnSpPr>
          <p:cNvPr id="204" name="Google Shape;204;p26"/>
          <p:cNvCxnSpPr/>
          <p:nvPr/>
        </p:nvCxnSpPr>
        <p:spPr>
          <a:xfrm>
            <a:off x="303875" y="956675"/>
            <a:ext cx="8542500" cy="56400"/>
          </a:xfrm>
          <a:prstGeom prst="straightConnector1">
            <a:avLst/>
          </a:prstGeom>
          <a:noFill/>
          <a:ln cap="flat" cmpd="sng" w="9525">
            <a:solidFill>
              <a:srgbClr val="666666"/>
            </a:solidFill>
            <a:prstDash val="solid"/>
            <a:round/>
            <a:headEnd len="med" w="med" type="none"/>
            <a:tailEnd len="med" w="med" type="none"/>
          </a:ln>
        </p:spPr>
      </p:cxnSp>
      <p:pic>
        <p:nvPicPr>
          <p:cNvPr id="205" name="Google Shape;205;p26"/>
          <p:cNvPicPr preferRelativeResize="0"/>
          <p:nvPr/>
        </p:nvPicPr>
        <p:blipFill>
          <a:blip r:embed="rId5">
            <a:alphaModFix/>
          </a:blip>
          <a:stretch>
            <a:fillRect/>
          </a:stretch>
        </p:blipFill>
        <p:spPr>
          <a:xfrm>
            <a:off x="5493700" y="1152650"/>
            <a:ext cx="3254750" cy="3254750"/>
          </a:xfrm>
          <a:prstGeom prst="rect">
            <a:avLst/>
          </a:prstGeom>
          <a:noFill/>
          <a:ln>
            <a:noFill/>
          </a:ln>
        </p:spPr>
      </p:pic>
      <p:sp>
        <p:nvSpPr>
          <p:cNvPr id="206" name="Google Shape;206;p26"/>
          <p:cNvSpPr txBox="1"/>
          <p:nvPr/>
        </p:nvSpPr>
        <p:spPr>
          <a:xfrm>
            <a:off x="432000" y="1189575"/>
            <a:ext cx="4485000" cy="29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a:solidFill>
                  <a:schemeClr val="dk2"/>
                </a:solidFill>
                <a:latin typeface="Montserrat"/>
                <a:ea typeface="Montserrat"/>
                <a:cs typeface="Montserrat"/>
                <a:sym typeface="Montserrat"/>
              </a:rPr>
              <a:t>Premio nato durante il lockdown per </a:t>
            </a:r>
            <a:r>
              <a:rPr b="1" lang="it">
                <a:solidFill>
                  <a:schemeClr val="dk2"/>
                </a:solidFill>
                <a:latin typeface="Montserrat"/>
                <a:ea typeface="Montserrat"/>
                <a:cs typeface="Montserrat"/>
                <a:sym typeface="Montserrat"/>
              </a:rPr>
              <a:t>favorire lo sviluppo digitale del settore turistico digital based nei territori del Network Mirabilia</a:t>
            </a:r>
            <a:r>
              <a:rPr lang="it">
                <a:solidFill>
                  <a:schemeClr val="dk2"/>
                </a:solidFill>
                <a:latin typeface="Montserrat"/>
                <a:ea typeface="Montserrat"/>
                <a:cs typeface="Montserrat"/>
                <a:sym typeface="Montserrat"/>
              </a:rPr>
              <a:t>. </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rPr lang="it">
                <a:solidFill>
                  <a:schemeClr val="dk2"/>
                </a:solidFill>
                <a:latin typeface="Montserrat"/>
                <a:ea typeface="Montserrat"/>
                <a:cs typeface="Montserrat"/>
                <a:sym typeface="Montserrat"/>
              </a:rPr>
              <a:t>Nella sua prima edizione, il secondo posto è stato assegnato alla genovese </a:t>
            </a:r>
            <a:r>
              <a:rPr b="1" lang="it">
                <a:solidFill>
                  <a:schemeClr val="dk2"/>
                </a:solidFill>
                <a:latin typeface="Montserrat"/>
                <a:ea typeface="Montserrat"/>
                <a:cs typeface="Montserrat"/>
                <a:sym typeface="Montserrat"/>
              </a:rPr>
              <a:t>TNN e la sua app Spiaggiati,</a:t>
            </a:r>
            <a:r>
              <a:rPr lang="it">
                <a:solidFill>
                  <a:schemeClr val="dk2"/>
                </a:solidFill>
                <a:latin typeface="Montserrat"/>
                <a:ea typeface="Montserrat"/>
                <a:cs typeface="Montserrat"/>
                <a:sym typeface="Montserrat"/>
              </a:rPr>
              <a:t> poiché</a:t>
            </a:r>
            <a:r>
              <a:rPr lang="it">
                <a:solidFill>
                  <a:srgbClr val="666666"/>
                </a:solidFill>
                <a:latin typeface="Montserrat"/>
                <a:ea typeface="Montserrat"/>
                <a:cs typeface="Montserrat"/>
                <a:sym typeface="Montserrat"/>
              </a:rPr>
              <a:t> risposta rapida e concreta alle esigenze del turismo e delle persone durante la pandemia.</a:t>
            </a:r>
            <a:endParaRPr>
              <a:solidFill>
                <a:srgbClr val="666666"/>
              </a:solidFill>
              <a:latin typeface="Montserrat"/>
              <a:ea typeface="Montserrat"/>
              <a:cs typeface="Montserrat"/>
              <a:sym typeface="Montserrat"/>
            </a:endParaRPr>
          </a:p>
          <a:p>
            <a:pPr indent="0" lvl="0" marL="0" rtl="0" algn="l">
              <a:spcBef>
                <a:spcPts val="0"/>
              </a:spcBef>
              <a:spcAft>
                <a:spcPts val="0"/>
              </a:spcAft>
              <a:buNone/>
            </a:pPr>
            <a:r>
              <a:t/>
            </a:r>
            <a:endParaRPr>
              <a:solidFill>
                <a:schemeClr val="dk2"/>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it">
                <a:solidFill>
                  <a:schemeClr val="dk2"/>
                </a:solidFill>
                <a:latin typeface="Montserrat"/>
                <a:ea typeface="Montserrat"/>
                <a:cs typeface="Montserrat"/>
                <a:sym typeface="Montserrat"/>
              </a:rPr>
              <a:t>Anche in questo caso l</a:t>
            </a:r>
            <a:r>
              <a:rPr lang="it">
                <a:solidFill>
                  <a:schemeClr val="dk2"/>
                </a:solidFill>
                <a:latin typeface="Montserrat"/>
                <a:ea typeface="Montserrat"/>
                <a:cs typeface="Montserrat"/>
                <a:sym typeface="Montserrat"/>
              </a:rPr>
              <a:t>e candidature per l’edizione 2021 sono aperte fino al 3 settembre, inviandole direttamente dal </a:t>
            </a:r>
            <a:r>
              <a:rPr lang="it" u="sng">
                <a:solidFill>
                  <a:srgbClr val="0000FF"/>
                </a:solidFill>
                <a:latin typeface="Montserrat"/>
                <a:ea typeface="Montserrat"/>
                <a:cs typeface="Montserrat"/>
                <a:sym typeface="Montserrat"/>
                <a:hlinkClick r:id="rId6">
                  <a:extLst>
                    <a:ext uri="{A12FA001-AC4F-418D-AE19-62706E023703}">
                      <ahyp:hlinkClr val="tx"/>
                    </a:ext>
                  </a:extLst>
                </a:hlinkClick>
              </a:rPr>
              <a:t>Portale Nazionale dei PID</a:t>
            </a:r>
            <a:r>
              <a:rPr lang="it">
                <a:solidFill>
                  <a:schemeClr val="dk2"/>
                </a:solidFill>
                <a:latin typeface="Montserrat"/>
                <a:ea typeface="Montserrat"/>
                <a:cs typeface="Montserrat"/>
                <a:sym typeface="Montserrat"/>
              </a:rPr>
              <a:t>.</a:t>
            </a:r>
            <a:endParaRPr>
              <a:solidFill>
                <a:schemeClr val="dk2"/>
              </a:solidFill>
              <a:latin typeface="Montserrat"/>
              <a:ea typeface="Montserrat"/>
              <a:cs typeface="Montserrat"/>
              <a:sym typeface="Montserrat"/>
            </a:endParaRPr>
          </a:p>
          <a:p>
            <a:pPr indent="0" lvl="0" marL="0" rtl="0" algn="l">
              <a:spcBef>
                <a:spcPts val="0"/>
              </a:spcBef>
              <a:spcAft>
                <a:spcPts val="0"/>
              </a:spcAft>
              <a:buNone/>
            </a:pPr>
            <a:r>
              <a:rPr lang="it">
                <a:solidFill>
                  <a:srgbClr val="666666"/>
                </a:solidFill>
                <a:latin typeface="Montserrat"/>
                <a:ea typeface="Montserrat"/>
                <a:cs typeface="Montserrat"/>
                <a:sym typeface="Montserrat"/>
              </a:rPr>
              <a:t> </a:t>
            </a:r>
            <a:endParaRPr>
              <a:solidFill>
                <a:srgbClr val="666666"/>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9BDB"/>
        </a:solidFill>
      </p:bgPr>
    </p:bg>
    <p:spTree>
      <p:nvGrpSpPr>
        <p:cNvPr id="210" name="Shape 210"/>
        <p:cNvGrpSpPr/>
        <p:nvPr/>
      </p:nvGrpSpPr>
      <p:grpSpPr>
        <a:xfrm>
          <a:off x="0" y="0"/>
          <a:ext cx="0" cy="0"/>
          <a:chOff x="0" y="0"/>
          <a:chExt cx="0" cy="0"/>
        </a:xfrm>
      </p:grpSpPr>
      <p:sp>
        <p:nvSpPr>
          <p:cNvPr id="211" name="Google Shape;211;p27"/>
          <p:cNvSpPr txBox="1"/>
          <p:nvPr/>
        </p:nvSpPr>
        <p:spPr>
          <a:xfrm>
            <a:off x="388850" y="1503050"/>
            <a:ext cx="8207700" cy="255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it" sz="2200">
                <a:solidFill>
                  <a:schemeClr val="lt1"/>
                </a:solidFill>
                <a:latin typeface="Montserrat"/>
                <a:ea typeface="Montserrat"/>
                <a:cs typeface="Montserrat"/>
                <a:sym typeface="Montserrat"/>
              </a:rPr>
              <a:t>pid@ge.camcom.it</a:t>
            </a:r>
            <a:endParaRPr b="1" sz="2200">
              <a:solidFill>
                <a:schemeClr val="lt1"/>
              </a:solidFill>
              <a:latin typeface="Montserrat"/>
              <a:ea typeface="Montserrat"/>
              <a:cs typeface="Montserrat"/>
              <a:sym typeface="Montserrat"/>
            </a:endParaRPr>
          </a:p>
          <a:p>
            <a:pPr indent="0" lvl="0" marL="0" rtl="0" algn="ctr">
              <a:spcBef>
                <a:spcPts val="0"/>
              </a:spcBef>
              <a:spcAft>
                <a:spcPts val="0"/>
              </a:spcAft>
              <a:buNone/>
            </a:pPr>
            <a:r>
              <a:rPr lang="it" sz="2200">
                <a:solidFill>
                  <a:schemeClr val="lt1"/>
                </a:solidFill>
                <a:latin typeface="Montserrat"/>
                <a:ea typeface="Montserrat"/>
                <a:cs typeface="Montserrat"/>
                <a:sym typeface="Montserrat"/>
              </a:rPr>
              <a:t> </a:t>
            </a:r>
            <a:endParaRPr sz="2200">
              <a:solidFill>
                <a:schemeClr val="lt1"/>
              </a:solidFill>
              <a:latin typeface="Montserrat"/>
              <a:ea typeface="Montserrat"/>
              <a:cs typeface="Montserrat"/>
              <a:sym typeface="Montserrat"/>
            </a:endParaRPr>
          </a:p>
          <a:p>
            <a:pPr indent="0" lvl="0" marL="0" rtl="0" algn="ctr">
              <a:spcBef>
                <a:spcPts val="0"/>
              </a:spcBef>
              <a:spcAft>
                <a:spcPts val="0"/>
              </a:spcAft>
              <a:buNone/>
            </a:pPr>
            <a:r>
              <a:rPr lang="it" sz="2200">
                <a:solidFill>
                  <a:schemeClr val="lt1"/>
                </a:solidFill>
                <a:latin typeface="Montserrat"/>
                <a:ea typeface="Montserrat"/>
                <a:cs typeface="Montserrat"/>
                <a:sym typeface="Montserrat"/>
              </a:rPr>
              <a:t>   Punto Impresa Digitale Genova</a:t>
            </a:r>
            <a:endParaRPr sz="2200">
              <a:solidFill>
                <a:schemeClr val="lt1"/>
              </a:solidFill>
              <a:latin typeface="Montserrat"/>
              <a:ea typeface="Montserrat"/>
              <a:cs typeface="Montserrat"/>
              <a:sym typeface="Montserrat"/>
            </a:endParaRPr>
          </a:p>
          <a:p>
            <a:pPr indent="0" lvl="0" marL="0" rtl="0" algn="ctr">
              <a:spcBef>
                <a:spcPts val="0"/>
              </a:spcBef>
              <a:spcAft>
                <a:spcPts val="0"/>
              </a:spcAft>
              <a:buNone/>
            </a:pPr>
            <a:r>
              <a:t/>
            </a:r>
            <a:endParaRPr sz="2200">
              <a:solidFill>
                <a:schemeClr val="lt1"/>
              </a:solidFill>
              <a:latin typeface="Montserrat"/>
              <a:ea typeface="Montserrat"/>
              <a:cs typeface="Montserrat"/>
              <a:sym typeface="Montserrat"/>
            </a:endParaRPr>
          </a:p>
          <a:p>
            <a:pPr indent="0" lvl="0" marL="0" rtl="0" algn="ctr">
              <a:spcBef>
                <a:spcPts val="0"/>
              </a:spcBef>
              <a:spcAft>
                <a:spcPts val="0"/>
              </a:spcAft>
              <a:buNone/>
            </a:pPr>
            <a:r>
              <a:rPr lang="it" sz="2200">
                <a:solidFill>
                  <a:schemeClr val="lt1"/>
                </a:solidFill>
                <a:latin typeface="Montserrat"/>
                <a:ea typeface="Montserrat"/>
                <a:cs typeface="Montserrat"/>
                <a:sym typeface="Montserrat"/>
              </a:rPr>
              <a:t>PID Genova </a:t>
            </a:r>
            <a:endParaRPr sz="2200">
              <a:solidFill>
                <a:schemeClr val="lt1"/>
              </a:solidFill>
              <a:latin typeface="Montserrat"/>
              <a:ea typeface="Montserrat"/>
              <a:cs typeface="Montserrat"/>
              <a:sym typeface="Montserrat"/>
            </a:endParaRPr>
          </a:p>
          <a:p>
            <a:pPr indent="0" lvl="0" marL="0" rtl="0" algn="ctr">
              <a:spcBef>
                <a:spcPts val="0"/>
              </a:spcBef>
              <a:spcAft>
                <a:spcPts val="0"/>
              </a:spcAft>
              <a:buNone/>
            </a:pPr>
            <a:r>
              <a:t/>
            </a:r>
            <a:endParaRPr sz="2200">
              <a:solidFill>
                <a:schemeClr val="lt1"/>
              </a:solidFill>
              <a:latin typeface="Montserrat"/>
              <a:ea typeface="Montserrat"/>
              <a:cs typeface="Montserrat"/>
              <a:sym typeface="Montserrat"/>
            </a:endParaRPr>
          </a:p>
          <a:p>
            <a:pPr indent="0" lvl="0" marL="0" rtl="0" algn="ctr">
              <a:spcBef>
                <a:spcPts val="0"/>
              </a:spcBef>
              <a:spcAft>
                <a:spcPts val="0"/>
              </a:spcAft>
              <a:buNone/>
            </a:pPr>
            <a:r>
              <a:rPr lang="it" sz="2200">
                <a:solidFill>
                  <a:schemeClr val="lt1"/>
                </a:solidFill>
                <a:latin typeface="Montserrat"/>
                <a:ea typeface="Montserrat"/>
                <a:cs typeface="Montserrat"/>
                <a:sym typeface="Montserrat"/>
              </a:rPr>
              <a:t>Pidgenova</a:t>
            </a:r>
            <a:endParaRPr sz="2200">
              <a:solidFill>
                <a:schemeClr val="lt1"/>
              </a:solidFill>
              <a:latin typeface="Montserrat"/>
              <a:ea typeface="Montserrat"/>
              <a:cs typeface="Montserrat"/>
              <a:sym typeface="Montserrat"/>
            </a:endParaRPr>
          </a:p>
        </p:txBody>
      </p:sp>
      <p:grpSp>
        <p:nvGrpSpPr>
          <p:cNvPr id="212" name="Google Shape;212;p27"/>
          <p:cNvGrpSpPr/>
          <p:nvPr/>
        </p:nvGrpSpPr>
        <p:grpSpPr>
          <a:xfrm>
            <a:off x="6744942" y="4676343"/>
            <a:ext cx="2214959" cy="337703"/>
            <a:chOff x="2517688" y="3650025"/>
            <a:chExt cx="4108623" cy="697300"/>
          </a:xfrm>
        </p:grpSpPr>
        <p:pic>
          <p:nvPicPr>
            <p:cNvPr id="213" name="Google Shape;213;p27"/>
            <p:cNvPicPr preferRelativeResize="0"/>
            <p:nvPr/>
          </p:nvPicPr>
          <p:blipFill>
            <a:blip r:embed="rId3">
              <a:alphaModFix/>
            </a:blip>
            <a:stretch>
              <a:fillRect/>
            </a:stretch>
          </p:blipFill>
          <p:spPr>
            <a:xfrm>
              <a:off x="2517688" y="3698150"/>
              <a:ext cx="2815149" cy="649175"/>
            </a:xfrm>
            <a:prstGeom prst="rect">
              <a:avLst/>
            </a:prstGeom>
            <a:noFill/>
            <a:ln>
              <a:noFill/>
            </a:ln>
          </p:spPr>
        </p:pic>
        <p:pic>
          <p:nvPicPr>
            <p:cNvPr id="214" name="Google Shape;214;p27"/>
            <p:cNvPicPr preferRelativeResize="0"/>
            <p:nvPr/>
          </p:nvPicPr>
          <p:blipFill>
            <a:blip r:embed="rId4">
              <a:alphaModFix/>
            </a:blip>
            <a:stretch>
              <a:fillRect/>
            </a:stretch>
          </p:blipFill>
          <p:spPr>
            <a:xfrm>
              <a:off x="5536763" y="3650025"/>
              <a:ext cx="1089548" cy="697299"/>
            </a:xfrm>
            <a:prstGeom prst="rect">
              <a:avLst/>
            </a:prstGeom>
            <a:noFill/>
            <a:ln>
              <a:noFill/>
            </a:ln>
          </p:spPr>
        </p:pic>
      </p:grpSp>
      <p:pic>
        <p:nvPicPr>
          <p:cNvPr id="215" name="Google Shape;215;p27"/>
          <p:cNvPicPr preferRelativeResize="0"/>
          <p:nvPr/>
        </p:nvPicPr>
        <p:blipFill>
          <a:blip r:embed="rId5">
            <a:alphaModFix/>
          </a:blip>
          <a:stretch>
            <a:fillRect/>
          </a:stretch>
        </p:blipFill>
        <p:spPr>
          <a:xfrm>
            <a:off x="1733375" y="2149025"/>
            <a:ext cx="554625" cy="554625"/>
          </a:xfrm>
          <a:prstGeom prst="rect">
            <a:avLst/>
          </a:prstGeom>
          <a:noFill/>
          <a:ln>
            <a:noFill/>
          </a:ln>
        </p:spPr>
      </p:pic>
      <p:pic>
        <p:nvPicPr>
          <p:cNvPr id="216" name="Google Shape;216;p27"/>
          <p:cNvPicPr preferRelativeResize="0"/>
          <p:nvPr/>
        </p:nvPicPr>
        <p:blipFill>
          <a:blip r:embed="rId6">
            <a:alphaModFix/>
          </a:blip>
          <a:stretch>
            <a:fillRect/>
          </a:stretch>
        </p:blipFill>
        <p:spPr>
          <a:xfrm>
            <a:off x="3087225" y="3576975"/>
            <a:ext cx="614350" cy="614350"/>
          </a:xfrm>
          <a:prstGeom prst="rect">
            <a:avLst/>
          </a:prstGeom>
          <a:noFill/>
          <a:ln>
            <a:noFill/>
          </a:ln>
        </p:spPr>
      </p:pic>
      <p:pic>
        <p:nvPicPr>
          <p:cNvPr id="217" name="Google Shape;217;p27"/>
          <p:cNvPicPr preferRelativeResize="0"/>
          <p:nvPr/>
        </p:nvPicPr>
        <p:blipFill>
          <a:blip r:embed="rId7">
            <a:alphaModFix/>
          </a:blip>
          <a:stretch>
            <a:fillRect/>
          </a:stretch>
        </p:blipFill>
        <p:spPr>
          <a:xfrm>
            <a:off x="3019225" y="2754200"/>
            <a:ext cx="554625" cy="554625"/>
          </a:xfrm>
          <a:prstGeom prst="rect">
            <a:avLst/>
          </a:prstGeom>
          <a:noFill/>
          <a:ln>
            <a:noFill/>
          </a:ln>
        </p:spPr>
      </p:pic>
      <p:pic>
        <p:nvPicPr>
          <p:cNvPr id="218" name="Google Shape;218;p27"/>
          <p:cNvPicPr preferRelativeResize="0"/>
          <p:nvPr/>
        </p:nvPicPr>
        <p:blipFill>
          <a:blip r:embed="rId8">
            <a:alphaModFix/>
          </a:blip>
          <a:stretch>
            <a:fillRect/>
          </a:stretch>
        </p:blipFill>
        <p:spPr>
          <a:xfrm>
            <a:off x="2328675" y="1340425"/>
            <a:ext cx="614350" cy="614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