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1"/>
  </p:notesMasterIdLst>
  <p:handoutMasterIdLst>
    <p:handoutMasterId r:id="rId22"/>
  </p:handoutMasterIdLst>
  <p:sldIdLst>
    <p:sldId id="256" r:id="rId2"/>
    <p:sldId id="279" r:id="rId3"/>
    <p:sldId id="265" r:id="rId4"/>
    <p:sldId id="257" r:id="rId5"/>
    <p:sldId id="264" r:id="rId6"/>
    <p:sldId id="262" r:id="rId7"/>
    <p:sldId id="263" r:id="rId8"/>
    <p:sldId id="258" r:id="rId9"/>
    <p:sldId id="269" r:id="rId10"/>
    <p:sldId id="270" r:id="rId11"/>
    <p:sldId id="274" r:id="rId12"/>
    <p:sldId id="273" r:id="rId13"/>
    <p:sldId id="276" r:id="rId14"/>
    <p:sldId id="272" r:id="rId15"/>
    <p:sldId id="271" r:id="rId16"/>
    <p:sldId id="275" r:id="rId17"/>
    <p:sldId id="277" r:id="rId18"/>
    <p:sldId id="267" r:id="rId19"/>
    <p:sldId id="266" r:id="rId20"/>
  </p:sldIdLst>
  <p:sldSz cx="12192000" cy="6858000"/>
  <p:notesSz cx="6797675" cy="9926638"/>
  <p:defaultTextStyle>
    <a:defPPr rtl="0">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867" autoAdjust="0"/>
  </p:normalViewPr>
  <p:slideViewPr>
    <p:cSldViewPr snapToGrid="0">
      <p:cViewPr varScale="1">
        <p:scale>
          <a:sx n="78" d="100"/>
          <a:sy n="78" d="100"/>
        </p:scale>
        <p:origin x="642" y="90"/>
      </p:cViewPr>
      <p:guideLst>
        <p:guide orient="horz" pos="2160"/>
        <p:guide pos="3840"/>
      </p:guideLst>
    </p:cSldViewPr>
  </p:slideViewPr>
  <p:notesTextViewPr>
    <p:cViewPr>
      <p:scale>
        <a:sx n="1" d="1"/>
        <a:sy n="1" d="1"/>
      </p:scale>
      <p:origin x="0" y="0"/>
    </p:cViewPr>
  </p:notesTextViewPr>
  <p:notesViewPr>
    <p:cSldViewPr snapToGrid="0">
      <p:cViewPr varScale="1">
        <p:scale>
          <a:sx n="76" d="100"/>
          <a:sy n="76" d="100"/>
        </p:scale>
        <p:origin x="406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xmlns="" id="{8B10C34D-DB5E-44DE-9431-6A846C21698B}"/>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xmlns="" id="{D2F0C44A-2BB9-45E0-9EF3-ECC45C3B44B1}"/>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045FF573-2162-4CDB-90E4-32AF6FF41B6B}" type="datetime1">
              <a:rPr lang="it-IT" smtClean="0"/>
              <a:pPr/>
              <a:t>01/10/2019</a:t>
            </a:fld>
            <a:endParaRPr lang="it-IT" dirty="0"/>
          </a:p>
        </p:txBody>
      </p:sp>
      <p:sp>
        <p:nvSpPr>
          <p:cNvPr id="4" name="Segnaposto piè di pagina 3">
            <a:extLst>
              <a:ext uri="{FF2B5EF4-FFF2-40B4-BE49-F238E27FC236}">
                <a16:creationId xmlns:a16="http://schemas.microsoft.com/office/drawing/2014/main" xmlns="" id="{24F2E3C3-9756-4940-B30E-C9C4D3A5A9BF}"/>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xmlns="" id="{5565F89B-283C-430B-9AAC-7169EFD05679}"/>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447F676-CB9E-4CCA-9B48-B3F267D4953A}" type="slidenum">
              <a:rPr lang="it-IT" smtClean="0"/>
              <a:pPr/>
              <a:t>‹N›</a:t>
            </a:fld>
            <a:endParaRPr lang="it-IT"/>
          </a:p>
        </p:txBody>
      </p:sp>
    </p:spTree>
    <p:extLst>
      <p:ext uri="{BB962C8B-B14F-4D97-AF65-F5344CB8AC3E}">
        <p14:creationId xmlns:p14="http://schemas.microsoft.com/office/powerpoint/2010/main" val="2784409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noProof="0"/>
          </a:p>
        </p:txBody>
      </p:sp>
      <p:sp>
        <p:nvSpPr>
          <p:cNvPr id="3" name="Segnaposto dat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488067F-0A6C-4AF7-9424-C815680CDA86}" type="datetime1">
              <a:rPr lang="it-IT" smtClean="0"/>
              <a:pPr/>
              <a:t>01/10/2019</a:t>
            </a:fld>
            <a:endParaRPr lang="it-IT" dirty="0"/>
          </a:p>
        </p:txBody>
      </p:sp>
      <p:sp>
        <p:nvSpPr>
          <p:cNvPr id="4" name="Segnaposto immagin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it-IT" noProof="0"/>
          </a:p>
        </p:txBody>
      </p:sp>
      <p:sp>
        <p:nvSpPr>
          <p:cNvPr id="5" name="Segnaposto not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rtl="0"/>
            <a:r>
              <a:rPr lang="it-IT" noProof="0" dirty="0"/>
              <a:t>Modifica gli stili del testo dello schema</a:t>
            </a:r>
          </a:p>
          <a:p>
            <a:pPr lvl="1"/>
            <a:r>
              <a:rPr lang="it-IT" noProof="0" dirty="0"/>
              <a:t>Secondo livello</a:t>
            </a:r>
          </a:p>
          <a:p>
            <a:pPr lvl="2"/>
            <a:r>
              <a:rPr lang="it-IT" noProof="0" dirty="0"/>
              <a:t>Terzo livello</a:t>
            </a:r>
          </a:p>
          <a:p>
            <a:pPr lvl="3"/>
            <a:r>
              <a:rPr lang="it-IT" noProof="0" dirty="0"/>
              <a:t>Quarto livello</a:t>
            </a:r>
          </a:p>
          <a:p>
            <a:pPr lvl="4"/>
            <a:r>
              <a:rPr lang="it-IT" noProof="0" dirty="0"/>
              <a:t>Quinto livello</a:t>
            </a:r>
          </a:p>
        </p:txBody>
      </p:sp>
      <p:sp>
        <p:nvSpPr>
          <p:cNvPr id="6" name="Segnaposto piè di pa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it-IT" noProof="0"/>
          </a:p>
        </p:txBody>
      </p:sp>
      <p:sp>
        <p:nvSpPr>
          <p:cNvPr id="7" name="Segnaposto numero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E30A325-7806-4ED7-83F4-AF8F45FC5499}" type="slidenum">
              <a:rPr lang="it-IT" noProof="0" smtClean="0"/>
              <a:pPr/>
              <a:t>‹N›</a:t>
            </a:fld>
            <a:endParaRPr lang="it-IT" noProof="0"/>
          </a:p>
        </p:txBody>
      </p:sp>
    </p:spTree>
    <p:extLst>
      <p:ext uri="{BB962C8B-B14F-4D97-AF65-F5344CB8AC3E}">
        <p14:creationId xmlns:p14="http://schemas.microsoft.com/office/powerpoint/2010/main" val="148794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1</a:t>
            </a:fld>
            <a:endParaRPr lang="it-IT"/>
          </a:p>
        </p:txBody>
      </p:sp>
    </p:spTree>
    <p:extLst>
      <p:ext uri="{BB962C8B-B14F-4D97-AF65-F5344CB8AC3E}">
        <p14:creationId xmlns:p14="http://schemas.microsoft.com/office/powerpoint/2010/main" val="466480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2</a:t>
            </a:fld>
            <a:endParaRPr lang="it-IT"/>
          </a:p>
        </p:txBody>
      </p:sp>
    </p:spTree>
    <p:extLst>
      <p:ext uri="{BB962C8B-B14F-4D97-AF65-F5344CB8AC3E}">
        <p14:creationId xmlns:p14="http://schemas.microsoft.com/office/powerpoint/2010/main" val="816225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3</a:t>
            </a:fld>
            <a:endParaRPr lang="it-IT"/>
          </a:p>
        </p:txBody>
      </p:sp>
    </p:spTree>
    <p:extLst>
      <p:ext uri="{BB962C8B-B14F-4D97-AF65-F5344CB8AC3E}">
        <p14:creationId xmlns:p14="http://schemas.microsoft.com/office/powerpoint/2010/main" val="1171117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4</a:t>
            </a:fld>
            <a:endParaRPr lang="it-IT"/>
          </a:p>
        </p:txBody>
      </p:sp>
    </p:spTree>
    <p:extLst>
      <p:ext uri="{BB962C8B-B14F-4D97-AF65-F5344CB8AC3E}">
        <p14:creationId xmlns:p14="http://schemas.microsoft.com/office/powerpoint/2010/main" val="2033010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5</a:t>
            </a:fld>
            <a:endParaRPr lang="it-IT"/>
          </a:p>
        </p:txBody>
      </p:sp>
    </p:spTree>
    <p:extLst>
      <p:ext uri="{BB962C8B-B14F-4D97-AF65-F5344CB8AC3E}">
        <p14:creationId xmlns:p14="http://schemas.microsoft.com/office/powerpoint/2010/main" val="1105869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6</a:t>
            </a:fld>
            <a:endParaRPr lang="it-IT"/>
          </a:p>
        </p:txBody>
      </p:sp>
    </p:spTree>
    <p:extLst>
      <p:ext uri="{BB962C8B-B14F-4D97-AF65-F5344CB8AC3E}">
        <p14:creationId xmlns:p14="http://schemas.microsoft.com/office/powerpoint/2010/main" val="1788668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7</a:t>
            </a:fld>
            <a:endParaRPr lang="it-IT"/>
          </a:p>
        </p:txBody>
      </p:sp>
    </p:spTree>
    <p:extLst>
      <p:ext uri="{BB962C8B-B14F-4D97-AF65-F5344CB8AC3E}">
        <p14:creationId xmlns:p14="http://schemas.microsoft.com/office/powerpoint/2010/main" val="2537291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8</a:t>
            </a:fld>
            <a:endParaRPr lang="it-IT"/>
          </a:p>
        </p:txBody>
      </p:sp>
    </p:spTree>
    <p:extLst>
      <p:ext uri="{BB962C8B-B14F-4D97-AF65-F5344CB8AC3E}">
        <p14:creationId xmlns:p14="http://schemas.microsoft.com/office/powerpoint/2010/main" val="1680910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9</a:t>
            </a:fld>
            <a:endParaRPr lang="it-IT"/>
          </a:p>
        </p:txBody>
      </p:sp>
    </p:spTree>
    <p:extLst>
      <p:ext uri="{BB962C8B-B14F-4D97-AF65-F5344CB8AC3E}">
        <p14:creationId xmlns:p14="http://schemas.microsoft.com/office/powerpoint/2010/main" val="3949748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10</a:t>
            </a:fld>
            <a:endParaRPr lang="it-IT"/>
          </a:p>
        </p:txBody>
      </p:sp>
    </p:spTree>
    <p:extLst>
      <p:ext uri="{BB962C8B-B14F-4D97-AF65-F5344CB8AC3E}">
        <p14:creationId xmlns:p14="http://schemas.microsoft.com/office/powerpoint/2010/main" val="1581737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11</a:t>
            </a:fld>
            <a:endParaRPr lang="it-IT"/>
          </a:p>
        </p:txBody>
      </p:sp>
    </p:spTree>
    <p:extLst>
      <p:ext uri="{BB962C8B-B14F-4D97-AF65-F5344CB8AC3E}">
        <p14:creationId xmlns:p14="http://schemas.microsoft.com/office/powerpoint/2010/main" val="1002048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12</a:t>
            </a:fld>
            <a:endParaRPr lang="it-IT"/>
          </a:p>
        </p:txBody>
      </p:sp>
    </p:spTree>
    <p:extLst>
      <p:ext uri="{BB962C8B-B14F-4D97-AF65-F5344CB8AC3E}">
        <p14:creationId xmlns:p14="http://schemas.microsoft.com/office/powerpoint/2010/main" val="898500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13</a:t>
            </a:fld>
            <a:endParaRPr lang="it-IT"/>
          </a:p>
        </p:txBody>
      </p:sp>
    </p:spTree>
    <p:extLst>
      <p:ext uri="{BB962C8B-B14F-4D97-AF65-F5344CB8AC3E}">
        <p14:creationId xmlns:p14="http://schemas.microsoft.com/office/powerpoint/2010/main" val="1711389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14</a:t>
            </a:fld>
            <a:endParaRPr lang="it-IT"/>
          </a:p>
        </p:txBody>
      </p:sp>
    </p:spTree>
    <p:extLst>
      <p:ext uri="{BB962C8B-B14F-4D97-AF65-F5344CB8AC3E}">
        <p14:creationId xmlns:p14="http://schemas.microsoft.com/office/powerpoint/2010/main" val="4216828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15</a:t>
            </a:fld>
            <a:endParaRPr lang="it-IT"/>
          </a:p>
        </p:txBody>
      </p:sp>
    </p:spTree>
    <p:extLst>
      <p:ext uri="{BB962C8B-B14F-4D97-AF65-F5344CB8AC3E}">
        <p14:creationId xmlns:p14="http://schemas.microsoft.com/office/powerpoint/2010/main" val="329794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16</a:t>
            </a:fld>
            <a:endParaRPr lang="it-IT"/>
          </a:p>
        </p:txBody>
      </p:sp>
    </p:spTree>
    <p:extLst>
      <p:ext uri="{BB962C8B-B14F-4D97-AF65-F5344CB8AC3E}">
        <p14:creationId xmlns:p14="http://schemas.microsoft.com/office/powerpoint/2010/main" val="23122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17</a:t>
            </a:fld>
            <a:endParaRPr lang="it-IT"/>
          </a:p>
        </p:txBody>
      </p:sp>
    </p:spTree>
    <p:extLst>
      <p:ext uri="{BB962C8B-B14F-4D97-AF65-F5344CB8AC3E}">
        <p14:creationId xmlns:p14="http://schemas.microsoft.com/office/powerpoint/2010/main" val="757951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18</a:t>
            </a:fld>
            <a:endParaRPr lang="it-IT"/>
          </a:p>
        </p:txBody>
      </p:sp>
    </p:spTree>
    <p:extLst>
      <p:ext uri="{BB962C8B-B14F-4D97-AF65-F5344CB8AC3E}">
        <p14:creationId xmlns:p14="http://schemas.microsoft.com/office/powerpoint/2010/main" val="17886683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8E30A325-7806-4ED7-83F4-AF8F45FC5499}" type="slidenum">
              <a:rPr lang="it-IT" smtClean="0"/>
              <a:pPr/>
              <a:t>19</a:t>
            </a:fld>
            <a:endParaRPr lang="it-IT"/>
          </a:p>
        </p:txBody>
      </p:sp>
    </p:spTree>
    <p:extLst>
      <p:ext uri="{BB962C8B-B14F-4D97-AF65-F5344CB8AC3E}">
        <p14:creationId xmlns:p14="http://schemas.microsoft.com/office/powerpoint/2010/main" val="1171117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solidFill>
          <a:schemeClr val="accent1"/>
        </a:solidFill>
        <a:effectLst/>
      </p:bgPr>
    </p:bg>
    <p:spTree>
      <p:nvGrpSpPr>
        <p:cNvPr id="1" name=""/>
        <p:cNvGrpSpPr/>
        <p:nvPr/>
      </p:nvGrpSpPr>
      <p:grpSpPr>
        <a:xfrm>
          <a:off x="0" y="0"/>
          <a:ext cx="0" cy="0"/>
          <a:chOff x="0" y="0"/>
          <a:chExt cx="0" cy="0"/>
        </a:xfrm>
      </p:grpSpPr>
      <p:sp>
        <p:nvSpPr>
          <p:cNvPr id="11" name="Figura a mano libera 6"/>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olo 1"/>
          <p:cNvSpPr>
            <a:spLocks noGrp="1"/>
          </p:cNvSpPr>
          <p:nvPr>
            <p:ph type="ctrTitle"/>
          </p:nvPr>
        </p:nvSpPr>
        <p:spPr>
          <a:xfrm>
            <a:off x="1078523" y="1098388"/>
            <a:ext cx="10318418" cy="4394988"/>
          </a:xfrm>
        </p:spPr>
        <p:txBody>
          <a:bodyPr rtlCol="0" anchor="ctr">
            <a:noAutofit/>
          </a:bodyPr>
          <a:lstStyle>
            <a:lvl1pPr algn="ctr">
              <a:defRPr sz="10000" spc="800" baseline="0"/>
            </a:lvl1pPr>
          </a:lstStyle>
          <a:p>
            <a:pPr rtl="0"/>
            <a:r>
              <a:rPr lang="it-IT" noProof="0"/>
              <a:t>Fare clic per modificare lo stile del titolo dello schema</a:t>
            </a:r>
          </a:p>
        </p:txBody>
      </p:sp>
      <p:sp>
        <p:nvSpPr>
          <p:cNvPr id="3" name="Sottotitolo 2"/>
          <p:cNvSpPr>
            <a:spLocks noGrp="1"/>
          </p:cNvSpPr>
          <p:nvPr>
            <p:ph type="subTitle" idx="1"/>
          </p:nvPr>
        </p:nvSpPr>
        <p:spPr>
          <a:xfrm>
            <a:off x="2215045" y="5979196"/>
            <a:ext cx="8045373" cy="742279"/>
          </a:xfrm>
        </p:spPr>
        <p:txBody>
          <a:bodyPr rtlCol="0"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noProof="0"/>
              <a:t>Fare clic per modificare lo stile del sottotitolo dello schema</a:t>
            </a:r>
          </a:p>
        </p:txBody>
      </p:sp>
      <p:sp>
        <p:nvSpPr>
          <p:cNvPr id="4" name="Segnaposto data 3"/>
          <p:cNvSpPr>
            <a:spLocks noGrp="1"/>
          </p:cNvSpPr>
          <p:nvPr>
            <p:ph type="dt" sz="half" idx="10"/>
          </p:nvPr>
        </p:nvSpPr>
        <p:spPr>
          <a:xfrm>
            <a:off x="1078523" y="6375679"/>
            <a:ext cx="2329722" cy="348462"/>
          </a:xfrm>
        </p:spPr>
        <p:txBody>
          <a:bodyPr rtlCol="0"/>
          <a:lstStyle>
            <a:lvl1pPr>
              <a:defRPr baseline="0">
                <a:solidFill>
                  <a:schemeClr val="accent1">
                    <a:lumMod val="50000"/>
                  </a:schemeClr>
                </a:solidFill>
              </a:defRPr>
            </a:lvl1pPr>
          </a:lstStyle>
          <a:p>
            <a:pPr rtl="0"/>
            <a:fld id="{668EE87B-2352-4A95-B56E-507D2F362257}" type="datetime1">
              <a:rPr lang="it-IT" noProof="0" smtClean="0"/>
              <a:pPr rtl="0"/>
              <a:t>01/10/2019</a:t>
            </a:fld>
            <a:endParaRPr lang="it-IT" noProof="0"/>
          </a:p>
        </p:txBody>
      </p:sp>
      <p:sp>
        <p:nvSpPr>
          <p:cNvPr id="5" name="Segnaposto piè di pagina 4"/>
          <p:cNvSpPr>
            <a:spLocks noGrp="1"/>
          </p:cNvSpPr>
          <p:nvPr>
            <p:ph type="ftr" sz="quarter" idx="11"/>
          </p:nvPr>
        </p:nvSpPr>
        <p:spPr>
          <a:xfrm>
            <a:off x="4180332" y="6375679"/>
            <a:ext cx="4114800" cy="345796"/>
          </a:xfrm>
        </p:spPr>
        <p:txBody>
          <a:bodyPr rtlCol="0"/>
          <a:lstStyle>
            <a:lvl1pPr>
              <a:defRPr baseline="0">
                <a:solidFill>
                  <a:schemeClr val="accent1">
                    <a:lumMod val="50000"/>
                  </a:schemeClr>
                </a:solidFill>
              </a:defRPr>
            </a:lvl1pPr>
          </a:lstStyle>
          <a:p>
            <a:pPr rtl="0"/>
            <a:endParaRPr lang="it-IT" noProof="0"/>
          </a:p>
        </p:txBody>
      </p:sp>
      <p:sp>
        <p:nvSpPr>
          <p:cNvPr id="6" name="Segnaposto numero diapositiva 5"/>
          <p:cNvSpPr>
            <a:spLocks noGrp="1"/>
          </p:cNvSpPr>
          <p:nvPr>
            <p:ph type="sldNum" sz="quarter" idx="12"/>
          </p:nvPr>
        </p:nvSpPr>
        <p:spPr>
          <a:xfrm>
            <a:off x="9067218" y="6375679"/>
            <a:ext cx="2329723" cy="345796"/>
          </a:xfrm>
        </p:spPr>
        <p:txBody>
          <a:bodyPr rtlCol="0"/>
          <a:lstStyle>
            <a:lvl1pPr>
              <a:defRPr baseline="0">
                <a:solidFill>
                  <a:schemeClr val="accent1">
                    <a:lumMod val="50000"/>
                  </a:schemeClr>
                </a:solidFill>
              </a:defRPr>
            </a:lvl1pPr>
          </a:lstStyle>
          <a:p>
            <a:pPr rtl="0"/>
            <a:fld id="{299DD5A9-4EF1-497E-92EF-2D23CF305E03}" type="slidenum">
              <a:rPr lang="it-IT" noProof="0" smtClean="0"/>
              <a:pPr rtl="0"/>
              <a:t>‹N›</a:t>
            </a:fld>
            <a:endParaRPr lang="it-IT" noProof="0"/>
          </a:p>
        </p:txBody>
      </p:sp>
      <p:sp>
        <p:nvSpPr>
          <p:cNvPr id="13" name="Rettangolo 12"/>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05246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p>
        </p:txBody>
      </p:sp>
      <p:sp>
        <p:nvSpPr>
          <p:cNvPr id="3" name="Segnaposto contenuto 2"/>
          <p:cNvSpPr>
            <a:spLocks noGrp="1"/>
          </p:cNvSpPr>
          <p:nvPr>
            <p:ph idx="1" hasCustomPrompt="1"/>
          </p:nvPr>
        </p:nvSpPr>
        <p:spPr/>
        <p:txBody>
          <a:bodyPr rtlCol="0"/>
          <a:lstStyle/>
          <a:p>
            <a:pPr lvl="0" rtl="0"/>
            <a:r>
              <a:rPr lang="it-IT" noProof="0"/>
              <a:t>Modifica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data 3"/>
          <p:cNvSpPr>
            <a:spLocks noGrp="1"/>
          </p:cNvSpPr>
          <p:nvPr>
            <p:ph type="dt" sz="half" idx="10"/>
          </p:nvPr>
        </p:nvSpPr>
        <p:spPr/>
        <p:txBody>
          <a:bodyPr rtlCol="0"/>
          <a:lstStyle/>
          <a:p>
            <a:pPr rtl="0"/>
            <a:fld id="{8DF27613-A979-41AC-A09D-3A458C492910}" type="datetime1">
              <a:rPr lang="it-IT" noProof="0" smtClean="0"/>
              <a:pPr rtl="0"/>
              <a:t>01/10/2019</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299DD5A9-4EF1-497E-92EF-2D23CF305E03}" type="slidenum">
              <a:rPr lang="it-IT" noProof="0" smtClean="0"/>
              <a:pPr rtl="0"/>
              <a:t>‹N›</a:t>
            </a:fld>
            <a:endParaRPr lang="it-IT" noProof="0"/>
          </a:p>
        </p:txBody>
      </p:sp>
    </p:spTree>
    <p:extLst>
      <p:ext uri="{BB962C8B-B14F-4D97-AF65-F5344CB8AC3E}">
        <p14:creationId xmlns:p14="http://schemas.microsoft.com/office/powerpoint/2010/main" val="2869611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2"/>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3242929" y="1073888"/>
            <a:ext cx="8187071" cy="4064627"/>
          </a:xfrm>
        </p:spPr>
        <p:txBody>
          <a:bodyPr rtlCol="0" anchor="b">
            <a:noAutofit/>
          </a:bodyPr>
          <a:lstStyle>
            <a:lvl1pPr>
              <a:defRPr sz="7800" spc="800" baseline="0">
                <a:solidFill>
                  <a:schemeClr val="tx2"/>
                </a:solidFill>
              </a:defRPr>
            </a:lvl1pPr>
          </a:lstStyle>
          <a:p>
            <a:pPr rtl="0"/>
            <a:r>
              <a:rPr lang="it-IT" noProof="0"/>
              <a:t>Fare clic per modificare lo stile del titolo dello schema</a:t>
            </a:r>
          </a:p>
        </p:txBody>
      </p:sp>
      <p:sp>
        <p:nvSpPr>
          <p:cNvPr id="3" name="Segnaposto testo 2"/>
          <p:cNvSpPr>
            <a:spLocks noGrp="1"/>
          </p:cNvSpPr>
          <p:nvPr>
            <p:ph type="body" idx="1" hasCustomPrompt="1"/>
          </p:nvPr>
        </p:nvSpPr>
        <p:spPr>
          <a:xfrm>
            <a:off x="3242930" y="5159781"/>
            <a:ext cx="7017488" cy="951135"/>
          </a:xfrm>
        </p:spPr>
        <p:txBody>
          <a:bodyPr rtlCol="0">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it-IT" noProof="0"/>
              <a:t>Modifica gli stili del testo dello schema</a:t>
            </a:r>
          </a:p>
        </p:txBody>
      </p:sp>
      <p:sp>
        <p:nvSpPr>
          <p:cNvPr id="4" name="Segnaposto data 3"/>
          <p:cNvSpPr>
            <a:spLocks noGrp="1"/>
          </p:cNvSpPr>
          <p:nvPr>
            <p:ph type="dt" sz="half" idx="10"/>
          </p:nvPr>
        </p:nvSpPr>
        <p:spPr>
          <a:xfrm>
            <a:off x="3236546" y="6375679"/>
            <a:ext cx="1493947" cy="348462"/>
          </a:xfrm>
        </p:spPr>
        <p:txBody>
          <a:bodyPr rtlCol="0"/>
          <a:lstStyle>
            <a:lvl1pPr>
              <a:defRPr baseline="0">
                <a:solidFill>
                  <a:schemeClr val="tx2"/>
                </a:solidFill>
              </a:defRPr>
            </a:lvl1pPr>
          </a:lstStyle>
          <a:p>
            <a:pPr rtl="0"/>
            <a:fld id="{243D3988-4DE7-4BE1-BA3D-B8FD80E794B0}" type="datetime1">
              <a:rPr lang="it-IT" noProof="0" smtClean="0"/>
              <a:pPr rtl="0"/>
              <a:t>01/10/2019</a:t>
            </a:fld>
            <a:endParaRPr lang="it-IT" noProof="0"/>
          </a:p>
        </p:txBody>
      </p:sp>
      <p:sp>
        <p:nvSpPr>
          <p:cNvPr id="5" name="Segnaposto piè di pagina 4"/>
          <p:cNvSpPr>
            <a:spLocks noGrp="1"/>
          </p:cNvSpPr>
          <p:nvPr>
            <p:ph type="ftr" sz="quarter" idx="11"/>
          </p:nvPr>
        </p:nvSpPr>
        <p:spPr>
          <a:xfrm>
            <a:off x="5279064" y="6375679"/>
            <a:ext cx="4114800" cy="345796"/>
          </a:xfrm>
        </p:spPr>
        <p:txBody>
          <a:bodyPr rtlCol="0"/>
          <a:lstStyle>
            <a:lvl1pPr>
              <a:defRPr baseline="0">
                <a:solidFill>
                  <a:schemeClr val="tx2"/>
                </a:solidFill>
              </a:defRPr>
            </a:lvl1pPr>
          </a:lstStyle>
          <a:p>
            <a:pPr rtl="0"/>
            <a:endParaRPr lang="it-IT" noProof="0"/>
          </a:p>
        </p:txBody>
      </p:sp>
      <p:sp>
        <p:nvSpPr>
          <p:cNvPr id="6" name="Segnaposto numero diapositiva 5"/>
          <p:cNvSpPr>
            <a:spLocks noGrp="1"/>
          </p:cNvSpPr>
          <p:nvPr>
            <p:ph type="sldNum" sz="quarter" idx="12"/>
          </p:nvPr>
        </p:nvSpPr>
        <p:spPr>
          <a:xfrm>
            <a:off x="9942434" y="6375679"/>
            <a:ext cx="1487566" cy="345796"/>
          </a:xfrm>
        </p:spPr>
        <p:txBody>
          <a:bodyPr rtlCol="0"/>
          <a:lstStyle>
            <a:lvl1pPr>
              <a:defRPr baseline="0">
                <a:solidFill>
                  <a:schemeClr val="tx2"/>
                </a:solidFill>
              </a:defRPr>
            </a:lvl1pPr>
          </a:lstStyle>
          <a:p>
            <a:pPr rtl="0"/>
            <a:fld id="{299DD5A9-4EF1-497E-92EF-2D23CF305E03}" type="slidenum">
              <a:rPr lang="it-IT" noProof="0" smtClean="0"/>
              <a:pPr rtl="0"/>
              <a:t>‹N›</a:t>
            </a:fld>
            <a:endParaRPr lang="it-IT" noProof="0"/>
          </a:p>
        </p:txBody>
      </p:sp>
      <p:grpSp>
        <p:nvGrpSpPr>
          <p:cNvPr id="7" name="Gruppo 6"/>
          <p:cNvGrpSpPr/>
          <p:nvPr/>
        </p:nvGrpSpPr>
        <p:grpSpPr>
          <a:xfrm>
            <a:off x="0" y="0"/>
            <a:ext cx="2814638" cy="6858000"/>
            <a:chOff x="0" y="0"/>
            <a:chExt cx="2814638" cy="6858000"/>
          </a:xfrm>
        </p:grpSpPr>
        <p:sp>
          <p:nvSpPr>
            <p:cNvPr id="11" name="Figura a mano libera 6"/>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igura a mano libera 11"/>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51319442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p>
        </p:txBody>
      </p:sp>
      <p:sp>
        <p:nvSpPr>
          <p:cNvPr id="3" name="Segnaposto contenuto 2"/>
          <p:cNvSpPr>
            <a:spLocks noGrp="1"/>
          </p:cNvSpPr>
          <p:nvPr>
            <p:ph sz="half" idx="1" hasCustomPrompt="1"/>
          </p:nvPr>
        </p:nvSpPr>
        <p:spPr>
          <a:xfrm>
            <a:off x="1257300" y="2286000"/>
            <a:ext cx="4800600" cy="3619500"/>
          </a:xfrm>
        </p:spPr>
        <p:txBody>
          <a:bodyPr rtlCol="0"/>
          <a:lstStyle/>
          <a:p>
            <a:pPr lvl="0" rtl="0"/>
            <a:r>
              <a:rPr lang="it-IT" noProof="0"/>
              <a:t>Modifica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contenuto 3"/>
          <p:cNvSpPr>
            <a:spLocks noGrp="1"/>
          </p:cNvSpPr>
          <p:nvPr>
            <p:ph sz="half" idx="2" hasCustomPrompt="1"/>
          </p:nvPr>
        </p:nvSpPr>
        <p:spPr>
          <a:xfrm>
            <a:off x="6647796" y="2286000"/>
            <a:ext cx="4800600" cy="3619500"/>
          </a:xfrm>
        </p:spPr>
        <p:txBody>
          <a:bodyPr rtlCol="0"/>
          <a:lstStyle/>
          <a:p>
            <a:pPr lvl="0" rtl="0"/>
            <a:r>
              <a:rPr lang="it-IT" noProof="0"/>
              <a:t>Modifica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5" name="Segnaposto data 4"/>
          <p:cNvSpPr>
            <a:spLocks noGrp="1"/>
          </p:cNvSpPr>
          <p:nvPr>
            <p:ph type="dt" sz="half" idx="10"/>
          </p:nvPr>
        </p:nvSpPr>
        <p:spPr/>
        <p:txBody>
          <a:bodyPr rtlCol="0"/>
          <a:lstStyle/>
          <a:p>
            <a:pPr rtl="0"/>
            <a:fld id="{76554008-863C-425D-9166-639960A7D1F2}" type="datetime1">
              <a:rPr lang="it-IT" noProof="0" smtClean="0"/>
              <a:pPr rtl="0"/>
              <a:t>01/10/2019</a:t>
            </a:fld>
            <a:endParaRPr lang="it-IT" noProof="0"/>
          </a:p>
        </p:txBody>
      </p:sp>
      <p:sp>
        <p:nvSpPr>
          <p:cNvPr id="6" name="Segnaposto piè di pagina 5"/>
          <p:cNvSpPr>
            <a:spLocks noGrp="1"/>
          </p:cNvSpPr>
          <p:nvPr>
            <p:ph type="ftr" sz="quarter" idx="11"/>
          </p:nvPr>
        </p:nvSpPr>
        <p:spPr/>
        <p:txBody>
          <a:bodyPr rtlCol="0"/>
          <a:lstStyle/>
          <a:p>
            <a:pPr rtl="0"/>
            <a:endParaRPr lang="it-IT" noProof="0"/>
          </a:p>
        </p:txBody>
      </p:sp>
      <p:sp>
        <p:nvSpPr>
          <p:cNvPr id="7" name="Segnaposto numero diapositiva 6"/>
          <p:cNvSpPr>
            <a:spLocks noGrp="1"/>
          </p:cNvSpPr>
          <p:nvPr>
            <p:ph type="sldNum" sz="quarter" idx="12"/>
          </p:nvPr>
        </p:nvSpPr>
        <p:spPr/>
        <p:txBody>
          <a:bodyPr rtlCol="0"/>
          <a:lstStyle/>
          <a:p>
            <a:pPr rtl="0"/>
            <a:fld id="{299DD5A9-4EF1-497E-92EF-2D23CF305E03}" type="slidenum">
              <a:rPr lang="it-IT" noProof="0" smtClean="0"/>
              <a:pPr rtl="0"/>
              <a:t>‹N›</a:t>
            </a:fld>
            <a:endParaRPr lang="it-IT" noProof="0"/>
          </a:p>
        </p:txBody>
      </p:sp>
    </p:spTree>
    <p:extLst>
      <p:ext uri="{BB962C8B-B14F-4D97-AF65-F5344CB8AC3E}">
        <p14:creationId xmlns:p14="http://schemas.microsoft.com/office/powerpoint/2010/main" val="270027440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1252728" y="381000"/>
            <a:ext cx="10172700" cy="1493517"/>
          </a:xfrm>
        </p:spPr>
        <p:txBody>
          <a:bodyPr rtlCol="0"/>
          <a:lstStyle/>
          <a:p>
            <a:pPr rtl="0"/>
            <a:r>
              <a:rPr lang="it-IT" noProof="0"/>
              <a:t>Fare clic per modificare lo stile del titolo dello schema</a:t>
            </a:r>
          </a:p>
        </p:txBody>
      </p:sp>
      <p:sp>
        <p:nvSpPr>
          <p:cNvPr id="3" name="Segnaposto testo 2"/>
          <p:cNvSpPr>
            <a:spLocks noGrp="1"/>
          </p:cNvSpPr>
          <p:nvPr>
            <p:ph type="body" idx="1" hasCustomPrompt="1"/>
          </p:nvPr>
        </p:nvSpPr>
        <p:spPr>
          <a:xfrm>
            <a:off x="1251678" y="2199633"/>
            <a:ext cx="4800600" cy="632529"/>
          </a:xfrm>
        </p:spPr>
        <p:txBody>
          <a:bodyPr rtlCol="0"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Modifica gli stili del testo dello schema</a:t>
            </a:r>
          </a:p>
        </p:txBody>
      </p:sp>
      <p:sp>
        <p:nvSpPr>
          <p:cNvPr id="4" name="Segnaposto contenuto 3"/>
          <p:cNvSpPr>
            <a:spLocks noGrp="1"/>
          </p:cNvSpPr>
          <p:nvPr>
            <p:ph sz="half" idx="2" hasCustomPrompt="1"/>
          </p:nvPr>
        </p:nvSpPr>
        <p:spPr>
          <a:xfrm>
            <a:off x="1257300" y="2909102"/>
            <a:ext cx="4800600" cy="2996398"/>
          </a:xfrm>
        </p:spPr>
        <p:txBody>
          <a:bodyPr rtlCol="0"/>
          <a:lstStyle/>
          <a:p>
            <a:pPr lvl="0" rtl="0"/>
            <a:r>
              <a:rPr lang="it-IT" noProof="0"/>
              <a:t>Modifica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5" name="Segnaposto testo 4"/>
          <p:cNvSpPr>
            <a:spLocks noGrp="1"/>
          </p:cNvSpPr>
          <p:nvPr>
            <p:ph type="body" sz="quarter" idx="3" hasCustomPrompt="1"/>
          </p:nvPr>
        </p:nvSpPr>
        <p:spPr>
          <a:xfrm>
            <a:off x="6633864" y="2199633"/>
            <a:ext cx="4800600" cy="632529"/>
          </a:xfrm>
        </p:spPr>
        <p:txBody>
          <a:bodyPr rtlCol="0"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Modifica gli stili del testo dello schema</a:t>
            </a:r>
          </a:p>
        </p:txBody>
      </p:sp>
      <p:sp>
        <p:nvSpPr>
          <p:cNvPr id="6" name="Segnaposto contenuto 5"/>
          <p:cNvSpPr>
            <a:spLocks noGrp="1"/>
          </p:cNvSpPr>
          <p:nvPr>
            <p:ph sz="quarter" idx="4" hasCustomPrompt="1"/>
          </p:nvPr>
        </p:nvSpPr>
        <p:spPr>
          <a:xfrm>
            <a:off x="6633864" y="2909102"/>
            <a:ext cx="4800600" cy="2996398"/>
          </a:xfrm>
        </p:spPr>
        <p:txBody>
          <a:bodyPr rtlCol="0"/>
          <a:lstStyle/>
          <a:p>
            <a:pPr lvl="0" rtl="0"/>
            <a:r>
              <a:rPr lang="it-IT" noProof="0"/>
              <a:t>Modifica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7" name="Segnaposto data 6"/>
          <p:cNvSpPr>
            <a:spLocks noGrp="1"/>
          </p:cNvSpPr>
          <p:nvPr>
            <p:ph type="dt" sz="half" idx="10"/>
          </p:nvPr>
        </p:nvSpPr>
        <p:spPr/>
        <p:txBody>
          <a:bodyPr rtlCol="0"/>
          <a:lstStyle/>
          <a:p>
            <a:pPr rtl="0"/>
            <a:fld id="{D823C940-250B-4990-8EBD-B2905D65C246}" type="datetime1">
              <a:rPr lang="it-IT" noProof="0" smtClean="0"/>
              <a:pPr rtl="0"/>
              <a:t>01/10/2019</a:t>
            </a:fld>
            <a:endParaRPr lang="it-IT" noProof="0"/>
          </a:p>
        </p:txBody>
      </p:sp>
      <p:sp>
        <p:nvSpPr>
          <p:cNvPr id="8" name="Segnaposto piè di pagina 7"/>
          <p:cNvSpPr>
            <a:spLocks noGrp="1"/>
          </p:cNvSpPr>
          <p:nvPr>
            <p:ph type="ftr" sz="quarter" idx="11"/>
          </p:nvPr>
        </p:nvSpPr>
        <p:spPr/>
        <p:txBody>
          <a:bodyPr rtlCol="0"/>
          <a:lstStyle/>
          <a:p>
            <a:pPr rtl="0"/>
            <a:endParaRPr lang="it-IT" noProof="0"/>
          </a:p>
        </p:txBody>
      </p:sp>
      <p:sp>
        <p:nvSpPr>
          <p:cNvPr id="9" name="Segnaposto numero diapositiva 8"/>
          <p:cNvSpPr>
            <a:spLocks noGrp="1"/>
          </p:cNvSpPr>
          <p:nvPr>
            <p:ph type="sldNum" sz="quarter" idx="12"/>
          </p:nvPr>
        </p:nvSpPr>
        <p:spPr/>
        <p:txBody>
          <a:bodyPr rtlCol="0"/>
          <a:lstStyle/>
          <a:p>
            <a:pPr rtl="0"/>
            <a:fld id="{299DD5A9-4EF1-497E-92EF-2D23CF305E03}" type="slidenum">
              <a:rPr lang="it-IT" noProof="0" smtClean="0"/>
              <a:pPr rtl="0"/>
              <a:t>‹N›</a:t>
            </a:fld>
            <a:endParaRPr lang="it-IT" noProof="0"/>
          </a:p>
        </p:txBody>
      </p:sp>
    </p:spTree>
    <p:extLst>
      <p:ext uri="{BB962C8B-B14F-4D97-AF65-F5344CB8AC3E}">
        <p14:creationId xmlns:p14="http://schemas.microsoft.com/office/powerpoint/2010/main" val="55832357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p>
        </p:txBody>
      </p:sp>
      <p:sp>
        <p:nvSpPr>
          <p:cNvPr id="3" name="Segnaposto data 2"/>
          <p:cNvSpPr>
            <a:spLocks noGrp="1"/>
          </p:cNvSpPr>
          <p:nvPr>
            <p:ph type="dt" sz="half" idx="10"/>
          </p:nvPr>
        </p:nvSpPr>
        <p:spPr/>
        <p:txBody>
          <a:bodyPr rtlCol="0"/>
          <a:lstStyle/>
          <a:p>
            <a:pPr rtl="0"/>
            <a:fld id="{FCA12549-BE6B-4862-91E3-D760A64379B0}" type="datetime1">
              <a:rPr lang="it-IT" noProof="0" smtClean="0"/>
              <a:pPr rtl="0"/>
              <a:t>01/10/2019</a:t>
            </a:fld>
            <a:endParaRPr lang="it-IT" noProof="0"/>
          </a:p>
        </p:txBody>
      </p:sp>
      <p:sp>
        <p:nvSpPr>
          <p:cNvPr id="4" name="Segnaposto piè di pagina 3"/>
          <p:cNvSpPr>
            <a:spLocks noGrp="1"/>
          </p:cNvSpPr>
          <p:nvPr>
            <p:ph type="ftr" sz="quarter" idx="11"/>
          </p:nvPr>
        </p:nvSpPr>
        <p:spPr/>
        <p:txBody>
          <a:bodyPr rtlCol="0"/>
          <a:lstStyle/>
          <a:p>
            <a:pPr rtl="0"/>
            <a:endParaRPr lang="it-IT" noProof="0"/>
          </a:p>
        </p:txBody>
      </p:sp>
      <p:sp>
        <p:nvSpPr>
          <p:cNvPr id="5" name="Segnaposto numero diapositiva 4"/>
          <p:cNvSpPr>
            <a:spLocks noGrp="1"/>
          </p:cNvSpPr>
          <p:nvPr>
            <p:ph type="sldNum" sz="quarter" idx="12"/>
          </p:nvPr>
        </p:nvSpPr>
        <p:spPr/>
        <p:txBody>
          <a:bodyPr rtlCol="0"/>
          <a:lstStyle/>
          <a:p>
            <a:pPr rtl="0"/>
            <a:fld id="{299DD5A9-4EF1-497E-92EF-2D23CF305E03}" type="slidenum">
              <a:rPr lang="it-IT" noProof="0" smtClean="0"/>
              <a:pPr rtl="0"/>
              <a:t>‹N›</a:t>
            </a:fld>
            <a:endParaRPr lang="it-IT" noProof="0"/>
          </a:p>
        </p:txBody>
      </p:sp>
    </p:spTree>
    <p:extLst>
      <p:ext uri="{BB962C8B-B14F-4D97-AF65-F5344CB8AC3E}">
        <p14:creationId xmlns:p14="http://schemas.microsoft.com/office/powerpoint/2010/main" val="2849935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rtlCol="0"/>
          <a:lstStyle/>
          <a:p>
            <a:pPr rtl="0"/>
            <a:fld id="{7C69E691-3B0B-4B58-BA98-70775B791506}" type="datetime1">
              <a:rPr lang="it-IT" noProof="0" smtClean="0"/>
              <a:pPr rtl="0"/>
              <a:t>01/10/2019</a:t>
            </a:fld>
            <a:endParaRPr lang="it-IT" noProof="0"/>
          </a:p>
        </p:txBody>
      </p:sp>
      <p:sp>
        <p:nvSpPr>
          <p:cNvPr id="3" name="Segnaposto piè di pagina 2"/>
          <p:cNvSpPr>
            <a:spLocks noGrp="1"/>
          </p:cNvSpPr>
          <p:nvPr>
            <p:ph type="ftr" sz="quarter" idx="11"/>
          </p:nvPr>
        </p:nvSpPr>
        <p:spPr/>
        <p:txBody>
          <a:bodyPr rtlCol="0"/>
          <a:lstStyle/>
          <a:p>
            <a:pPr rtl="0"/>
            <a:endParaRPr lang="it-IT" noProof="0"/>
          </a:p>
        </p:txBody>
      </p:sp>
      <p:sp>
        <p:nvSpPr>
          <p:cNvPr id="4" name="Segnaposto numero diapositiva 3"/>
          <p:cNvSpPr>
            <a:spLocks noGrp="1"/>
          </p:cNvSpPr>
          <p:nvPr>
            <p:ph type="sldNum" sz="quarter" idx="12"/>
          </p:nvPr>
        </p:nvSpPr>
        <p:spPr/>
        <p:txBody>
          <a:bodyPr rtlCol="0"/>
          <a:lstStyle/>
          <a:p>
            <a:pPr rtl="0"/>
            <a:fld id="{299DD5A9-4EF1-497E-92EF-2D23CF305E03}" type="slidenum">
              <a:rPr lang="it-IT" noProof="0" smtClean="0"/>
              <a:pPr rtl="0"/>
              <a:t>‹N›</a:t>
            </a:fld>
            <a:endParaRPr lang="it-IT" noProof="0"/>
          </a:p>
        </p:txBody>
      </p:sp>
    </p:spTree>
    <p:extLst>
      <p:ext uri="{BB962C8B-B14F-4D97-AF65-F5344CB8AC3E}">
        <p14:creationId xmlns:p14="http://schemas.microsoft.com/office/powerpoint/2010/main" val="616351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7" name="Figura a mano libera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olo 1"/>
          <p:cNvSpPr>
            <a:spLocks noGrp="1"/>
          </p:cNvSpPr>
          <p:nvPr>
            <p:ph type="title"/>
          </p:nvPr>
        </p:nvSpPr>
        <p:spPr>
          <a:xfrm>
            <a:off x="8337884" y="457199"/>
            <a:ext cx="3092115" cy="1196671"/>
          </a:xfrm>
        </p:spPr>
        <p:txBody>
          <a:bodyPr rtlCol="0" anchor="b">
            <a:normAutofit/>
          </a:bodyPr>
          <a:lstStyle>
            <a:lvl1pPr>
              <a:lnSpc>
                <a:spcPct val="100000"/>
              </a:lnSpc>
              <a:defRPr sz="1900" b="1" i="0" cap="all" spc="300" baseline="0">
                <a:solidFill>
                  <a:schemeClr val="accent1"/>
                </a:solidFill>
                <a:latin typeface="+mn-lt"/>
              </a:defRPr>
            </a:lvl1pPr>
          </a:lstStyle>
          <a:p>
            <a:pPr rtl="0"/>
            <a:r>
              <a:rPr lang="it-IT" noProof="0"/>
              <a:t>Fare clic per modificare lo stile del titolo dello schema</a:t>
            </a:r>
          </a:p>
        </p:txBody>
      </p:sp>
      <p:sp>
        <p:nvSpPr>
          <p:cNvPr id="3" name="Segnaposto contenuto 2"/>
          <p:cNvSpPr>
            <a:spLocks noGrp="1"/>
          </p:cNvSpPr>
          <p:nvPr>
            <p:ph idx="1" hasCustomPrompt="1"/>
          </p:nvPr>
        </p:nvSpPr>
        <p:spPr>
          <a:xfrm>
            <a:off x="765051" y="920377"/>
            <a:ext cx="6158418" cy="4985124"/>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it-IT" noProof="0"/>
              <a:t>Modifica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testo 3"/>
          <p:cNvSpPr>
            <a:spLocks noGrp="1"/>
          </p:cNvSpPr>
          <p:nvPr>
            <p:ph type="body" sz="half" idx="2" hasCustomPrompt="1"/>
          </p:nvPr>
        </p:nvSpPr>
        <p:spPr>
          <a:xfrm>
            <a:off x="8337885" y="1741336"/>
            <a:ext cx="3092115" cy="4164164"/>
          </a:xfrm>
        </p:spPr>
        <p:txBody>
          <a:bodyPr rtlCol="0"/>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noProof="0"/>
              <a:t>Modifica gli stili del testo dello schema</a:t>
            </a:r>
          </a:p>
        </p:txBody>
      </p:sp>
      <p:sp>
        <p:nvSpPr>
          <p:cNvPr id="5" name="Segnaposto data 4"/>
          <p:cNvSpPr>
            <a:spLocks noGrp="1"/>
          </p:cNvSpPr>
          <p:nvPr>
            <p:ph type="dt" sz="half" idx="10"/>
          </p:nvPr>
        </p:nvSpPr>
        <p:spPr>
          <a:xfrm>
            <a:off x="765051" y="6375679"/>
            <a:ext cx="1233355" cy="348462"/>
          </a:xfrm>
        </p:spPr>
        <p:txBody>
          <a:bodyPr rtlCol="0"/>
          <a:lstStyle/>
          <a:p>
            <a:pPr rtl="0"/>
            <a:fld id="{CBD9EAA4-C81F-4A78-A629-E057BF32BFAC}" type="datetime1">
              <a:rPr lang="it-IT" noProof="0" smtClean="0"/>
              <a:pPr rtl="0"/>
              <a:t>01/10/2019</a:t>
            </a:fld>
            <a:endParaRPr lang="it-IT" noProof="0"/>
          </a:p>
        </p:txBody>
      </p:sp>
      <p:sp>
        <p:nvSpPr>
          <p:cNvPr id="6" name="Segnaposto piè di pagina 5"/>
          <p:cNvSpPr>
            <a:spLocks noGrp="1"/>
          </p:cNvSpPr>
          <p:nvPr>
            <p:ph type="ftr" sz="quarter" idx="11"/>
          </p:nvPr>
        </p:nvSpPr>
        <p:spPr>
          <a:xfrm>
            <a:off x="2103620" y="6375679"/>
            <a:ext cx="3482179" cy="345796"/>
          </a:xfrm>
        </p:spPr>
        <p:txBody>
          <a:bodyPr rtlCol="0"/>
          <a:lstStyle/>
          <a:p>
            <a:pPr rtl="0"/>
            <a:endParaRPr lang="it-IT" noProof="0"/>
          </a:p>
        </p:txBody>
      </p:sp>
      <p:sp>
        <p:nvSpPr>
          <p:cNvPr id="7" name="Segnaposto numero diapositiva 6"/>
          <p:cNvSpPr>
            <a:spLocks noGrp="1"/>
          </p:cNvSpPr>
          <p:nvPr>
            <p:ph type="sldNum" sz="quarter" idx="12"/>
          </p:nvPr>
        </p:nvSpPr>
        <p:spPr>
          <a:xfrm>
            <a:off x="5691014" y="6375679"/>
            <a:ext cx="1232456" cy="345796"/>
          </a:xfrm>
        </p:spPr>
        <p:txBody>
          <a:bodyPr rtlCol="0"/>
          <a:lstStyle/>
          <a:p>
            <a:pPr rtl="0"/>
            <a:fld id="{299DD5A9-4EF1-497E-92EF-2D23CF305E03}" type="slidenum">
              <a:rPr lang="it-IT" noProof="0" smtClean="0"/>
              <a:pPr rtl="0"/>
              <a:t>‹N›</a:t>
            </a:fld>
            <a:endParaRPr lang="it-IT" noProof="0"/>
          </a:p>
        </p:txBody>
      </p:sp>
      <p:sp>
        <p:nvSpPr>
          <p:cNvPr id="8" name="Rettangolo 7"/>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88637214"/>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3" name="Segnaposto immagine 2"/>
          <p:cNvSpPr>
            <a:spLocks noGrp="1" noChangeAspect="1"/>
          </p:cNvSpPr>
          <p:nvPr>
            <p:ph type="pic" idx="1"/>
          </p:nvPr>
        </p:nvSpPr>
        <p:spPr>
          <a:xfrm>
            <a:off x="283464" y="0"/>
            <a:ext cx="7355585" cy="6857999"/>
          </a:xfrm>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noProof="0"/>
              <a:t>Fare clic sull'icona per inserire un'immagine</a:t>
            </a:r>
          </a:p>
        </p:txBody>
      </p:sp>
      <p:sp>
        <p:nvSpPr>
          <p:cNvPr id="11" name="Figura a mano libera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ttangolo 11"/>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8337883" y="457200"/>
            <a:ext cx="3092117" cy="1196670"/>
          </a:xfrm>
        </p:spPr>
        <p:txBody>
          <a:bodyPr rtlCol="0" anchor="b">
            <a:normAutofit/>
          </a:bodyPr>
          <a:lstStyle>
            <a:lvl1pPr>
              <a:lnSpc>
                <a:spcPct val="100000"/>
              </a:lnSpc>
              <a:defRPr sz="1900" b="1" i="0" spc="300" baseline="0">
                <a:solidFill>
                  <a:schemeClr val="accent1"/>
                </a:solidFill>
                <a:latin typeface="+mn-lt"/>
              </a:defRPr>
            </a:lvl1pPr>
          </a:lstStyle>
          <a:p>
            <a:pPr rtl="0"/>
            <a:r>
              <a:rPr lang="it-IT" noProof="0"/>
              <a:t>Fare clic per modificare lo stile del titolo dello schema</a:t>
            </a:r>
          </a:p>
        </p:txBody>
      </p:sp>
      <p:sp>
        <p:nvSpPr>
          <p:cNvPr id="4" name="Segnaposto testo 3"/>
          <p:cNvSpPr>
            <a:spLocks noGrp="1"/>
          </p:cNvSpPr>
          <p:nvPr>
            <p:ph type="body" sz="half" idx="2" hasCustomPrompt="1"/>
          </p:nvPr>
        </p:nvSpPr>
        <p:spPr>
          <a:xfrm>
            <a:off x="8337883" y="1741336"/>
            <a:ext cx="3092117" cy="4164164"/>
          </a:xfrm>
        </p:spPr>
        <p:txBody>
          <a:bodyPr rtlCol="0"/>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noProof="0"/>
              <a:t>Modifica gli stili del testo dello schema</a:t>
            </a:r>
          </a:p>
        </p:txBody>
      </p:sp>
      <p:sp>
        <p:nvSpPr>
          <p:cNvPr id="5" name="Segnaposto data 4"/>
          <p:cNvSpPr>
            <a:spLocks noGrp="1"/>
          </p:cNvSpPr>
          <p:nvPr>
            <p:ph type="dt" sz="half" idx="10"/>
          </p:nvPr>
        </p:nvSpPr>
        <p:spPr>
          <a:xfrm>
            <a:off x="765950" y="6375679"/>
            <a:ext cx="1232456" cy="348462"/>
          </a:xfrm>
        </p:spPr>
        <p:txBody>
          <a:bodyPr rtlCol="0"/>
          <a:lstStyle/>
          <a:p>
            <a:pPr rtl="0"/>
            <a:fld id="{E7896D3F-DC85-48DA-AF2A-D3E7C00D16C3}" type="datetime1">
              <a:rPr lang="it-IT" noProof="0" smtClean="0"/>
              <a:pPr rtl="0"/>
              <a:t>01/10/2019</a:t>
            </a:fld>
            <a:endParaRPr lang="it-IT" noProof="0"/>
          </a:p>
        </p:txBody>
      </p:sp>
      <p:sp>
        <p:nvSpPr>
          <p:cNvPr id="6" name="Segnaposto piè di pagina 5"/>
          <p:cNvSpPr>
            <a:spLocks noGrp="1"/>
          </p:cNvSpPr>
          <p:nvPr>
            <p:ph type="ftr" sz="quarter" idx="11"/>
          </p:nvPr>
        </p:nvSpPr>
        <p:spPr>
          <a:xfrm>
            <a:off x="2103621" y="6375679"/>
            <a:ext cx="3482178" cy="345796"/>
          </a:xfrm>
        </p:spPr>
        <p:txBody>
          <a:bodyPr rtlCol="0"/>
          <a:lstStyle/>
          <a:p>
            <a:pPr rtl="0"/>
            <a:endParaRPr lang="it-IT" noProof="0"/>
          </a:p>
        </p:txBody>
      </p:sp>
      <p:sp>
        <p:nvSpPr>
          <p:cNvPr id="7" name="Segnaposto numero diapositiva 6"/>
          <p:cNvSpPr>
            <a:spLocks noGrp="1"/>
          </p:cNvSpPr>
          <p:nvPr>
            <p:ph type="sldNum" sz="quarter" idx="12"/>
          </p:nvPr>
        </p:nvSpPr>
        <p:spPr>
          <a:xfrm>
            <a:off x="5687568" y="6375679"/>
            <a:ext cx="1234440" cy="345796"/>
          </a:xfrm>
        </p:spPr>
        <p:txBody>
          <a:bodyPr rtlCol="0"/>
          <a:lstStyle/>
          <a:p>
            <a:pPr rtl="0"/>
            <a:fld id="{299DD5A9-4EF1-497E-92EF-2D23CF305E03}" type="slidenum">
              <a:rPr lang="it-IT" noProof="0" smtClean="0"/>
              <a:pPr rtl="0"/>
              <a:t>‹N›</a:t>
            </a:fld>
            <a:endParaRPr lang="it-IT" noProof="0"/>
          </a:p>
        </p:txBody>
      </p:sp>
    </p:spTree>
    <p:extLst>
      <p:ext uri="{BB962C8B-B14F-4D97-AF65-F5344CB8AC3E}">
        <p14:creationId xmlns:p14="http://schemas.microsoft.com/office/powerpoint/2010/main" val="753837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p>
        </p:txBody>
      </p:sp>
      <p:sp>
        <p:nvSpPr>
          <p:cNvPr id="3" name="Segnaposto testo verticale 2"/>
          <p:cNvSpPr>
            <a:spLocks noGrp="1"/>
          </p:cNvSpPr>
          <p:nvPr>
            <p:ph type="body" orient="vert" idx="1" hasCustomPrompt="1"/>
          </p:nvPr>
        </p:nvSpPr>
        <p:spPr/>
        <p:txBody>
          <a:bodyPr vert="eaVert" rtlCol="0"/>
          <a:lstStyle/>
          <a:p>
            <a:pPr lvl="0" rtl="0"/>
            <a:r>
              <a:rPr lang="it-IT" noProof="0"/>
              <a:t>Modifica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data 3"/>
          <p:cNvSpPr>
            <a:spLocks noGrp="1"/>
          </p:cNvSpPr>
          <p:nvPr>
            <p:ph type="dt" sz="half" idx="10"/>
          </p:nvPr>
        </p:nvSpPr>
        <p:spPr/>
        <p:txBody>
          <a:bodyPr rtlCol="0"/>
          <a:lstStyle/>
          <a:p>
            <a:pPr rtl="0"/>
            <a:fld id="{263F3364-637A-4836-BBF8-6E83878982A8}" type="datetime1">
              <a:rPr lang="it-IT" noProof="0" smtClean="0"/>
              <a:pPr rtl="0"/>
              <a:t>01/10/2019</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299DD5A9-4EF1-497E-92EF-2D23CF305E03}" type="slidenum">
              <a:rPr lang="it-IT" noProof="0" smtClean="0"/>
              <a:pPr rtl="0"/>
              <a:t>‹N›</a:t>
            </a:fld>
            <a:endParaRPr lang="it-IT" noProof="0"/>
          </a:p>
        </p:txBody>
      </p:sp>
    </p:spTree>
    <p:extLst>
      <p:ext uri="{BB962C8B-B14F-4D97-AF65-F5344CB8AC3E}">
        <p14:creationId xmlns:p14="http://schemas.microsoft.com/office/powerpoint/2010/main" val="162219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10066321" y="382386"/>
            <a:ext cx="1492132" cy="5600404"/>
          </a:xfrm>
        </p:spPr>
        <p:txBody>
          <a:bodyPr vert="eaVert" rtlCol="0"/>
          <a:lstStyle/>
          <a:p>
            <a:pPr rtl="0"/>
            <a:r>
              <a:rPr lang="it-IT" noProof="0"/>
              <a:t>Fare clic per modificare lo stile del titolo dello schema</a:t>
            </a:r>
          </a:p>
        </p:txBody>
      </p:sp>
      <p:sp>
        <p:nvSpPr>
          <p:cNvPr id="3" name="Segnaposto testo verticale 2"/>
          <p:cNvSpPr>
            <a:spLocks noGrp="1"/>
          </p:cNvSpPr>
          <p:nvPr>
            <p:ph type="body" orient="vert" idx="1" hasCustomPrompt="1"/>
          </p:nvPr>
        </p:nvSpPr>
        <p:spPr>
          <a:xfrm>
            <a:off x="1257300" y="382385"/>
            <a:ext cx="8392585" cy="5600405"/>
          </a:xfrm>
        </p:spPr>
        <p:txBody>
          <a:bodyPr vert="eaVert" rtlCol="0"/>
          <a:lstStyle/>
          <a:p>
            <a:pPr lvl="0" rtl="0"/>
            <a:r>
              <a:rPr lang="it-IT" noProof="0"/>
              <a:t>Modifica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data 3"/>
          <p:cNvSpPr>
            <a:spLocks noGrp="1"/>
          </p:cNvSpPr>
          <p:nvPr>
            <p:ph type="dt" sz="half" idx="10"/>
          </p:nvPr>
        </p:nvSpPr>
        <p:spPr/>
        <p:txBody>
          <a:bodyPr rtlCol="0"/>
          <a:lstStyle/>
          <a:p>
            <a:pPr rtl="0"/>
            <a:fld id="{14E42A7E-D8A5-4E7C-A12F-349029F332F0}" type="datetime1">
              <a:rPr lang="it-IT" noProof="0" smtClean="0"/>
              <a:pPr rtl="0"/>
              <a:t>01/10/2019</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299DD5A9-4EF1-497E-92EF-2D23CF305E03}" type="slidenum">
              <a:rPr lang="it-IT" noProof="0" smtClean="0"/>
              <a:pPr rtl="0"/>
              <a:t>‹N›</a:t>
            </a:fld>
            <a:endParaRPr lang="it-IT" noProof="0"/>
          </a:p>
        </p:txBody>
      </p:sp>
    </p:spTree>
    <p:extLst>
      <p:ext uri="{BB962C8B-B14F-4D97-AF65-F5344CB8AC3E}">
        <p14:creationId xmlns:p14="http://schemas.microsoft.com/office/powerpoint/2010/main" val="3383596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pPr rtl="0"/>
            <a:r>
              <a:rPr lang="it-IT" noProof="0"/>
              <a:t>Fare clic per modificare lo stile del titolo dello schema</a:t>
            </a:r>
          </a:p>
        </p:txBody>
      </p:sp>
      <p:sp>
        <p:nvSpPr>
          <p:cNvPr id="3" name="Segnaposto testo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rtl="0"/>
            <a:r>
              <a:rPr lang="it-IT" noProof="0" dirty="0"/>
              <a:t>Modifica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pPr rtl="0"/>
            <a:fld id="{00FE6D6F-AD78-4680-9352-0EF64937EDF1}" type="datetime1">
              <a:rPr lang="it-IT" noProof="0" smtClean="0"/>
              <a:pPr rtl="0"/>
              <a:t>01/10/2019</a:t>
            </a:fld>
            <a:endParaRPr lang="it-IT" noProof="0"/>
          </a:p>
        </p:txBody>
      </p:sp>
      <p:sp>
        <p:nvSpPr>
          <p:cNvPr id="5" name="Segnaposto piè di pagina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pPr rtl="0"/>
            <a:endParaRPr lang="it-IT" noProof="0"/>
          </a:p>
        </p:txBody>
      </p:sp>
      <p:sp>
        <p:nvSpPr>
          <p:cNvPr id="6" name="Segnaposto numero diapositiva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pPr rtl="0"/>
            <a:fld id="{299DD5A9-4EF1-497E-92EF-2D23CF305E03}" type="slidenum">
              <a:rPr lang="it-IT" noProof="0" smtClean="0"/>
              <a:pPr rtl="0"/>
              <a:t>‹N›</a:t>
            </a:fld>
            <a:endParaRPr lang="it-IT" noProof="0"/>
          </a:p>
        </p:txBody>
      </p:sp>
      <p:sp>
        <p:nvSpPr>
          <p:cNvPr id="11" name="Figura a mano libera 6"/>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ttangolo 11"/>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180720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86328" y="0"/>
            <a:ext cx="11905672"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Ovale 3"/>
          <p:cNvSpPr/>
          <p:nvPr/>
        </p:nvSpPr>
        <p:spPr>
          <a:xfrm>
            <a:off x="4472246" y="1237673"/>
            <a:ext cx="3782291" cy="37999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Immagine 6" descr="Senza-titolo-2.png"/>
          <p:cNvPicPr>
            <a:picLocks noChangeAspect="1"/>
          </p:cNvPicPr>
          <p:nvPr/>
        </p:nvPicPr>
        <p:blipFill>
          <a:blip r:embed="rId3"/>
          <a:stretch>
            <a:fillRect/>
          </a:stretch>
        </p:blipFill>
        <p:spPr>
          <a:xfrm>
            <a:off x="3919599" y="697784"/>
            <a:ext cx="4555999" cy="4339870"/>
          </a:xfrm>
          <a:prstGeom prst="rect">
            <a:avLst/>
          </a:prstGeom>
        </p:spPr>
      </p:pic>
      <p:sp>
        <p:nvSpPr>
          <p:cNvPr id="6" name="Casella di testo 7">
            <a:extLst>
              <a:ext uri="{FF2B5EF4-FFF2-40B4-BE49-F238E27FC236}">
                <a16:creationId xmlns:a16="http://schemas.microsoft.com/office/drawing/2014/main" xmlns="" id="{F7EDFBFC-5564-4D5D-8F01-C829B7B40C08}"/>
              </a:ext>
            </a:extLst>
          </p:cNvPr>
          <p:cNvSpPr txBox="1"/>
          <p:nvPr/>
        </p:nvSpPr>
        <p:spPr>
          <a:xfrm>
            <a:off x="0" y="6309620"/>
            <a:ext cx="12192000" cy="338554"/>
          </a:xfrm>
          <a:prstGeom prst="rect">
            <a:avLst/>
          </a:prstGeom>
          <a:noFill/>
        </p:spPr>
        <p:txBody>
          <a:bodyPr wrap="square" rtlCol="0">
            <a:spAutoFit/>
          </a:bodyPr>
          <a:lstStyle/>
          <a:p>
            <a:pPr algn="ctr"/>
            <a:r>
              <a:rPr lang="it-IT" sz="1600" dirty="0" smtClean="0">
                <a:solidFill>
                  <a:schemeClr val="accent6">
                    <a:lumMod val="50000"/>
                  </a:schemeClr>
                </a:solidFill>
                <a:latin typeface="Bodoni MT"/>
                <a:cs typeface="Times New Roman" panose="02020603050405020304" pitchFamily="18" charset="0"/>
              </a:rPr>
              <a:t>Giorgio Viale - </a:t>
            </a:r>
            <a:r>
              <a:rPr lang="it-IT" sz="1600" dirty="0">
                <a:solidFill>
                  <a:schemeClr val="accent6">
                    <a:lumMod val="50000"/>
                  </a:schemeClr>
                </a:solidFill>
                <a:latin typeface="Bodoni MT"/>
                <a:cs typeface="Times New Roman" panose="02020603050405020304" pitchFamily="18" charset="0"/>
              </a:rPr>
              <a:t>Assessore alle Pari opportunità e </a:t>
            </a:r>
            <a:r>
              <a:rPr lang="it-IT" sz="1600" dirty="0" smtClean="0">
                <a:solidFill>
                  <a:schemeClr val="accent6">
                    <a:lumMod val="50000"/>
                  </a:schemeClr>
                </a:solidFill>
                <a:latin typeface="Bodoni MT"/>
                <a:cs typeface="Times New Roman" panose="02020603050405020304" pitchFamily="18" charset="0"/>
              </a:rPr>
              <a:t>Diritti </a:t>
            </a:r>
            <a:endParaRPr lang="it-IT" sz="1600" b="1" dirty="0">
              <a:solidFill>
                <a:schemeClr val="accent6">
                  <a:lumMod val="50000"/>
                </a:schemeClr>
              </a:solidFill>
              <a:latin typeface="Bodoni MT"/>
              <a:cs typeface="Times New Roman" panose="02020603050405020304" pitchFamily="18" charset="0"/>
            </a:endParaRPr>
          </a:p>
        </p:txBody>
      </p:sp>
      <p:pic>
        <p:nvPicPr>
          <p:cNvPr id="3" name="Immagin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4256" y="207773"/>
            <a:ext cx="1523564" cy="1029900"/>
          </a:xfrm>
          <a:prstGeom prst="rect">
            <a:avLst/>
          </a:prstGeom>
        </p:spPr>
      </p:pic>
      <p:sp>
        <p:nvSpPr>
          <p:cNvPr id="12" name="Sottotitolo 11"/>
          <p:cNvSpPr>
            <a:spLocks noGrp="1"/>
          </p:cNvSpPr>
          <p:nvPr>
            <p:ph type="subTitle" idx="1"/>
          </p:nvPr>
        </p:nvSpPr>
        <p:spPr>
          <a:xfrm>
            <a:off x="286328" y="5562045"/>
            <a:ext cx="11905672" cy="742279"/>
          </a:xfrm>
        </p:spPr>
        <p:txBody>
          <a:bodyPr>
            <a:normAutofit/>
          </a:bodyPr>
          <a:lstStyle/>
          <a:p>
            <a:r>
              <a:rPr lang="it-IT" sz="3200" dirty="0">
                <a:latin typeface="Bodoni MT" panose="02070603080606020203" pitchFamily="18" charset="0"/>
              </a:rPr>
              <a:t>GENOVA PEOPLE FRIENDLY: IL LABEL</a:t>
            </a:r>
          </a:p>
        </p:txBody>
      </p:sp>
    </p:spTree>
    <p:extLst>
      <p:ext uri="{BB962C8B-B14F-4D97-AF65-F5344CB8AC3E}">
        <p14:creationId xmlns:p14="http://schemas.microsoft.com/office/powerpoint/2010/main" val="1957017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ttangolo 7">
            <a:extLst>
              <a:ext uri="{FF2B5EF4-FFF2-40B4-BE49-F238E27FC236}">
                <a16:creationId xmlns:a16="http://schemas.microsoft.com/office/drawing/2014/main" xmlns="" id="{06F0F283-C8B6-4598-89C9-C404C98A57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a:p>
        </p:txBody>
      </p:sp>
      <p:sp>
        <p:nvSpPr>
          <p:cNvPr id="15" name="Figura a mano libera: Forma 9">
            <a:extLst>
              <a:ext uri="{FF2B5EF4-FFF2-40B4-BE49-F238E27FC236}">
                <a16:creationId xmlns:a16="http://schemas.microsoft.com/office/drawing/2014/main" xmlns="" id="{E473B0C0-761B-443F-97A0-9D6E01FBB75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1" y="-2"/>
            <a:ext cx="6300250" cy="6858002"/>
          </a:xfrm>
          <a:custGeom>
            <a:avLst/>
            <a:gdLst>
              <a:gd name="connsiteX0" fmla="*/ 0 w 6300250"/>
              <a:gd name="connsiteY0" fmla="*/ 0 h 6858002"/>
              <a:gd name="connsiteX1" fmla="*/ 3149600 w 6300250"/>
              <a:gd name="connsiteY1" fmla="*/ 0 h 6858002"/>
              <a:gd name="connsiteX2" fmla="*/ 3149600 w 6300250"/>
              <a:gd name="connsiteY2" fmla="*/ 2 h 6858002"/>
              <a:gd name="connsiteX3" fmla="*/ 6110455 w 6300250"/>
              <a:gd name="connsiteY3" fmla="*/ 2 h 6858002"/>
              <a:gd name="connsiteX4" fmla="*/ 6115495 w 6300250"/>
              <a:gd name="connsiteY4" fmla="*/ 66677 h 6858002"/>
              <a:gd name="connsiteX5" fmla="*/ 6123892 w 6300250"/>
              <a:gd name="connsiteY5" fmla="*/ 122239 h 6858002"/>
              <a:gd name="connsiteX6" fmla="*/ 6133970 w 6300250"/>
              <a:gd name="connsiteY6" fmla="*/ 174627 h 6858002"/>
              <a:gd name="connsiteX7" fmla="*/ 6150766 w 6300250"/>
              <a:gd name="connsiteY7" fmla="*/ 217489 h 6858002"/>
              <a:gd name="connsiteX8" fmla="*/ 6167562 w 6300250"/>
              <a:gd name="connsiteY8" fmla="*/ 260352 h 6858002"/>
              <a:gd name="connsiteX9" fmla="*/ 6187717 w 6300250"/>
              <a:gd name="connsiteY9" fmla="*/ 296864 h 6858002"/>
              <a:gd name="connsiteX10" fmla="*/ 6207872 w 6300250"/>
              <a:gd name="connsiteY10" fmla="*/ 334964 h 6858002"/>
              <a:gd name="connsiteX11" fmla="*/ 6226348 w 6300250"/>
              <a:gd name="connsiteY11" fmla="*/ 369889 h 6858002"/>
              <a:gd name="connsiteX12" fmla="*/ 6244823 w 6300250"/>
              <a:gd name="connsiteY12" fmla="*/ 409577 h 6858002"/>
              <a:gd name="connsiteX13" fmla="*/ 6261619 w 6300250"/>
              <a:gd name="connsiteY13" fmla="*/ 450852 h 6858002"/>
              <a:gd name="connsiteX14" fmla="*/ 6276736 w 6300250"/>
              <a:gd name="connsiteY14" fmla="*/ 496889 h 6858002"/>
              <a:gd name="connsiteX15" fmla="*/ 6288493 w 6300250"/>
              <a:gd name="connsiteY15" fmla="*/ 546102 h 6858002"/>
              <a:gd name="connsiteX16" fmla="*/ 6296891 w 6300250"/>
              <a:gd name="connsiteY16" fmla="*/ 606427 h 6858002"/>
              <a:gd name="connsiteX17" fmla="*/ 6300250 w 6300250"/>
              <a:gd name="connsiteY17" fmla="*/ 673102 h 6858002"/>
              <a:gd name="connsiteX18" fmla="*/ 6296891 w 6300250"/>
              <a:gd name="connsiteY18" fmla="*/ 744539 h 6858002"/>
              <a:gd name="connsiteX19" fmla="*/ 6288493 w 6300250"/>
              <a:gd name="connsiteY19" fmla="*/ 801689 h 6858002"/>
              <a:gd name="connsiteX20" fmla="*/ 6276736 w 6300250"/>
              <a:gd name="connsiteY20" fmla="*/ 854077 h 6858002"/>
              <a:gd name="connsiteX21" fmla="*/ 6261619 w 6300250"/>
              <a:gd name="connsiteY21" fmla="*/ 901702 h 6858002"/>
              <a:gd name="connsiteX22" fmla="*/ 6244823 w 6300250"/>
              <a:gd name="connsiteY22" fmla="*/ 942977 h 6858002"/>
              <a:gd name="connsiteX23" fmla="*/ 6224668 w 6300250"/>
              <a:gd name="connsiteY23" fmla="*/ 981077 h 6858002"/>
              <a:gd name="connsiteX24" fmla="*/ 6204513 w 6300250"/>
              <a:gd name="connsiteY24" fmla="*/ 1017589 h 6858002"/>
              <a:gd name="connsiteX25" fmla="*/ 6184358 w 6300250"/>
              <a:gd name="connsiteY25" fmla="*/ 1055689 h 6858002"/>
              <a:gd name="connsiteX26" fmla="*/ 6165882 w 6300250"/>
              <a:gd name="connsiteY26" fmla="*/ 1095377 h 6858002"/>
              <a:gd name="connsiteX27" fmla="*/ 6147406 w 6300250"/>
              <a:gd name="connsiteY27" fmla="*/ 1136652 h 6858002"/>
              <a:gd name="connsiteX28" fmla="*/ 6132291 w 6300250"/>
              <a:gd name="connsiteY28" fmla="*/ 1182689 h 6858002"/>
              <a:gd name="connsiteX29" fmla="*/ 6122213 w 6300250"/>
              <a:gd name="connsiteY29" fmla="*/ 1235077 h 6858002"/>
              <a:gd name="connsiteX30" fmla="*/ 6112135 w 6300250"/>
              <a:gd name="connsiteY30" fmla="*/ 1295402 h 6858002"/>
              <a:gd name="connsiteX31" fmla="*/ 6110455 w 6300250"/>
              <a:gd name="connsiteY31" fmla="*/ 1363664 h 6858002"/>
              <a:gd name="connsiteX32" fmla="*/ 6112135 w 6300250"/>
              <a:gd name="connsiteY32" fmla="*/ 1431927 h 6858002"/>
              <a:gd name="connsiteX33" fmla="*/ 6122213 w 6300250"/>
              <a:gd name="connsiteY33" fmla="*/ 1492252 h 6858002"/>
              <a:gd name="connsiteX34" fmla="*/ 6132291 w 6300250"/>
              <a:gd name="connsiteY34" fmla="*/ 1544639 h 6858002"/>
              <a:gd name="connsiteX35" fmla="*/ 6147406 w 6300250"/>
              <a:gd name="connsiteY35" fmla="*/ 1589089 h 6858002"/>
              <a:gd name="connsiteX36" fmla="*/ 6165882 w 6300250"/>
              <a:gd name="connsiteY36" fmla="*/ 1631952 h 6858002"/>
              <a:gd name="connsiteX37" fmla="*/ 6184358 w 6300250"/>
              <a:gd name="connsiteY37" fmla="*/ 1671639 h 6858002"/>
              <a:gd name="connsiteX38" fmla="*/ 6204513 w 6300250"/>
              <a:gd name="connsiteY38" fmla="*/ 1708152 h 6858002"/>
              <a:gd name="connsiteX39" fmla="*/ 6224668 w 6300250"/>
              <a:gd name="connsiteY39" fmla="*/ 1743077 h 6858002"/>
              <a:gd name="connsiteX40" fmla="*/ 6244823 w 6300250"/>
              <a:gd name="connsiteY40" fmla="*/ 1782764 h 6858002"/>
              <a:gd name="connsiteX41" fmla="*/ 6261619 w 6300250"/>
              <a:gd name="connsiteY41" fmla="*/ 1824039 h 6858002"/>
              <a:gd name="connsiteX42" fmla="*/ 6276736 w 6300250"/>
              <a:gd name="connsiteY42" fmla="*/ 1870077 h 6858002"/>
              <a:gd name="connsiteX43" fmla="*/ 6288493 w 6300250"/>
              <a:gd name="connsiteY43" fmla="*/ 1922464 h 6858002"/>
              <a:gd name="connsiteX44" fmla="*/ 6296891 w 6300250"/>
              <a:gd name="connsiteY44" fmla="*/ 1982789 h 6858002"/>
              <a:gd name="connsiteX45" fmla="*/ 6300250 w 6300250"/>
              <a:gd name="connsiteY45" fmla="*/ 2051052 h 6858002"/>
              <a:gd name="connsiteX46" fmla="*/ 6296891 w 6300250"/>
              <a:gd name="connsiteY46" fmla="*/ 2119314 h 6858002"/>
              <a:gd name="connsiteX47" fmla="*/ 6288493 w 6300250"/>
              <a:gd name="connsiteY47" fmla="*/ 2179639 h 6858002"/>
              <a:gd name="connsiteX48" fmla="*/ 6276736 w 6300250"/>
              <a:gd name="connsiteY48" fmla="*/ 2232027 h 6858002"/>
              <a:gd name="connsiteX49" fmla="*/ 6261619 w 6300250"/>
              <a:gd name="connsiteY49" fmla="*/ 2278064 h 6858002"/>
              <a:gd name="connsiteX50" fmla="*/ 6244823 w 6300250"/>
              <a:gd name="connsiteY50" fmla="*/ 2319339 h 6858002"/>
              <a:gd name="connsiteX51" fmla="*/ 6224668 w 6300250"/>
              <a:gd name="connsiteY51" fmla="*/ 2359027 h 6858002"/>
              <a:gd name="connsiteX52" fmla="*/ 6204513 w 6300250"/>
              <a:gd name="connsiteY52" fmla="*/ 2395539 h 6858002"/>
              <a:gd name="connsiteX53" fmla="*/ 6184358 w 6300250"/>
              <a:gd name="connsiteY53" fmla="*/ 2433639 h 6858002"/>
              <a:gd name="connsiteX54" fmla="*/ 6165882 w 6300250"/>
              <a:gd name="connsiteY54" fmla="*/ 2471739 h 6858002"/>
              <a:gd name="connsiteX55" fmla="*/ 6147406 w 6300250"/>
              <a:gd name="connsiteY55" fmla="*/ 2513014 h 6858002"/>
              <a:gd name="connsiteX56" fmla="*/ 6132291 w 6300250"/>
              <a:gd name="connsiteY56" fmla="*/ 2560639 h 6858002"/>
              <a:gd name="connsiteX57" fmla="*/ 6122213 w 6300250"/>
              <a:gd name="connsiteY57" fmla="*/ 2613027 h 6858002"/>
              <a:gd name="connsiteX58" fmla="*/ 6112135 w 6300250"/>
              <a:gd name="connsiteY58" fmla="*/ 2671764 h 6858002"/>
              <a:gd name="connsiteX59" fmla="*/ 6110455 w 6300250"/>
              <a:gd name="connsiteY59" fmla="*/ 2741614 h 6858002"/>
              <a:gd name="connsiteX60" fmla="*/ 6112135 w 6300250"/>
              <a:gd name="connsiteY60" fmla="*/ 2809877 h 6858002"/>
              <a:gd name="connsiteX61" fmla="*/ 6122213 w 6300250"/>
              <a:gd name="connsiteY61" fmla="*/ 2868614 h 6858002"/>
              <a:gd name="connsiteX62" fmla="*/ 6132291 w 6300250"/>
              <a:gd name="connsiteY62" fmla="*/ 2922589 h 6858002"/>
              <a:gd name="connsiteX63" fmla="*/ 6147406 w 6300250"/>
              <a:gd name="connsiteY63" fmla="*/ 2967039 h 6858002"/>
              <a:gd name="connsiteX64" fmla="*/ 6165882 w 6300250"/>
              <a:gd name="connsiteY64" fmla="*/ 3009902 h 6858002"/>
              <a:gd name="connsiteX65" fmla="*/ 6184358 w 6300250"/>
              <a:gd name="connsiteY65" fmla="*/ 3046414 h 6858002"/>
              <a:gd name="connsiteX66" fmla="*/ 6204513 w 6300250"/>
              <a:gd name="connsiteY66" fmla="*/ 3084514 h 6858002"/>
              <a:gd name="connsiteX67" fmla="*/ 6224668 w 6300250"/>
              <a:gd name="connsiteY67" fmla="*/ 3121027 h 6858002"/>
              <a:gd name="connsiteX68" fmla="*/ 6244823 w 6300250"/>
              <a:gd name="connsiteY68" fmla="*/ 3160714 h 6858002"/>
              <a:gd name="connsiteX69" fmla="*/ 6261619 w 6300250"/>
              <a:gd name="connsiteY69" fmla="*/ 3201989 h 6858002"/>
              <a:gd name="connsiteX70" fmla="*/ 6276736 w 6300250"/>
              <a:gd name="connsiteY70" fmla="*/ 3248027 h 6858002"/>
              <a:gd name="connsiteX71" fmla="*/ 6288493 w 6300250"/>
              <a:gd name="connsiteY71" fmla="*/ 3300414 h 6858002"/>
              <a:gd name="connsiteX72" fmla="*/ 6296891 w 6300250"/>
              <a:gd name="connsiteY72" fmla="*/ 3360739 h 6858002"/>
              <a:gd name="connsiteX73" fmla="*/ 6300250 w 6300250"/>
              <a:gd name="connsiteY73" fmla="*/ 3427414 h 6858002"/>
              <a:gd name="connsiteX74" fmla="*/ 6296891 w 6300250"/>
              <a:gd name="connsiteY74" fmla="*/ 3497264 h 6858002"/>
              <a:gd name="connsiteX75" fmla="*/ 6288493 w 6300250"/>
              <a:gd name="connsiteY75" fmla="*/ 3557589 h 6858002"/>
              <a:gd name="connsiteX76" fmla="*/ 6276736 w 6300250"/>
              <a:gd name="connsiteY76" fmla="*/ 3609977 h 6858002"/>
              <a:gd name="connsiteX77" fmla="*/ 6261619 w 6300250"/>
              <a:gd name="connsiteY77" fmla="*/ 3656014 h 6858002"/>
              <a:gd name="connsiteX78" fmla="*/ 6244823 w 6300250"/>
              <a:gd name="connsiteY78" fmla="*/ 3697289 h 6858002"/>
              <a:gd name="connsiteX79" fmla="*/ 6224668 w 6300250"/>
              <a:gd name="connsiteY79" fmla="*/ 3736977 h 6858002"/>
              <a:gd name="connsiteX80" fmla="*/ 6184358 w 6300250"/>
              <a:gd name="connsiteY80" fmla="*/ 3811589 h 6858002"/>
              <a:gd name="connsiteX81" fmla="*/ 6165882 w 6300250"/>
              <a:gd name="connsiteY81" fmla="*/ 3848102 h 6858002"/>
              <a:gd name="connsiteX82" fmla="*/ 6147406 w 6300250"/>
              <a:gd name="connsiteY82" fmla="*/ 3890964 h 6858002"/>
              <a:gd name="connsiteX83" fmla="*/ 6132291 w 6300250"/>
              <a:gd name="connsiteY83" fmla="*/ 3935414 h 6858002"/>
              <a:gd name="connsiteX84" fmla="*/ 6122213 w 6300250"/>
              <a:gd name="connsiteY84" fmla="*/ 3987802 h 6858002"/>
              <a:gd name="connsiteX85" fmla="*/ 6112135 w 6300250"/>
              <a:gd name="connsiteY85" fmla="*/ 4048127 h 6858002"/>
              <a:gd name="connsiteX86" fmla="*/ 6110455 w 6300250"/>
              <a:gd name="connsiteY86" fmla="*/ 4116389 h 6858002"/>
              <a:gd name="connsiteX87" fmla="*/ 6112135 w 6300250"/>
              <a:gd name="connsiteY87" fmla="*/ 4186239 h 6858002"/>
              <a:gd name="connsiteX88" fmla="*/ 6122213 w 6300250"/>
              <a:gd name="connsiteY88" fmla="*/ 4244977 h 6858002"/>
              <a:gd name="connsiteX89" fmla="*/ 6132291 w 6300250"/>
              <a:gd name="connsiteY89" fmla="*/ 4297364 h 6858002"/>
              <a:gd name="connsiteX90" fmla="*/ 6147406 w 6300250"/>
              <a:gd name="connsiteY90" fmla="*/ 4343402 h 6858002"/>
              <a:gd name="connsiteX91" fmla="*/ 6165882 w 6300250"/>
              <a:gd name="connsiteY91" fmla="*/ 4386264 h 6858002"/>
              <a:gd name="connsiteX92" fmla="*/ 6184358 w 6300250"/>
              <a:gd name="connsiteY92" fmla="*/ 4424364 h 6858002"/>
              <a:gd name="connsiteX93" fmla="*/ 6224668 w 6300250"/>
              <a:gd name="connsiteY93" fmla="*/ 4498977 h 6858002"/>
              <a:gd name="connsiteX94" fmla="*/ 6244823 w 6300250"/>
              <a:gd name="connsiteY94" fmla="*/ 4537077 h 6858002"/>
              <a:gd name="connsiteX95" fmla="*/ 6261619 w 6300250"/>
              <a:gd name="connsiteY95" fmla="*/ 4579939 h 6858002"/>
              <a:gd name="connsiteX96" fmla="*/ 6276736 w 6300250"/>
              <a:gd name="connsiteY96" fmla="*/ 4625977 h 6858002"/>
              <a:gd name="connsiteX97" fmla="*/ 6288493 w 6300250"/>
              <a:gd name="connsiteY97" fmla="*/ 4678364 h 6858002"/>
              <a:gd name="connsiteX98" fmla="*/ 6296891 w 6300250"/>
              <a:gd name="connsiteY98" fmla="*/ 4738689 h 6858002"/>
              <a:gd name="connsiteX99" fmla="*/ 6300250 w 6300250"/>
              <a:gd name="connsiteY99" fmla="*/ 4806952 h 6858002"/>
              <a:gd name="connsiteX100" fmla="*/ 6296891 w 6300250"/>
              <a:gd name="connsiteY100" fmla="*/ 4875214 h 6858002"/>
              <a:gd name="connsiteX101" fmla="*/ 6288493 w 6300250"/>
              <a:gd name="connsiteY101" fmla="*/ 4935539 h 6858002"/>
              <a:gd name="connsiteX102" fmla="*/ 6276736 w 6300250"/>
              <a:gd name="connsiteY102" fmla="*/ 4987927 h 6858002"/>
              <a:gd name="connsiteX103" fmla="*/ 6261619 w 6300250"/>
              <a:gd name="connsiteY103" fmla="*/ 5033964 h 6858002"/>
              <a:gd name="connsiteX104" fmla="*/ 6244823 w 6300250"/>
              <a:gd name="connsiteY104" fmla="*/ 5075239 h 6858002"/>
              <a:gd name="connsiteX105" fmla="*/ 6224668 w 6300250"/>
              <a:gd name="connsiteY105" fmla="*/ 5114927 h 6858002"/>
              <a:gd name="connsiteX106" fmla="*/ 6204513 w 6300250"/>
              <a:gd name="connsiteY106" fmla="*/ 5149852 h 6858002"/>
              <a:gd name="connsiteX107" fmla="*/ 6184358 w 6300250"/>
              <a:gd name="connsiteY107" fmla="*/ 5186364 h 6858002"/>
              <a:gd name="connsiteX108" fmla="*/ 6165882 w 6300250"/>
              <a:gd name="connsiteY108" fmla="*/ 5226052 h 6858002"/>
              <a:gd name="connsiteX109" fmla="*/ 6147406 w 6300250"/>
              <a:gd name="connsiteY109" fmla="*/ 5268914 h 6858002"/>
              <a:gd name="connsiteX110" fmla="*/ 6132291 w 6300250"/>
              <a:gd name="connsiteY110" fmla="*/ 5313364 h 6858002"/>
              <a:gd name="connsiteX111" fmla="*/ 6122213 w 6300250"/>
              <a:gd name="connsiteY111" fmla="*/ 5365752 h 6858002"/>
              <a:gd name="connsiteX112" fmla="*/ 6112135 w 6300250"/>
              <a:gd name="connsiteY112" fmla="*/ 5426077 h 6858002"/>
              <a:gd name="connsiteX113" fmla="*/ 6110455 w 6300250"/>
              <a:gd name="connsiteY113" fmla="*/ 5494339 h 6858002"/>
              <a:gd name="connsiteX114" fmla="*/ 6112135 w 6300250"/>
              <a:gd name="connsiteY114" fmla="*/ 5562602 h 6858002"/>
              <a:gd name="connsiteX115" fmla="*/ 6122213 w 6300250"/>
              <a:gd name="connsiteY115" fmla="*/ 5622927 h 6858002"/>
              <a:gd name="connsiteX116" fmla="*/ 6132291 w 6300250"/>
              <a:gd name="connsiteY116" fmla="*/ 5675314 h 6858002"/>
              <a:gd name="connsiteX117" fmla="*/ 6147406 w 6300250"/>
              <a:gd name="connsiteY117" fmla="*/ 5721352 h 6858002"/>
              <a:gd name="connsiteX118" fmla="*/ 6165882 w 6300250"/>
              <a:gd name="connsiteY118" fmla="*/ 5762627 h 6858002"/>
              <a:gd name="connsiteX119" fmla="*/ 6184358 w 6300250"/>
              <a:gd name="connsiteY119" fmla="*/ 5802314 h 6858002"/>
              <a:gd name="connsiteX120" fmla="*/ 6204513 w 6300250"/>
              <a:gd name="connsiteY120" fmla="*/ 5840414 h 6858002"/>
              <a:gd name="connsiteX121" fmla="*/ 6224668 w 6300250"/>
              <a:gd name="connsiteY121" fmla="*/ 5876927 h 6858002"/>
              <a:gd name="connsiteX122" fmla="*/ 6244823 w 6300250"/>
              <a:gd name="connsiteY122" fmla="*/ 5915027 h 6858002"/>
              <a:gd name="connsiteX123" fmla="*/ 6261619 w 6300250"/>
              <a:gd name="connsiteY123" fmla="*/ 5956302 h 6858002"/>
              <a:gd name="connsiteX124" fmla="*/ 6276736 w 6300250"/>
              <a:gd name="connsiteY124" fmla="*/ 6003927 h 6858002"/>
              <a:gd name="connsiteX125" fmla="*/ 6288493 w 6300250"/>
              <a:gd name="connsiteY125" fmla="*/ 6056314 h 6858002"/>
              <a:gd name="connsiteX126" fmla="*/ 6296891 w 6300250"/>
              <a:gd name="connsiteY126" fmla="*/ 6113464 h 6858002"/>
              <a:gd name="connsiteX127" fmla="*/ 6300250 w 6300250"/>
              <a:gd name="connsiteY127" fmla="*/ 6183314 h 6858002"/>
              <a:gd name="connsiteX128" fmla="*/ 6296891 w 6300250"/>
              <a:gd name="connsiteY128" fmla="*/ 6251577 h 6858002"/>
              <a:gd name="connsiteX129" fmla="*/ 6288493 w 6300250"/>
              <a:gd name="connsiteY129" fmla="*/ 6311902 h 6858002"/>
              <a:gd name="connsiteX130" fmla="*/ 6276736 w 6300250"/>
              <a:gd name="connsiteY130" fmla="*/ 6361114 h 6858002"/>
              <a:gd name="connsiteX131" fmla="*/ 6261619 w 6300250"/>
              <a:gd name="connsiteY131" fmla="*/ 6407152 h 6858002"/>
              <a:gd name="connsiteX132" fmla="*/ 6244823 w 6300250"/>
              <a:gd name="connsiteY132" fmla="*/ 6448427 h 6858002"/>
              <a:gd name="connsiteX133" fmla="*/ 6226348 w 6300250"/>
              <a:gd name="connsiteY133" fmla="*/ 6488114 h 6858002"/>
              <a:gd name="connsiteX134" fmla="*/ 6207872 w 6300250"/>
              <a:gd name="connsiteY134" fmla="*/ 6523039 h 6858002"/>
              <a:gd name="connsiteX135" fmla="*/ 6187717 w 6300250"/>
              <a:gd name="connsiteY135" fmla="*/ 6561139 h 6858002"/>
              <a:gd name="connsiteX136" fmla="*/ 6167562 w 6300250"/>
              <a:gd name="connsiteY136" fmla="*/ 6597652 h 6858002"/>
              <a:gd name="connsiteX137" fmla="*/ 6150766 w 6300250"/>
              <a:gd name="connsiteY137" fmla="*/ 6640514 h 6858002"/>
              <a:gd name="connsiteX138" fmla="*/ 6133970 w 6300250"/>
              <a:gd name="connsiteY138" fmla="*/ 6683377 h 6858002"/>
              <a:gd name="connsiteX139" fmla="*/ 6123892 w 6300250"/>
              <a:gd name="connsiteY139" fmla="*/ 6735764 h 6858002"/>
              <a:gd name="connsiteX140" fmla="*/ 6115495 w 6300250"/>
              <a:gd name="connsiteY140" fmla="*/ 6791327 h 6858002"/>
              <a:gd name="connsiteX141" fmla="*/ 6110455 w 6300250"/>
              <a:gd name="connsiteY141" fmla="*/ 6858002 h 6858002"/>
              <a:gd name="connsiteX142" fmla="*/ 3149600 w 6300250"/>
              <a:gd name="connsiteY142" fmla="*/ 6858002 h 6858002"/>
              <a:gd name="connsiteX143" fmla="*/ 2707087 w 6300250"/>
              <a:gd name="connsiteY143" fmla="*/ 6858002 h 6858002"/>
              <a:gd name="connsiteX144" fmla="*/ 0 w 6300250"/>
              <a:gd name="connsiteY144"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6300250" h="6858002">
                <a:moveTo>
                  <a:pt x="0" y="0"/>
                </a:moveTo>
                <a:lnTo>
                  <a:pt x="3149600" y="0"/>
                </a:lnTo>
                <a:lnTo>
                  <a:pt x="3149600" y="2"/>
                </a:lnTo>
                <a:lnTo>
                  <a:pt x="6110455" y="2"/>
                </a:lnTo>
                <a:lnTo>
                  <a:pt x="6115495" y="66677"/>
                </a:lnTo>
                <a:lnTo>
                  <a:pt x="6123892" y="122239"/>
                </a:lnTo>
                <a:lnTo>
                  <a:pt x="6133970" y="174627"/>
                </a:lnTo>
                <a:lnTo>
                  <a:pt x="6150766" y="217489"/>
                </a:lnTo>
                <a:lnTo>
                  <a:pt x="6167562" y="260352"/>
                </a:lnTo>
                <a:lnTo>
                  <a:pt x="6187717" y="296864"/>
                </a:lnTo>
                <a:lnTo>
                  <a:pt x="6207872" y="334964"/>
                </a:lnTo>
                <a:lnTo>
                  <a:pt x="6226348" y="369889"/>
                </a:lnTo>
                <a:lnTo>
                  <a:pt x="6244823" y="409577"/>
                </a:lnTo>
                <a:lnTo>
                  <a:pt x="6261619" y="450852"/>
                </a:lnTo>
                <a:lnTo>
                  <a:pt x="6276736" y="496889"/>
                </a:lnTo>
                <a:lnTo>
                  <a:pt x="6288493" y="546102"/>
                </a:lnTo>
                <a:lnTo>
                  <a:pt x="6296891" y="606427"/>
                </a:lnTo>
                <a:lnTo>
                  <a:pt x="6300250" y="673102"/>
                </a:lnTo>
                <a:lnTo>
                  <a:pt x="6296891" y="744539"/>
                </a:lnTo>
                <a:lnTo>
                  <a:pt x="6288493" y="801689"/>
                </a:lnTo>
                <a:lnTo>
                  <a:pt x="6276736" y="854077"/>
                </a:lnTo>
                <a:lnTo>
                  <a:pt x="6261619" y="901702"/>
                </a:lnTo>
                <a:lnTo>
                  <a:pt x="6244823" y="942977"/>
                </a:lnTo>
                <a:lnTo>
                  <a:pt x="6224668" y="981077"/>
                </a:lnTo>
                <a:lnTo>
                  <a:pt x="6204513" y="1017589"/>
                </a:lnTo>
                <a:lnTo>
                  <a:pt x="6184358" y="1055689"/>
                </a:lnTo>
                <a:lnTo>
                  <a:pt x="6165882" y="1095377"/>
                </a:lnTo>
                <a:lnTo>
                  <a:pt x="6147406" y="1136652"/>
                </a:lnTo>
                <a:lnTo>
                  <a:pt x="6132291" y="1182689"/>
                </a:lnTo>
                <a:lnTo>
                  <a:pt x="6122213" y="1235077"/>
                </a:lnTo>
                <a:lnTo>
                  <a:pt x="6112135" y="1295402"/>
                </a:lnTo>
                <a:lnTo>
                  <a:pt x="6110455" y="1363664"/>
                </a:lnTo>
                <a:lnTo>
                  <a:pt x="6112135" y="1431927"/>
                </a:lnTo>
                <a:lnTo>
                  <a:pt x="6122213" y="1492252"/>
                </a:lnTo>
                <a:lnTo>
                  <a:pt x="6132291" y="1544639"/>
                </a:lnTo>
                <a:lnTo>
                  <a:pt x="6147406" y="1589089"/>
                </a:lnTo>
                <a:lnTo>
                  <a:pt x="6165882" y="1631952"/>
                </a:lnTo>
                <a:lnTo>
                  <a:pt x="6184358" y="1671639"/>
                </a:lnTo>
                <a:lnTo>
                  <a:pt x="6204513" y="1708152"/>
                </a:lnTo>
                <a:lnTo>
                  <a:pt x="6224668" y="1743077"/>
                </a:lnTo>
                <a:lnTo>
                  <a:pt x="6244823" y="1782764"/>
                </a:lnTo>
                <a:lnTo>
                  <a:pt x="6261619" y="1824039"/>
                </a:lnTo>
                <a:lnTo>
                  <a:pt x="6276736" y="1870077"/>
                </a:lnTo>
                <a:lnTo>
                  <a:pt x="6288493" y="1922464"/>
                </a:lnTo>
                <a:lnTo>
                  <a:pt x="6296891" y="1982789"/>
                </a:lnTo>
                <a:lnTo>
                  <a:pt x="6300250" y="2051052"/>
                </a:lnTo>
                <a:lnTo>
                  <a:pt x="6296891" y="2119314"/>
                </a:lnTo>
                <a:lnTo>
                  <a:pt x="6288493" y="2179639"/>
                </a:lnTo>
                <a:lnTo>
                  <a:pt x="6276736" y="2232027"/>
                </a:lnTo>
                <a:lnTo>
                  <a:pt x="6261619" y="2278064"/>
                </a:lnTo>
                <a:lnTo>
                  <a:pt x="6244823" y="2319339"/>
                </a:lnTo>
                <a:lnTo>
                  <a:pt x="6224668" y="2359027"/>
                </a:lnTo>
                <a:lnTo>
                  <a:pt x="6204513" y="2395539"/>
                </a:lnTo>
                <a:lnTo>
                  <a:pt x="6184358" y="2433639"/>
                </a:lnTo>
                <a:lnTo>
                  <a:pt x="6165882" y="2471739"/>
                </a:lnTo>
                <a:lnTo>
                  <a:pt x="6147406" y="2513014"/>
                </a:lnTo>
                <a:lnTo>
                  <a:pt x="6132291" y="2560639"/>
                </a:lnTo>
                <a:lnTo>
                  <a:pt x="6122213" y="2613027"/>
                </a:lnTo>
                <a:lnTo>
                  <a:pt x="6112135" y="2671764"/>
                </a:lnTo>
                <a:lnTo>
                  <a:pt x="6110455" y="2741614"/>
                </a:lnTo>
                <a:lnTo>
                  <a:pt x="6112135" y="2809877"/>
                </a:lnTo>
                <a:lnTo>
                  <a:pt x="6122213" y="2868614"/>
                </a:lnTo>
                <a:lnTo>
                  <a:pt x="6132291" y="2922589"/>
                </a:lnTo>
                <a:lnTo>
                  <a:pt x="6147406" y="2967039"/>
                </a:lnTo>
                <a:lnTo>
                  <a:pt x="6165882" y="3009902"/>
                </a:lnTo>
                <a:lnTo>
                  <a:pt x="6184358" y="3046414"/>
                </a:lnTo>
                <a:lnTo>
                  <a:pt x="6204513" y="3084514"/>
                </a:lnTo>
                <a:lnTo>
                  <a:pt x="6224668" y="3121027"/>
                </a:lnTo>
                <a:lnTo>
                  <a:pt x="6244823" y="3160714"/>
                </a:lnTo>
                <a:lnTo>
                  <a:pt x="6261619" y="3201989"/>
                </a:lnTo>
                <a:lnTo>
                  <a:pt x="6276736" y="3248027"/>
                </a:lnTo>
                <a:lnTo>
                  <a:pt x="6288493" y="3300414"/>
                </a:lnTo>
                <a:lnTo>
                  <a:pt x="6296891" y="3360739"/>
                </a:lnTo>
                <a:lnTo>
                  <a:pt x="6300250" y="3427414"/>
                </a:lnTo>
                <a:lnTo>
                  <a:pt x="6296891" y="3497264"/>
                </a:lnTo>
                <a:lnTo>
                  <a:pt x="6288493" y="3557589"/>
                </a:lnTo>
                <a:lnTo>
                  <a:pt x="6276736" y="3609977"/>
                </a:lnTo>
                <a:lnTo>
                  <a:pt x="6261619" y="3656014"/>
                </a:lnTo>
                <a:lnTo>
                  <a:pt x="6244823" y="3697289"/>
                </a:lnTo>
                <a:lnTo>
                  <a:pt x="6224668" y="3736977"/>
                </a:lnTo>
                <a:lnTo>
                  <a:pt x="6184358" y="3811589"/>
                </a:lnTo>
                <a:lnTo>
                  <a:pt x="6165882" y="3848102"/>
                </a:lnTo>
                <a:lnTo>
                  <a:pt x="6147406" y="3890964"/>
                </a:lnTo>
                <a:lnTo>
                  <a:pt x="6132291" y="3935414"/>
                </a:lnTo>
                <a:lnTo>
                  <a:pt x="6122213" y="3987802"/>
                </a:lnTo>
                <a:lnTo>
                  <a:pt x="6112135" y="4048127"/>
                </a:lnTo>
                <a:lnTo>
                  <a:pt x="6110455" y="4116389"/>
                </a:lnTo>
                <a:lnTo>
                  <a:pt x="6112135" y="4186239"/>
                </a:lnTo>
                <a:lnTo>
                  <a:pt x="6122213" y="4244977"/>
                </a:lnTo>
                <a:lnTo>
                  <a:pt x="6132291" y="4297364"/>
                </a:lnTo>
                <a:lnTo>
                  <a:pt x="6147406" y="4343402"/>
                </a:lnTo>
                <a:lnTo>
                  <a:pt x="6165882" y="4386264"/>
                </a:lnTo>
                <a:lnTo>
                  <a:pt x="6184358" y="4424364"/>
                </a:lnTo>
                <a:lnTo>
                  <a:pt x="6224668" y="4498977"/>
                </a:lnTo>
                <a:lnTo>
                  <a:pt x="6244823" y="4537077"/>
                </a:lnTo>
                <a:lnTo>
                  <a:pt x="6261619" y="4579939"/>
                </a:lnTo>
                <a:lnTo>
                  <a:pt x="6276736" y="4625977"/>
                </a:lnTo>
                <a:lnTo>
                  <a:pt x="6288493" y="4678364"/>
                </a:lnTo>
                <a:lnTo>
                  <a:pt x="6296891" y="4738689"/>
                </a:lnTo>
                <a:lnTo>
                  <a:pt x="6300250" y="4806952"/>
                </a:lnTo>
                <a:lnTo>
                  <a:pt x="6296891" y="4875214"/>
                </a:lnTo>
                <a:lnTo>
                  <a:pt x="6288493" y="4935539"/>
                </a:lnTo>
                <a:lnTo>
                  <a:pt x="6276736" y="4987927"/>
                </a:lnTo>
                <a:lnTo>
                  <a:pt x="6261619" y="5033964"/>
                </a:lnTo>
                <a:lnTo>
                  <a:pt x="6244823" y="5075239"/>
                </a:lnTo>
                <a:lnTo>
                  <a:pt x="6224668" y="5114927"/>
                </a:lnTo>
                <a:lnTo>
                  <a:pt x="6204513" y="5149852"/>
                </a:lnTo>
                <a:lnTo>
                  <a:pt x="6184358" y="5186364"/>
                </a:lnTo>
                <a:lnTo>
                  <a:pt x="6165882" y="5226052"/>
                </a:lnTo>
                <a:lnTo>
                  <a:pt x="6147406" y="5268914"/>
                </a:lnTo>
                <a:lnTo>
                  <a:pt x="6132291" y="5313364"/>
                </a:lnTo>
                <a:lnTo>
                  <a:pt x="6122213" y="5365752"/>
                </a:lnTo>
                <a:lnTo>
                  <a:pt x="6112135" y="5426077"/>
                </a:lnTo>
                <a:lnTo>
                  <a:pt x="6110455" y="5494339"/>
                </a:lnTo>
                <a:lnTo>
                  <a:pt x="6112135" y="5562602"/>
                </a:lnTo>
                <a:lnTo>
                  <a:pt x="6122213" y="5622927"/>
                </a:lnTo>
                <a:lnTo>
                  <a:pt x="6132291" y="5675314"/>
                </a:lnTo>
                <a:lnTo>
                  <a:pt x="6147406" y="5721352"/>
                </a:lnTo>
                <a:lnTo>
                  <a:pt x="6165882" y="5762627"/>
                </a:lnTo>
                <a:lnTo>
                  <a:pt x="6184358" y="5802314"/>
                </a:lnTo>
                <a:lnTo>
                  <a:pt x="6204513" y="5840414"/>
                </a:lnTo>
                <a:lnTo>
                  <a:pt x="6224668" y="5876927"/>
                </a:lnTo>
                <a:lnTo>
                  <a:pt x="6244823" y="5915027"/>
                </a:lnTo>
                <a:lnTo>
                  <a:pt x="6261619" y="5956302"/>
                </a:lnTo>
                <a:lnTo>
                  <a:pt x="6276736" y="6003927"/>
                </a:lnTo>
                <a:lnTo>
                  <a:pt x="6288493" y="6056314"/>
                </a:lnTo>
                <a:lnTo>
                  <a:pt x="6296891" y="6113464"/>
                </a:lnTo>
                <a:lnTo>
                  <a:pt x="6300250" y="6183314"/>
                </a:lnTo>
                <a:lnTo>
                  <a:pt x="6296891" y="6251577"/>
                </a:lnTo>
                <a:lnTo>
                  <a:pt x="6288493" y="6311902"/>
                </a:lnTo>
                <a:lnTo>
                  <a:pt x="6276736" y="6361114"/>
                </a:lnTo>
                <a:lnTo>
                  <a:pt x="6261619" y="6407152"/>
                </a:lnTo>
                <a:lnTo>
                  <a:pt x="6244823" y="6448427"/>
                </a:lnTo>
                <a:lnTo>
                  <a:pt x="6226348" y="6488114"/>
                </a:lnTo>
                <a:lnTo>
                  <a:pt x="6207872" y="6523039"/>
                </a:lnTo>
                <a:lnTo>
                  <a:pt x="6187717" y="6561139"/>
                </a:lnTo>
                <a:lnTo>
                  <a:pt x="6167562" y="6597652"/>
                </a:lnTo>
                <a:lnTo>
                  <a:pt x="6150766" y="6640514"/>
                </a:lnTo>
                <a:lnTo>
                  <a:pt x="6133970" y="6683377"/>
                </a:lnTo>
                <a:lnTo>
                  <a:pt x="6123892" y="6735764"/>
                </a:lnTo>
                <a:lnTo>
                  <a:pt x="6115495" y="6791327"/>
                </a:lnTo>
                <a:lnTo>
                  <a:pt x="6110455" y="6858002"/>
                </a:lnTo>
                <a:lnTo>
                  <a:pt x="3149600" y="6858002"/>
                </a:lnTo>
                <a:lnTo>
                  <a:pt x="2707087" y="6858002"/>
                </a:lnTo>
                <a:lnTo>
                  <a:pt x="0" y="6858002"/>
                </a:lnTo>
                <a:close/>
              </a:path>
            </a:pathLst>
          </a:custGeom>
          <a:solidFill>
            <a:schemeClr val="accent1"/>
          </a:solidFill>
          <a:ln w="0">
            <a:noFill/>
            <a:prstDash val="solid"/>
            <a:round/>
            <a:headEnd/>
            <a:tailEnd/>
          </a:ln>
        </p:spPr>
      </p:sp>
      <p:sp>
        <p:nvSpPr>
          <p:cNvPr id="16" name="Rettangolo 11">
            <a:extLst>
              <a:ext uri="{FF2B5EF4-FFF2-40B4-BE49-F238E27FC236}">
                <a16:creationId xmlns:a16="http://schemas.microsoft.com/office/drawing/2014/main" xmlns="" id="{E3B475C6-1445-41C7-9360-49FD7C1C1E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xmlns="" id="{AA3CBCD6-EAB9-4FFF-BE53-A44BD32B7288}"/>
              </a:ext>
            </a:extLst>
          </p:cNvPr>
          <p:cNvSpPr>
            <a:spLocks noGrp="1"/>
          </p:cNvSpPr>
          <p:nvPr>
            <p:ph type="title"/>
          </p:nvPr>
        </p:nvSpPr>
        <p:spPr>
          <a:xfrm>
            <a:off x="971540" y="1698650"/>
            <a:ext cx="4515598" cy="4532120"/>
          </a:xfrm>
        </p:spPr>
        <p:txBody>
          <a:bodyPr rtlCol="0" anchor="ctr">
            <a:normAutofit/>
          </a:bodyPr>
          <a:lstStyle/>
          <a:p>
            <a:r>
              <a:rPr lang="it-IT" sz="3600" cap="none" dirty="0">
                <a:solidFill>
                  <a:srgbClr val="2A1A00"/>
                </a:solidFill>
                <a:latin typeface="Bodoni MT" panose="02070603080606020203" pitchFamily="18" charset="0"/>
              </a:rPr>
              <a:t>Le azioni di Genova People </a:t>
            </a:r>
            <a:r>
              <a:rPr lang="it-IT" sz="3600" cap="none" dirty="0" err="1">
                <a:solidFill>
                  <a:srgbClr val="2A1A00"/>
                </a:solidFill>
                <a:latin typeface="Bodoni MT" panose="02070603080606020203" pitchFamily="18" charset="0"/>
              </a:rPr>
              <a:t>Friendly</a:t>
            </a:r>
            <a:r>
              <a:rPr lang="it-IT" sz="3600" cap="none" dirty="0">
                <a:solidFill>
                  <a:srgbClr val="2A1A00"/>
                </a:solidFill>
                <a:latin typeface="Bodoni MT" panose="02070603080606020203" pitchFamily="18" charset="0"/>
              </a:rPr>
              <a:t> </a:t>
            </a:r>
            <a:br>
              <a:rPr lang="it-IT" sz="3600" cap="none" dirty="0">
                <a:solidFill>
                  <a:srgbClr val="2A1A00"/>
                </a:solidFill>
                <a:latin typeface="Bodoni MT" panose="02070603080606020203" pitchFamily="18" charset="0"/>
              </a:rPr>
            </a:br>
            <a:r>
              <a:rPr lang="it-IT" sz="3600" cap="none" dirty="0">
                <a:solidFill>
                  <a:srgbClr val="2A1A00"/>
                </a:solidFill>
                <a:latin typeface="Bodoni MT" panose="02070603080606020203" pitchFamily="18" charset="0"/>
              </a:rPr>
              <a:t>saranno realizzate con il contributo di:</a:t>
            </a:r>
          </a:p>
        </p:txBody>
      </p:sp>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6740" y="3169387"/>
            <a:ext cx="3421062" cy="1181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600" cap="flat">
                <a:solidFill>
                  <a:srgbClr val="2F528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2" name="Gruppo 11"/>
          <p:cNvGrpSpPr/>
          <p:nvPr/>
        </p:nvGrpSpPr>
        <p:grpSpPr>
          <a:xfrm>
            <a:off x="2195180" y="511618"/>
            <a:ext cx="1909888" cy="1881706"/>
            <a:chOff x="-168827" y="93874"/>
            <a:chExt cx="5421411" cy="5421411"/>
          </a:xfrm>
        </p:grpSpPr>
        <p:sp>
          <p:nvSpPr>
            <p:cNvPr id="13" name="Ovale 12"/>
            <p:cNvSpPr/>
            <p:nvPr/>
          </p:nvSpPr>
          <p:spPr>
            <a:xfrm>
              <a:off x="-168827" y="93874"/>
              <a:ext cx="5421411" cy="54214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7" name="Immagine 16" descr="Senza-titolo-2.png"/>
            <p:cNvPicPr>
              <a:picLocks noChangeAspect="1"/>
            </p:cNvPicPr>
            <p:nvPr/>
          </p:nvPicPr>
          <p:blipFill>
            <a:blip r:embed="rId4"/>
            <a:stretch>
              <a:fillRect/>
            </a:stretch>
          </p:blipFill>
          <p:spPr>
            <a:xfrm>
              <a:off x="122774" y="446554"/>
              <a:ext cx="4555999" cy="4339870"/>
            </a:xfrm>
            <a:prstGeom prst="rect">
              <a:avLst/>
            </a:prstGeom>
          </p:spPr>
        </p:pic>
      </p:grpSp>
    </p:spTree>
    <p:extLst>
      <p:ext uri="{BB962C8B-B14F-4D97-AF65-F5344CB8AC3E}">
        <p14:creationId xmlns:p14="http://schemas.microsoft.com/office/powerpoint/2010/main" val="811209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 di testo 5">
            <a:extLst>
              <a:ext uri="{FF2B5EF4-FFF2-40B4-BE49-F238E27FC236}">
                <a16:creationId xmlns:a16="http://schemas.microsoft.com/office/drawing/2014/main" xmlns="" id="{51CA1257-66A3-465A-A773-E2D1F421929F}"/>
              </a:ext>
            </a:extLst>
          </p:cNvPr>
          <p:cNvSpPr txBox="1"/>
          <p:nvPr/>
        </p:nvSpPr>
        <p:spPr>
          <a:xfrm>
            <a:off x="0" y="2774876"/>
            <a:ext cx="2053244" cy="1323439"/>
          </a:xfrm>
          <a:prstGeom prst="rect">
            <a:avLst/>
          </a:prstGeom>
          <a:noFill/>
        </p:spPr>
        <p:txBody>
          <a:bodyPr wrap="square" rtlCol="0">
            <a:spAutoFit/>
          </a:bodyPr>
          <a:lstStyle/>
          <a:p>
            <a:pPr algn="ctr" rtl="0"/>
            <a:r>
              <a:rPr lang="it-IT" sz="4000" dirty="0">
                <a:solidFill>
                  <a:schemeClr val="bg1"/>
                </a:solidFill>
                <a:latin typeface="Bodoni MT" panose="02070603080606020203" pitchFamily="18" charset="0"/>
              </a:rPr>
              <a:t>LA</a:t>
            </a:r>
          </a:p>
          <a:p>
            <a:pPr algn="ctr" rtl="0"/>
            <a:r>
              <a:rPr lang="it-IT" sz="4000" dirty="0">
                <a:solidFill>
                  <a:schemeClr val="bg1"/>
                </a:solidFill>
                <a:latin typeface="Bodoni MT" panose="02070603080606020203" pitchFamily="18" charset="0"/>
              </a:rPr>
              <a:t>VISION</a:t>
            </a:r>
            <a:endParaRPr lang="it-IT" sz="900" dirty="0">
              <a:solidFill>
                <a:schemeClr val="bg1"/>
              </a:solidFill>
              <a:latin typeface="Bodoni MT" panose="02070603080606020203" pitchFamily="18" charset="0"/>
            </a:endParaRPr>
          </a:p>
        </p:txBody>
      </p:sp>
      <p:sp>
        <p:nvSpPr>
          <p:cNvPr id="3" name="CasellaDiTesto 2"/>
          <p:cNvSpPr txBox="1"/>
          <p:nvPr/>
        </p:nvSpPr>
        <p:spPr>
          <a:xfrm>
            <a:off x="2924355" y="1483743"/>
            <a:ext cx="8572148" cy="4216539"/>
          </a:xfrm>
          <a:prstGeom prst="rect">
            <a:avLst/>
          </a:prstGeom>
          <a:noFill/>
        </p:spPr>
        <p:txBody>
          <a:bodyPr wrap="square" rtlCol="0">
            <a:spAutoFit/>
          </a:bodyPr>
          <a:lstStyle/>
          <a:p>
            <a:pPr marL="571500" indent="-569913" algn="just">
              <a:lnSpc>
                <a:spcPct val="100000"/>
              </a:lnSpc>
              <a:buFont typeface="Wingdings" charset="0"/>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dirty="0">
                <a:latin typeface="Calibri Light" panose="020F0302020204030204" pitchFamily="34" charset="0"/>
                <a:cs typeface="Calibri Light" panose="020F0302020204030204" pitchFamily="34" charset="0"/>
              </a:rPr>
              <a:t>L’ intenzione di </a:t>
            </a:r>
            <a:r>
              <a:rPr lang="it-IT" b="1" dirty="0">
                <a:latin typeface="Calibri Light" panose="020F0302020204030204" pitchFamily="34" charset="0"/>
                <a:cs typeface="Calibri Light" panose="020F0302020204030204" pitchFamily="34" charset="0"/>
              </a:rPr>
              <a:t>Genova People </a:t>
            </a:r>
            <a:r>
              <a:rPr lang="it-IT" b="1" dirty="0" err="1">
                <a:latin typeface="Calibri Light" panose="020F0302020204030204" pitchFamily="34" charset="0"/>
                <a:cs typeface="Calibri Light" panose="020F0302020204030204" pitchFamily="34" charset="0"/>
              </a:rPr>
              <a:t>Friendly</a:t>
            </a:r>
            <a:r>
              <a:rPr lang="it-IT" b="1" dirty="0">
                <a:latin typeface="Calibri Light" panose="020F0302020204030204" pitchFamily="34" charset="0"/>
                <a:cs typeface="Calibri Light" panose="020F0302020204030204" pitchFamily="34" charset="0"/>
              </a:rPr>
              <a:t> </a:t>
            </a:r>
            <a:r>
              <a:rPr lang="it-IT" dirty="0">
                <a:latin typeface="Calibri Light" panose="020F0302020204030204" pitchFamily="34" charset="0"/>
                <a:cs typeface="Calibri Light" panose="020F0302020204030204" pitchFamily="34" charset="0"/>
              </a:rPr>
              <a:t>è quella di attivare un processo di creatività amministrativa, civica e comunitaria, partendo da alcune esperienze già sperimentate dall’amministrazione comunale. </a:t>
            </a:r>
          </a:p>
          <a:p>
            <a:pPr marL="571500" indent="-569913" algn="just">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it-IT" dirty="0">
              <a:latin typeface="Calibri Light" panose="020F0302020204030204" pitchFamily="34" charset="0"/>
              <a:cs typeface="Calibri Light" panose="020F0302020204030204" pitchFamily="34" charset="0"/>
            </a:endParaRPr>
          </a:p>
          <a:p>
            <a:pPr marL="571500" indent="-569913" algn="just">
              <a:lnSpc>
                <a:spcPct val="100000"/>
              </a:lnSpc>
              <a:buFont typeface="Wingdings" charset="0"/>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dirty="0">
                <a:latin typeface="Calibri Light" panose="020F0302020204030204" pitchFamily="34" charset="0"/>
                <a:cs typeface="Calibri Light" panose="020F0302020204030204" pitchFamily="34" charset="0"/>
              </a:rPr>
              <a:t>Attraverso </a:t>
            </a:r>
            <a:r>
              <a:rPr lang="it-IT" b="1" dirty="0">
                <a:latin typeface="Calibri Light" panose="020F0302020204030204" pitchFamily="34" charset="0"/>
                <a:cs typeface="Calibri Light" panose="020F0302020204030204" pitchFamily="34" charset="0"/>
              </a:rPr>
              <a:t>un'interazione virtuosa </a:t>
            </a:r>
            <a:r>
              <a:rPr lang="it-IT" dirty="0">
                <a:latin typeface="Calibri Light" panose="020F0302020204030204" pitchFamily="34" charset="0"/>
                <a:cs typeface="Calibri Light" panose="020F0302020204030204" pitchFamily="34" charset="0"/>
              </a:rPr>
              <a:t>tra amministrazione e le realtà presenti sul territorio (sia imprenditoriali che associative) si intende definire e quindi attribuire un </a:t>
            </a:r>
            <a:r>
              <a:rPr lang="it-IT" b="1" dirty="0" err="1">
                <a:latin typeface="Calibri Light" panose="020F0302020204030204" pitchFamily="34" charset="0"/>
                <a:cs typeface="Calibri Light" panose="020F0302020204030204" pitchFamily="34" charset="0"/>
              </a:rPr>
              <a:t>label</a:t>
            </a:r>
            <a:r>
              <a:rPr lang="it-IT" b="1" dirty="0">
                <a:latin typeface="Calibri Light" panose="020F0302020204030204" pitchFamily="34" charset="0"/>
                <a:cs typeface="Calibri Light" panose="020F0302020204030204" pitchFamily="34" charset="0"/>
              </a:rPr>
              <a:t> “Genova People </a:t>
            </a:r>
            <a:r>
              <a:rPr lang="it-IT" b="1" dirty="0" err="1">
                <a:latin typeface="Calibri Light" panose="020F0302020204030204" pitchFamily="34" charset="0"/>
                <a:cs typeface="Calibri Light" panose="020F0302020204030204" pitchFamily="34" charset="0"/>
              </a:rPr>
              <a:t>Friendly</a:t>
            </a:r>
            <a:r>
              <a:rPr lang="it-IT" b="1" dirty="0">
                <a:latin typeface="Calibri Light" panose="020F0302020204030204" pitchFamily="34" charset="0"/>
                <a:cs typeface="Calibri Light" panose="020F0302020204030204" pitchFamily="34" charset="0"/>
              </a:rPr>
              <a:t>” </a:t>
            </a:r>
            <a:r>
              <a:rPr lang="it-IT" dirty="0">
                <a:latin typeface="Calibri Light" panose="020F0302020204030204" pitchFamily="34" charset="0"/>
                <a:cs typeface="Calibri Light" panose="020F0302020204030204" pitchFamily="34" charset="0"/>
              </a:rPr>
              <a:t>a chi si distingue per </a:t>
            </a:r>
            <a:r>
              <a:rPr lang="it-IT" b="1" dirty="0">
                <a:latin typeface="Calibri Light" panose="020F0302020204030204" pitchFamily="34" charset="0"/>
                <a:cs typeface="Calibri Light" panose="020F0302020204030204" pitchFamily="34" charset="0"/>
              </a:rPr>
              <a:t>atteggiamenti, azioni e progetti </a:t>
            </a:r>
            <a:r>
              <a:rPr lang="it-IT" dirty="0">
                <a:latin typeface="Calibri Light" panose="020F0302020204030204" pitchFamily="34" charset="0"/>
                <a:cs typeface="Calibri Light" panose="020F0302020204030204" pitchFamily="34" charset="0"/>
              </a:rPr>
              <a:t>che contribuiscono a sviluppare e comunicare una città accogliente pienamente vivibile da parte di tutti.</a:t>
            </a:r>
          </a:p>
          <a:p>
            <a:pPr marL="571500" indent="-569913" algn="just">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it-IT" sz="1600" dirty="0">
              <a:latin typeface="Calibri Light" panose="020F0302020204030204" pitchFamily="34" charset="0"/>
              <a:cs typeface="Calibri Light" panose="020F0302020204030204" pitchFamily="34" charset="0"/>
            </a:endParaRPr>
          </a:p>
          <a:p>
            <a:pPr marL="571500" indent="-569913" algn="just">
              <a:lnSpc>
                <a:spcPct val="100000"/>
              </a:lnSpc>
              <a:buFont typeface="Wingdings" charset="0"/>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dirty="0">
                <a:latin typeface="Calibri Light" panose="020F0302020204030204" pitchFamily="34" charset="0"/>
                <a:cs typeface="Calibri Light" panose="020F0302020204030204" pitchFamily="34" charset="0"/>
              </a:rPr>
              <a:t>Questo progetto, facendo da </a:t>
            </a:r>
            <a:r>
              <a:rPr lang="it-IT" b="1" dirty="0">
                <a:latin typeface="Calibri Light" panose="020F0302020204030204" pitchFamily="34" charset="0"/>
                <a:cs typeface="Calibri Light" panose="020F0302020204030204" pitchFamily="34" charset="0"/>
              </a:rPr>
              <a:t>catalizzatore di iniziative esistenti </a:t>
            </a:r>
            <a:r>
              <a:rPr lang="it-IT" dirty="0">
                <a:latin typeface="Calibri Light" panose="020F0302020204030204" pitchFamily="34" charset="0"/>
                <a:cs typeface="Calibri Light" panose="020F0302020204030204" pitchFamily="34" charset="0"/>
              </a:rPr>
              <a:t>e </a:t>
            </a:r>
            <a:r>
              <a:rPr lang="it-IT" b="1" dirty="0">
                <a:latin typeface="Calibri Light" panose="020F0302020204030204" pitchFamily="34" charset="0"/>
                <a:cs typeface="Calibri Light" panose="020F0302020204030204" pitchFamily="34" charset="0"/>
              </a:rPr>
              <a:t>sostenendo la qualità e la valorizzazione delle nuove</a:t>
            </a:r>
            <a:r>
              <a:rPr lang="it-IT" dirty="0">
                <a:latin typeface="Calibri Light" panose="020F0302020204030204" pitchFamily="34" charset="0"/>
                <a:cs typeface="Calibri Light" panose="020F0302020204030204" pitchFamily="34" charset="0"/>
              </a:rPr>
              <a:t>, metterà al centro la concretezza di soluzioni sostenibili nel tempo e l’aumento del coinvolgimento delle comunità, in una </a:t>
            </a:r>
            <a:r>
              <a:rPr lang="it-IT" b="1" dirty="0" err="1">
                <a:latin typeface="Calibri Light" panose="020F0302020204030204" pitchFamily="34" charset="0"/>
                <a:cs typeface="Calibri Light" panose="020F0302020204030204" pitchFamily="34" charset="0"/>
              </a:rPr>
              <a:t>governance</a:t>
            </a:r>
            <a:r>
              <a:rPr lang="it-IT" b="1" dirty="0">
                <a:latin typeface="Calibri Light" panose="020F0302020204030204" pitchFamily="34" charset="0"/>
                <a:cs typeface="Calibri Light" panose="020F0302020204030204" pitchFamily="34" charset="0"/>
              </a:rPr>
              <a:t> condivisa</a:t>
            </a:r>
            <a:r>
              <a:rPr lang="it-IT" dirty="0">
                <a:latin typeface="Calibri Light" panose="020F0302020204030204" pitchFamily="34" charset="0"/>
                <a:cs typeface="Calibri Light" panose="020F0302020204030204" pitchFamily="34" charset="0"/>
              </a:rPr>
              <a:t>.</a:t>
            </a:r>
          </a:p>
          <a:p>
            <a:endParaRPr lang="it-IT" dirty="0"/>
          </a:p>
        </p:txBody>
      </p:sp>
    </p:spTree>
    <p:extLst>
      <p:ext uri="{BB962C8B-B14F-4D97-AF65-F5344CB8AC3E}">
        <p14:creationId xmlns:p14="http://schemas.microsoft.com/office/powerpoint/2010/main" val="105934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xmlns="" id="{6797BDE5-A8BD-4286-8221-21664A41BD79}"/>
              </a:ext>
            </a:extLst>
          </p:cNvPr>
          <p:cNvSpPr>
            <a:spLocks noGrp="1"/>
          </p:cNvSpPr>
          <p:nvPr>
            <p:ph idx="1"/>
          </p:nvPr>
        </p:nvSpPr>
        <p:spPr>
          <a:xfrm>
            <a:off x="1318790" y="2634506"/>
            <a:ext cx="9845813" cy="3593591"/>
          </a:xfrm>
        </p:spPr>
        <p:txBody>
          <a:bodyPr rtlCol="0">
            <a:noAutofit/>
          </a:bodyPr>
          <a:lstStyle/>
          <a:p>
            <a:pPr marL="571500" indent="-569913" algn="just" fontAlgn="base">
              <a:lnSpc>
                <a:spcPct val="100000"/>
              </a:lnSpc>
              <a:spcAft>
                <a:spcPct val="0"/>
              </a:spcAft>
              <a:buSzPct val="100000"/>
              <a:buFont typeface="Wingdings" charset="0"/>
              <a:buChar char="ü"/>
              <a:tabLst>
                <a:tab pos="723900" algn="l"/>
                <a:tab pos="1447800" algn="l"/>
                <a:tab pos="2171700" algn="l"/>
                <a:tab pos="2895600" algn="l"/>
                <a:tab pos="3619500" algn="l"/>
                <a:tab pos="4343400" algn="l"/>
                <a:tab pos="5067300" algn="l"/>
                <a:tab pos="5791200" algn="l"/>
              </a:tabLst>
            </a:pPr>
            <a:r>
              <a:rPr lang="it-IT" sz="1800" b="1" dirty="0">
                <a:solidFill>
                  <a:srgbClr val="C00000"/>
                </a:solidFill>
                <a:latin typeface="Calibri Light" panose="020F0302020204030204" pitchFamily="34" charset="0"/>
                <a:cs typeface="Calibri Light" panose="020F0302020204030204" pitchFamily="34" charset="0"/>
              </a:rPr>
              <a:t>L'accoglienza</a:t>
            </a:r>
            <a:r>
              <a:rPr lang="it-IT" sz="1800" dirty="0">
                <a:solidFill>
                  <a:srgbClr val="C00000"/>
                </a:solidFill>
                <a:latin typeface="Calibri Light" panose="020F0302020204030204" pitchFamily="34" charset="0"/>
                <a:cs typeface="Calibri Light" panose="020F0302020204030204" pitchFamily="34" charset="0"/>
              </a:rPr>
              <a:t> è un tema per definizione multidimensionale, e perciò prevediamo diverse declinazioni tematiche del </a:t>
            </a:r>
            <a:r>
              <a:rPr lang="it-IT" sz="1800" dirty="0" err="1">
                <a:solidFill>
                  <a:srgbClr val="C00000"/>
                </a:solidFill>
                <a:latin typeface="Calibri Light" panose="020F0302020204030204" pitchFamily="34" charset="0"/>
                <a:cs typeface="Calibri Light" panose="020F0302020204030204" pitchFamily="34" charset="0"/>
              </a:rPr>
              <a:t>label</a:t>
            </a:r>
            <a:r>
              <a:rPr lang="it-IT" sz="1800" dirty="0">
                <a:solidFill>
                  <a:srgbClr val="C00000"/>
                </a:solidFill>
                <a:latin typeface="Calibri Light" panose="020F0302020204030204" pitchFamily="34" charset="0"/>
                <a:cs typeface="Calibri Light" panose="020F0302020204030204" pitchFamily="34" charset="0"/>
              </a:rPr>
              <a:t> “Genova People Friendly”, quali: B</a:t>
            </a:r>
            <a:r>
              <a:rPr lang="it-IT" sz="1800" i="1" dirty="0">
                <a:solidFill>
                  <a:srgbClr val="C00000"/>
                </a:solidFill>
                <a:latin typeface="Calibri Light" panose="020F0302020204030204" pitchFamily="34" charset="0"/>
                <a:cs typeface="Calibri Light" panose="020F0302020204030204" pitchFamily="34" charset="0"/>
              </a:rPr>
              <a:t>aby, Silver, Children, Family, </a:t>
            </a:r>
            <a:r>
              <a:rPr lang="it-IT" sz="1800" i="1" dirty="0" err="1">
                <a:solidFill>
                  <a:srgbClr val="C00000"/>
                </a:solidFill>
                <a:latin typeface="Calibri Light" panose="020F0302020204030204" pitchFamily="34" charset="0"/>
                <a:cs typeface="Calibri Light" panose="020F0302020204030204" pitchFamily="34" charset="0"/>
              </a:rPr>
              <a:t>Ability</a:t>
            </a:r>
            <a:r>
              <a:rPr lang="it-IT" sz="1800" i="1" dirty="0">
                <a:solidFill>
                  <a:srgbClr val="C00000"/>
                </a:solidFill>
                <a:latin typeface="Calibri Light" panose="020F0302020204030204" pitchFamily="34" charset="0"/>
                <a:cs typeface="Calibri Light" panose="020F0302020204030204" pitchFamily="34" charset="0"/>
              </a:rPr>
              <a:t>, Smart working </a:t>
            </a:r>
            <a:r>
              <a:rPr lang="it-IT" sz="1800" dirty="0" smtClean="0">
                <a:solidFill>
                  <a:srgbClr val="C00000"/>
                </a:solidFill>
                <a:latin typeface="Calibri Light" panose="020F0302020204030204" pitchFamily="34" charset="0"/>
                <a:cs typeface="Calibri Light" panose="020F0302020204030204" pitchFamily="34" charset="0"/>
              </a:rPr>
              <a:t>…..</a:t>
            </a:r>
            <a:endParaRPr lang="it-IT" sz="1800" dirty="0">
              <a:solidFill>
                <a:srgbClr val="C00000"/>
              </a:solidFill>
              <a:latin typeface="Calibri Light" panose="020F0302020204030204" pitchFamily="34" charset="0"/>
              <a:cs typeface="Calibri Light" panose="020F0302020204030204" pitchFamily="34" charset="0"/>
            </a:endParaRPr>
          </a:p>
          <a:p>
            <a:pPr marL="571500" indent="-569913" algn="just" fontAlgn="base">
              <a:lnSpc>
                <a:spcPct val="100000"/>
              </a:lnSpc>
              <a:spcAft>
                <a:spcPct val="0"/>
              </a:spcAft>
              <a:buFont typeface="Wingdings" charset="0"/>
              <a:buChar char="ü"/>
              <a:tabLst>
                <a:tab pos="723900" algn="l"/>
                <a:tab pos="1447800" algn="l"/>
                <a:tab pos="2171700" algn="l"/>
                <a:tab pos="2895600" algn="l"/>
                <a:tab pos="3619500" algn="l"/>
                <a:tab pos="4343400" algn="l"/>
                <a:tab pos="5067300" algn="l"/>
                <a:tab pos="5791200" algn="l"/>
              </a:tabLst>
            </a:pPr>
            <a:endParaRPr lang="it-IT" sz="1800" dirty="0">
              <a:solidFill>
                <a:srgbClr val="C00000"/>
              </a:solidFill>
              <a:latin typeface="Calibri Light" panose="020F0302020204030204" pitchFamily="34" charset="0"/>
              <a:cs typeface="Calibri Light" panose="020F0302020204030204" pitchFamily="34" charset="0"/>
            </a:endParaRPr>
          </a:p>
          <a:p>
            <a:pPr marL="571500" indent="-569913" algn="just" fontAlgn="base">
              <a:lnSpc>
                <a:spcPct val="100000"/>
              </a:lnSpc>
              <a:spcAft>
                <a:spcPct val="0"/>
              </a:spcAft>
              <a:buSzPct val="100000"/>
              <a:buFont typeface="Wingdings" charset="0"/>
              <a:buChar char="ü"/>
              <a:tabLst>
                <a:tab pos="723900" algn="l"/>
                <a:tab pos="1447800" algn="l"/>
                <a:tab pos="2171700" algn="l"/>
                <a:tab pos="2895600" algn="l"/>
                <a:tab pos="3619500" algn="l"/>
                <a:tab pos="4343400" algn="l"/>
                <a:tab pos="5067300" algn="l"/>
                <a:tab pos="5791200" algn="l"/>
              </a:tabLst>
            </a:pPr>
            <a:r>
              <a:rPr lang="it-IT" sz="1800" dirty="0">
                <a:solidFill>
                  <a:srgbClr val="C00000"/>
                </a:solidFill>
                <a:latin typeface="Calibri Light" panose="020F0302020204030204" pitchFamily="34" charset="0"/>
                <a:cs typeface="Calibri Light" panose="020F0302020204030204" pitchFamily="34" charset="0"/>
              </a:rPr>
              <a:t>L'idea è quella di favorire una </a:t>
            </a:r>
            <a:r>
              <a:rPr lang="it-IT" sz="1800" b="1" dirty="0">
                <a:solidFill>
                  <a:srgbClr val="C00000"/>
                </a:solidFill>
                <a:latin typeface="Calibri Light" panose="020F0302020204030204" pitchFamily="34" charset="0"/>
                <a:cs typeface="Calibri Light" panose="020F0302020204030204" pitchFamily="34" charset="0"/>
              </a:rPr>
              <a:t>“competizione civica”</a:t>
            </a:r>
            <a:r>
              <a:rPr lang="it-IT" sz="1800" dirty="0">
                <a:solidFill>
                  <a:srgbClr val="C00000"/>
                </a:solidFill>
                <a:latin typeface="Calibri Light" panose="020F0302020204030204" pitchFamily="34" charset="0"/>
                <a:cs typeface="Calibri Light" panose="020F0302020204030204" pitchFamily="34" charset="0"/>
              </a:rPr>
              <a:t> che stimoli processi in grado di generare risonanze positive sia all'interno della città che al suo esterno e di </a:t>
            </a:r>
            <a:r>
              <a:rPr lang="it-IT" sz="1800" dirty="0" smtClean="0">
                <a:solidFill>
                  <a:srgbClr val="C00000"/>
                </a:solidFill>
                <a:latin typeface="Calibri Light" panose="020F0302020204030204" pitchFamily="34" charset="0"/>
                <a:cs typeface="Calibri Light" panose="020F0302020204030204" pitchFamily="34" charset="0"/>
              </a:rPr>
              <a:t>creare </a:t>
            </a:r>
            <a:r>
              <a:rPr lang="it-IT" sz="1800" dirty="0">
                <a:solidFill>
                  <a:srgbClr val="C00000"/>
                </a:solidFill>
                <a:latin typeface="Calibri Light" panose="020F0302020204030204" pitchFamily="34" charset="0"/>
                <a:cs typeface="Calibri Light" panose="020F0302020204030204" pitchFamily="34" charset="0"/>
              </a:rPr>
              <a:t>lo </a:t>
            </a:r>
            <a:r>
              <a:rPr lang="it-IT" sz="1800" b="1" dirty="0">
                <a:solidFill>
                  <a:srgbClr val="C00000"/>
                </a:solidFill>
                <a:latin typeface="Calibri Light" panose="020F0302020204030204" pitchFamily="34" charset="0"/>
                <a:cs typeface="Calibri Light" panose="020F0302020204030204" pitchFamily="34" charset="0"/>
              </a:rPr>
              <a:t>sviluppo di una competenza diffusa</a:t>
            </a:r>
            <a:r>
              <a:rPr lang="it-IT" sz="1800" dirty="0">
                <a:solidFill>
                  <a:srgbClr val="C00000"/>
                </a:solidFill>
                <a:latin typeface="Calibri Light" panose="020F0302020204030204" pitchFamily="34" charset="0"/>
                <a:cs typeface="Calibri Light" panose="020F0302020204030204" pitchFamily="34" charset="0"/>
              </a:rPr>
              <a:t>, una comunità di innovatori capace, attraverso il processo del </a:t>
            </a:r>
            <a:r>
              <a:rPr lang="it-IT" sz="1800" dirty="0" err="1">
                <a:solidFill>
                  <a:srgbClr val="C00000"/>
                </a:solidFill>
                <a:latin typeface="Calibri Light" panose="020F0302020204030204" pitchFamily="34" charset="0"/>
                <a:cs typeface="Calibri Light" panose="020F0302020204030204" pitchFamily="34" charset="0"/>
              </a:rPr>
              <a:t>label</a:t>
            </a:r>
            <a:r>
              <a:rPr lang="it-IT" sz="1800" dirty="0">
                <a:solidFill>
                  <a:srgbClr val="C00000"/>
                </a:solidFill>
                <a:latin typeface="Calibri Light" panose="020F0302020204030204" pitchFamily="34" charset="0"/>
                <a:cs typeface="Calibri Light" panose="020F0302020204030204" pitchFamily="34" charset="0"/>
              </a:rPr>
              <a:t>, di migliorarsi nel tempo.</a:t>
            </a:r>
          </a:p>
          <a:p>
            <a:pPr marL="1587" indent="0" algn="just" fontAlgn="base">
              <a:lnSpc>
                <a:spcPct val="100000"/>
              </a:lnSpc>
              <a:spcAft>
                <a:spcPct val="0"/>
              </a:spcAft>
              <a:buNone/>
              <a:tabLst>
                <a:tab pos="723900" algn="l"/>
                <a:tab pos="1447800" algn="l"/>
                <a:tab pos="2171700" algn="l"/>
                <a:tab pos="2895600" algn="l"/>
                <a:tab pos="3619500" algn="l"/>
                <a:tab pos="4343400" algn="l"/>
                <a:tab pos="5067300" algn="l"/>
                <a:tab pos="5791200" algn="l"/>
              </a:tabLst>
            </a:pPr>
            <a:endParaRPr lang="it-IT" sz="1800" dirty="0">
              <a:solidFill>
                <a:srgbClr val="C00000"/>
              </a:solidFill>
              <a:latin typeface="Calibri Light" panose="020F0302020204030204" pitchFamily="34" charset="0"/>
              <a:cs typeface="Calibri Light" panose="020F0302020204030204" pitchFamily="34" charset="0"/>
            </a:endParaRPr>
          </a:p>
        </p:txBody>
      </p:sp>
      <p:grpSp>
        <p:nvGrpSpPr>
          <p:cNvPr id="2" name="Gruppo 1"/>
          <p:cNvGrpSpPr/>
          <p:nvPr/>
        </p:nvGrpSpPr>
        <p:grpSpPr>
          <a:xfrm>
            <a:off x="2388702" y="629903"/>
            <a:ext cx="7904273" cy="1119187"/>
            <a:chOff x="2048833" y="546776"/>
            <a:chExt cx="7904273" cy="1119187"/>
          </a:xfrm>
        </p:grpSpPr>
        <p:pic>
          <p:nvPicPr>
            <p:cNvPr id="4" name="Picture 3"/>
            <p:cNvPicPr>
              <a:picLocks noChangeAspect="1" noChangeArrowheads="1"/>
            </p:cNvPicPr>
            <p:nvPr/>
          </p:nvPicPr>
          <p:blipFill rotWithShape="1">
            <a:blip r:embed="rId3"/>
            <a:srcRect l="14636" r="54822"/>
            <a:stretch/>
          </p:blipFill>
          <p:spPr bwMode="auto">
            <a:xfrm>
              <a:off x="3269674" y="546776"/>
              <a:ext cx="2770909" cy="1119187"/>
            </a:xfrm>
            <a:prstGeom prst="rect">
              <a:avLst/>
            </a:prstGeom>
            <a:noFill/>
            <a:ln w="12600" cap="flat">
              <a:noFill/>
              <a:miter lim="800000"/>
              <a:headEnd/>
              <a:tailEnd/>
            </a:ln>
            <a:effec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48833" y="546776"/>
              <a:ext cx="1128481" cy="82665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600" cap="flat">
                  <a:solidFill>
                    <a:srgbClr val="2F528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41734" y="698806"/>
              <a:ext cx="1145757" cy="76865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600" cap="flat">
                  <a:solidFill>
                    <a:srgbClr val="2F528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89741" y="736906"/>
              <a:ext cx="1155784" cy="69076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600" cap="flat">
                  <a:solidFill>
                    <a:srgbClr val="2F528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47775" y="736906"/>
              <a:ext cx="1105331" cy="7519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600" cap="flat">
                  <a:solidFill>
                    <a:srgbClr val="2F528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extLst>
      <p:ext uri="{BB962C8B-B14F-4D97-AF65-F5344CB8AC3E}">
        <p14:creationId xmlns:p14="http://schemas.microsoft.com/office/powerpoint/2010/main" val="1040409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924A204F-71D8-415B-9C4C-70B2F2F18715}"/>
              </a:ext>
            </a:extLst>
          </p:cNvPr>
          <p:cNvSpPr>
            <a:spLocks noGrp="1"/>
          </p:cNvSpPr>
          <p:nvPr>
            <p:ph type="title"/>
          </p:nvPr>
        </p:nvSpPr>
        <p:spPr>
          <a:xfrm>
            <a:off x="1077111" y="686670"/>
            <a:ext cx="3809361" cy="5421435"/>
          </a:xfrm>
        </p:spPr>
        <p:txBody>
          <a:bodyPr rtlCol="0" anchor="ctr">
            <a:normAutofit/>
          </a:bodyPr>
          <a:lstStyle/>
          <a:p>
            <a:pPr algn="ctr" rtl="0"/>
            <a:r>
              <a:rPr lang="it-IT" sz="3900" dirty="0">
                <a:latin typeface="Bodoni MT" panose="02070603080606020203" pitchFamily="18" charset="0"/>
              </a:rPr>
              <a:t>FILONI </a:t>
            </a:r>
            <a:r>
              <a:rPr lang="it-IT" sz="3900" dirty="0" err="1">
                <a:latin typeface="Bodoni MT" panose="02070603080606020203" pitchFamily="18" charset="0"/>
              </a:rPr>
              <a:t>DI</a:t>
            </a:r>
            <a:r>
              <a:rPr lang="it-IT" sz="3900" dirty="0">
                <a:latin typeface="Bodoni MT" panose="02070603080606020203" pitchFamily="18" charset="0"/>
              </a:rPr>
              <a:t/>
            </a:r>
            <a:br>
              <a:rPr lang="it-IT" sz="3900" dirty="0">
                <a:latin typeface="Bodoni MT" panose="02070603080606020203" pitchFamily="18" charset="0"/>
              </a:rPr>
            </a:br>
            <a:r>
              <a:rPr lang="it-IT" sz="3900" dirty="0">
                <a:latin typeface="Bodoni MT" panose="02070603080606020203" pitchFamily="18" charset="0"/>
              </a:rPr>
              <a:t>INTERVENTO</a:t>
            </a:r>
          </a:p>
        </p:txBody>
      </p:sp>
      <p:sp>
        <p:nvSpPr>
          <p:cNvPr id="6" name="CasellaDiTesto 5"/>
          <p:cNvSpPr txBox="1"/>
          <p:nvPr/>
        </p:nvSpPr>
        <p:spPr>
          <a:xfrm>
            <a:off x="5061040" y="2691442"/>
            <a:ext cx="6461185" cy="3139321"/>
          </a:xfrm>
          <a:prstGeom prst="rect">
            <a:avLst/>
          </a:prstGeom>
          <a:noFill/>
        </p:spPr>
        <p:txBody>
          <a:bodyPr wrap="square" rtlCol="0">
            <a:spAutoFit/>
          </a:bodyPr>
          <a:lstStyle/>
          <a:p>
            <a:pPr marL="571500" indent="-569913">
              <a:buFont typeface="Wingdings" charset="0"/>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dirty="0">
                <a:solidFill>
                  <a:schemeClr val="accent6">
                    <a:lumMod val="50000"/>
                  </a:schemeClr>
                </a:solidFill>
                <a:latin typeface="Calibri Light" panose="020F0302020204030204" pitchFamily="34" charset="0"/>
                <a:cs typeface="Calibri Light" panose="020F0302020204030204" pitchFamily="34" charset="0"/>
              </a:rPr>
              <a:t>Il </a:t>
            </a:r>
            <a:r>
              <a:rPr lang="it-IT" dirty="0" err="1">
                <a:solidFill>
                  <a:schemeClr val="accent6">
                    <a:lumMod val="50000"/>
                  </a:schemeClr>
                </a:solidFill>
                <a:latin typeface="Calibri Light" panose="020F0302020204030204" pitchFamily="34" charset="0"/>
                <a:cs typeface="Calibri Light" panose="020F0302020204030204" pitchFamily="34" charset="0"/>
              </a:rPr>
              <a:t>label</a:t>
            </a:r>
            <a:r>
              <a:rPr lang="it-IT" dirty="0">
                <a:solidFill>
                  <a:schemeClr val="accent6">
                    <a:lumMod val="50000"/>
                  </a:schemeClr>
                </a:solidFill>
                <a:latin typeface="Calibri Light" panose="020F0302020204030204" pitchFamily="34" charset="0"/>
                <a:cs typeface="Calibri Light" panose="020F0302020204030204" pitchFamily="34" charset="0"/>
              </a:rPr>
              <a:t> come processo</a:t>
            </a:r>
          </a:p>
          <a:p>
            <a:pPr marL="571500" indent="-569913" algn="just">
              <a:buFont typeface="Wingdings" charset="0"/>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dirty="0">
                <a:solidFill>
                  <a:schemeClr val="accent6">
                    <a:lumMod val="50000"/>
                  </a:schemeClr>
                </a:solidFill>
                <a:latin typeface="Calibri Light" panose="020F0302020204030204" pitchFamily="34" charset="0"/>
                <a:cs typeface="Calibri Light" panose="020F0302020204030204" pitchFamily="34" charset="0"/>
              </a:rPr>
              <a:t>Iniziative per neo genitori</a:t>
            </a:r>
          </a:p>
          <a:p>
            <a:pPr marL="571500" indent="-569913" algn="just">
              <a:buFont typeface="Wingdings" charset="0"/>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dirty="0">
                <a:solidFill>
                  <a:schemeClr val="accent6">
                    <a:lumMod val="50000"/>
                  </a:schemeClr>
                </a:solidFill>
                <a:latin typeface="Calibri Light" panose="020F0302020204030204" pitchFamily="34" charset="0"/>
                <a:cs typeface="Calibri Light" panose="020F0302020204030204" pitchFamily="34" charset="0"/>
              </a:rPr>
              <a:t>Iniziative per la famiglia</a:t>
            </a:r>
          </a:p>
          <a:p>
            <a:pPr marL="571500" indent="-569913" algn="just">
              <a:buFont typeface="Wingdings" charset="0"/>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dirty="0">
                <a:solidFill>
                  <a:schemeClr val="accent6">
                    <a:lumMod val="50000"/>
                  </a:schemeClr>
                </a:solidFill>
                <a:latin typeface="Calibri Light" panose="020F0302020204030204" pitchFamily="34" charset="0"/>
                <a:cs typeface="Calibri Light" panose="020F0302020204030204" pitchFamily="34" charset="0"/>
              </a:rPr>
              <a:t>Iniziative per favorire l’integrazione di persone con diverse abilità</a:t>
            </a:r>
          </a:p>
          <a:p>
            <a:pPr marL="571500" indent="-569913" algn="just">
              <a:buFont typeface="Wingdings" charset="0"/>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dirty="0">
                <a:solidFill>
                  <a:schemeClr val="accent6">
                    <a:lumMod val="50000"/>
                  </a:schemeClr>
                </a:solidFill>
                <a:latin typeface="Calibri Light" panose="020F0302020204030204" pitchFamily="34" charset="0"/>
                <a:cs typeface="Calibri Light" panose="020F0302020204030204" pitchFamily="34" charset="0"/>
              </a:rPr>
              <a:t>Il mercatino delle pulci dei bambini e percorsi ludici e culturali per bambini</a:t>
            </a:r>
          </a:p>
          <a:p>
            <a:pPr marL="571500" indent="-569913" algn="just">
              <a:buFont typeface="Wingdings" charset="0"/>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dirty="0">
                <a:solidFill>
                  <a:schemeClr val="accent6">
                    <a:lumMod val="50000"/>
                  </a:schemeClr>
                </a:solidFill>
                <a:latin typeface="Calibri Light" panose="020F0302020204030204" pitchFamily="34" charset="0"/>
                <a:cs typeface="Calibri Light" panose="020F0302020204030204" pitchFamily="34" charset="0"/>
              </a:rPr>
              <a:t>Disseminazione dei servizi per aumentare la digitalizzazione dei silver</a:t>
            </a:r>
          </a:p>
          <a:p>
            <a:pPr marL="571500" indent="-569913" algn="just">
              <a:buFont typeface="Wingdings" charset="0"/>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dirty="0">
                <a:solidFill>
                  <a:schemeClr val="accent6">
                    <a:lumMod val="50000"/>
                  </a:schemeClr>
                </a:solidFill>
                <a:latin typeface="Calibri Light" panose="020F0302020204030204" pitchFamily="34" charset="0"/>
                <a:cs typeface="Calibri Light" panose="020F0302020204030204" pitchFamily="34" charset="0"/>
              </a:rPr>
              <a:t>La comunicazione e la visibilità del processo, delle azioni e dei risultati</a:t>
            </a:r>
          </a:p>
        </p:txBody>
      </p:sp>
      <p:sp>
        <p:nvSpPr>
          <p:cNvPr id="7" name="CasellaDiTesto 6"/>
          <p:cNvSpPr txBox="1"/>
          <p:nvPr/>
        </p:nvSpPr>
        <p:spPr>
          <a:xfrm>
            <a:off x="5061040" y="870640"/>
            <a:ext cx="6438404" cy="1477328"/>
          </a:xfrm>
          <a:prstGeom prst="rect">
            <a:avLst/>
          </a:prstGeom>
          <a:noFill/>
        </p:spPr>
        <p:txBody>
          <a:bodyPr wrap="square" rtlCol="0">
            <a:spAutoFit/>
          </a:bodyPr>
          <a:lstStyle/>
          <a:p>
            <a:pPr algn="just"/>
            <a:r>
              <a:rPr lang="it-IT" dirty="0">
                <a:solidFill>
                  <a:schemeClr val="accent6">
                    <a:lumMod val="50000"/>
                  </a:schemeClr>
                </a:solidFill>
                <a:latin typeface="Calibri Light" panose="020F0302020204030204" pitchFamily="34" charset="0"/>
                <a:cs typeface="Calibri Light" panose="020F0302020204030204" pitchFamily="34" charset="0"/>
              </a:rPr>
              <a:t>Nella cornice </a:t>
            </a:r>
            <a:r>
              <a:rPr lang="it-IT" b="1" dirty="0">
                <a:solidFill>
                  <a:schemeClr val="accent6">
                    <a:lumMod val="50000"/>
                  </a:schemeClr>
                </a:solidFill>
                <a:latin typeface="Calibri Light" panose="020F0302020204030204" pitchFamily="34" charset="0"/>
                <a:cs typeface="Calibri Light" panose="020F0302020204030204" pitchFamily="34" charset="0"/>
              </a:rPr>
              <a:t>“Genova People </a:t>
            </a:r>
            <a:r>
              <a:rPr lang="it-IT" b="1" dirty="0" err="1">
                <a:solidFill>
                  <a:schemeClr val="accent6">
                    <a:lumMod val="50000"/>
                  </a:schemeClr>
                </a:solidFill>
                <a:latin typeface="Calibri Light" panose="020F0302020204030204" pitchFamily="34" charset="0"/>
                <a:cs typeface="Calibri Light" panose="020F0302020204030204" pitchFamily="34" charset="0"/>
              </a:rPr>
              <a:t>Friendly</a:t>
            </a:r>
            <a:r>
              <a:rPr lang="it-IT" b="1" dirty="0">
                <a:solidFill>
                  <a:schemeClr val="accent6">
                    <a:lumMod val="50000"/>
                  </a:schemeClr>
                </a:solidFill>
                <a:latin typeface="Calibri Light" panose="020F0302020204030204" pitchFamily="34" charset="0"/>
                <a:cs typeface="Calibri Light" panose="020F0302020204030204" pitchFamily="34" charset="0"/>
              </a:rPr>
              <a:t>” </a:t>
            </a:r>
            <a:r>
              <a:rPr lang="it-IT" dirty="0">
                <a:solidFill>
                  <a:schemeClr val="accent6">
                    <a:lumMod val="50000"/>
                  </a:schemeClr>
                </a:solidFill>
                <a:latin typeface="Calibri Light" panose="020F0302020204030204" pitchFamily="34" charset="0"/>
                <a:cs typeface="Calibri Light" panose="020F0302020204030204" pitchFamily="34" charset="0"/>
              </a:rPr>
              <a:t>sono riconducibili diverse iniziative.</a:t>
            </a:r>
          </a:p>
          <a:p>
            <a:pPr algn="just"/>
            <a:r>
              <a:rPr lang="it-IT" dirty="0">
                <a:solidFill>
                  <a:schemeClr val="accent6">
                    <a:lumMod val="50000"/>
                  </a:schemeClr>
                </a:solidFill>
                <a:latin typeface="Calibri Light" panose="020F0302020204030204" pitchFamily="34" charset="0"/>
                <a:cs typeface="Calibri Light" panose="020F0302020204030204" pitchFamily="34" charset="0"/>
              </a:rPr>
              <a:t>In primis un percorso evolutivo e creativo nella costruzione del </a:t>
            </a:r>
            <a:r>
              <a:rPr lang="it-IT" b="1" dirty="0">
                <a:solidFill>
                  <a:schemeClr val="accent6">
                    <a:lumMod val="50000"/>
                  </a:schemeClr>
                </a:solidFill>
                <a:latin typeface="Calibri Light" panose="020F0302020204030204" pitchFamily="34" charset="0"/>
                <a:cs typeface="Calibri Light" panose="020F0302020204030204" pitchFamily="34" charset="0"/>
              </a:rPr>
              <a:t>“</a:t>
            </a:r>
            <a:r>
              <a:rPr lang="it-IT" b="1" dirty="0" err="1">
                <a:solidFill>
                  <a:schemeClr val="accent6">
                    <a:lumMod val="50000"/>
                  </a:schemeClr>
                </a:solidFill>
                <a:latin typeface="Calibri Light" panose="020F0302020204030204" pitchFamily="34" charset="0"/>
                <a:cs typeface="Calibri Light" panose="020F0302020204030204" pitchFamily="34" charset="0"/>
              </a:rPr>
              <a:t>label</a:t>
            </a:r>
            <a:r>
              <a:rPr lang="it-IT" b="1" dirty="0">
                <a:solidFill>
                  <a:schemeClr val="accent6">
                    <a:lumMod val="50000"/>
                  </a:schemeClr>
                </a:solidFill>
                <a:latin typeface="Calibri Light" panose="020F0302020204030204" pitchFamily="34" charset="0"/>
                <a:cs typeface="Calibri Light" panose="020F0302020204030204" pitchFamily="34" charset="0"/>
              </a:rPr>
              <a:t>”</a:t>
            </a:r>
            <a:r>
              <a:rPr lang="it-IT" dirty="0">
                <a:solidFill>
                  <a:schemeClr val="accent6">
                    <a:lumMod val="50000"/>
                  </a:schemeClr>
                </a:solidFill>
                <a:latin typeface="Calibri Light" panose="020F0302020204030204" pitchFamily="34" charset="0"/>
                <a:cs typeface="Calibri Light" panose="020F0302020204030204" pitchFamily="34" charset="0"/>
              </a:rPr>
              <a:t>, ma anche alcuni focus in ambiti specifici di rafforzamento e sviluppo del processo complessivo.</a:t>
            </a:r>
          </a:p>
        </p:txBody>
      </p:sp>
      <p:grpSp>
        <p:nvGrpSpPr>
          <p:cNvPr id="14" name="Gruppo 13"/>
          <p:cNvGrpSpPr/>
          <p:nvPr/>
        </p:nvGrpSpPr>
        <p:grpSpPr>
          <a:xfrm>
            <a:off x="2112056" y="548564"/>
            <a:ext cx="1909888" cy="1881706"/>
            <a:chOff x="-168827" y="93874"/>
            <a:chExt cx="5421411" cy="5421411"/>
          </a:xfrm>
        </p:grpSpPr>
        <p:sp>
          <p:nvSpPr>
            <p:cNvPr id="15" name="Ovale 14"/>
            <p:cNvSpPr/>
            <p:nvPr/>
          </p:nvSpPr>
          <p:spPr>
            <a:xfrm>
              <a:off x="-168827" y="93874"/>
              <a:ext cx="5421411" cy="54214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6" name="Immagine 15" descr="Senza-titolo-2.png"/>
            <p:cNvPicPr>
              <a:picLocks noChangeAspect="1"/>
            </p:cNvPicPr>
            <p:nvPr/>
          </p:nvPicPr>
          <p:blipFill>
            <a:blip r:embed="rId3"/>
            <a:stretch>
              <a:fillRect/>
            </a:stretch>
          </p:blipFill>
          <p:spPr>
            <a:xfrm>
              <a:off x="122774" y="446554"/>
              <a:ext cx="4555999" cy="4339870"/>
            </a:xfrm>
            <a:prstGeom prst="rect">
              <a:avLst/>
            </a:prstGeom>
          </p:spPr>
        </p:pic>
      </p:grpSp>
    </p:spTree>
    <p:extLst>
      <p:ext uri="{BB962C8B-B14F-4D97-AF65-F5344CB8AC3E}">
        <p14:creationId xmlns:p14="http://schemas.microsoft.com/office/powerpoint/2010/main" val="92198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ttangolo 7">
            <a:extLst>
              <a:ext uri="{FF2B5EF4-FFF2-40B4-BE49-F238E27FC236}">
                <a16:creationId xmlns:a16="http://schemas.microsoft.com/office/drawing/2014/main" xmlns="" id="{06F0F283-C8B6-4598-89C9-C404C98A57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a:p>
        </p:txBody>
      </p:sp>
      <p:sp>
        <p:nvSpPr>
          <p:cNvPr id="15" name="Figura a mano libera: Forma 9">
            <a:extLst>
              <a:ext uri="{FF2B5EF4-FFF2-40B4-BE49-F238E27FC236}">
                <a16:creationId xmlns:a16="http://schemas.microsoft.com/office/drawing/2014/main" xmlns="" id="{E473B0C0-761B-443F-97A0-9D6E01FBB75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1" y="-2"/>
            <a:ext cx="6300250" cy="6858002"/>
          </a:xfrm>
          <a:custGeom>
            <a:avLst/>
            <a:gdLst>
              <a:gd name="connsiteX0" fmla="*/ 0 w 6300250"/>
              <a:gd name="connsiteY0" fmla="*/ 0 h 6858002"/>
              <a:gd name="connsiteX1" fmla="*/ 3149600 w 6300250"/>
              <a:gd name="connsiteY1" fmla="*/ 0 h 6858002"/>
              <a:gd name="connsiteX2" fmla="*/ 3149600 w 6300250"/>
              <a:gd name="connsiteY2" fmla="*/ 2 h 6858002"/>
              <a:gd name="connsiteX3" fmla="*/ 6110455 w 6300250"/>
              <a:gd name="connsiteY3" fmla="*/ 2 h 6858002"/>
              <a:gd name="connsiteX4" fmla="*/ 6115495 w 6300250"/>
              <a:gd name="connsiteY4" fmla="*/ 66677 h 6858002"/>
              <a:gd name="connsiteX5" fmla="*/ 6123892 w 6300250"/>
              <a:gd name="connsiteY5" fmla="*/ 122239 h 6858002"/>
              <a:gd name="connsiteX6" fmla="*/ 6133970 w 6300250"/>
              <a:gd name="connsiteY6" fmla="*/ 174627 h 6858002"/>
              <a:gd name="connsiteX7" fmla="*/ 6150766 w 6300250"/>
              <a:gd name="connsiteY7" fmla="*/ 217489 h 6858002"/>
              <a:gd name="connsiteX8" fmla="*/ 6167562 w 6300250"/>
              <a:gd name="connsiteY8" fmla="*/ 260352 h 6858002"/>
              <a:gd name="connsiteX9" fmla="*/ 6187717 w 6300250"/>
              <a:gd name="connsiteY9" fmla="*/ 296864 h 6858002"/>
              <a:gd name="connsiteX10" fmla="*/ 6207872 w 6300250"/>
              <a:gd name="connsiteY10" fmla="*/ 334964 h 6858002"/>
              <a:gd name="connsiteX11" fmla="*/ 6226348 w 6300250"/>
              <a:gd name="connsiteY11" fmla="*/ 369889 h 6858002"/>
              <a:gd name="connsiteX12" fmla="*/ 6244823 w 6300250"/>
              <a:gd name="connsiteY12" fmla="*/ 409577 h 6858002"/>
              <a:gd name="connsiteX13" fmla="*/ 6261619 w 6300250"/>
              <a:gd name="connsiteY13" fmla="*/ 450852 h 6858002"/>
              <a:gd name="connsiteX14" fmla="*/ 6276736 w 6300250"/>
              <a:gd name="connsiteY14" fmla="*/ 496889 h 6858002"/>
              <a:gd name="connsiteX15" fmla="*/ 6288493 w 6300250"/>
              <a:gd name="connsiteY15" fmla="*/ 546102 h 6858002"/>
              <a:gd name="connsiteX16" fmla="*/ 6296891 w 6300250"/>
              <a:gd name="connsiteY16" fmla="*/ 606427 h 6858002"/>
              <a:gd name="connsiteX17" fmla="*/ 6300250 w 6300250"/>
              <a:gd name="connsiteY17" fmla="*/ 673102 h 6858002"/>
              <a:gd name="connsiteX18" fmla="*/ 6296891 w 6300250"/>
              <a:gd name="connsiteY18" fmla="*/ 744539 h 6858002"/>
              <a:gd name="connsiteX19" fmla="*/ 6288493 w 6300250"/>
              <a:gd name="connsiteY19" fmla="*/ 801689 h 6858002"/>
              <a:gd name="connsiteX20" fmla="*/ 6276736 w 6300250"/>
              <a:gd name="connsiteY20" fmla="*/ 854077 h 6858002"/>
              <a:gd name="connsiteX21" fmla="*/ 6261619 w 6300250"/>
              <a:gd name="connsiteY21" fmla="*/ 901702 h 6858002"/>
              <a:gd name="connsiteX22" fmla="*/ 6244823 w 6300250"/>
              <a:gd name="connsiteY22" fmla="*/ 942977 h 6858002"/>
              <a:gd name="connsiteX23" fmla="*/ 6224668 w 6300250"/>
              <a:gd name="connsiteY23" fmla="*/ 981077 h 6858002"/>
              <a:gd name="connsiteX24" fmla="*/ 6204513 w 6300250"/>
              <a:gd name="connsiteY24" fmla="*/ 1017589 h 6858002"/>
              <a:gd name="connsiteX25" fmla="*/ 6184358 w 6300250"/>
              <a:gd name="connsiteY25" fmla="*/ 1055689 h 6858002"/>
              <a:gd name="connsiteX26" fmla="*/ 6165882 w 6300250"/>
              <a:gd name="connsiteY26" fmla="*/ 1095377 h 6858002"/>
              <a:gd name="connsiteX27" fmla="*/ 6147406 w 6300250"/>
              <a:gd name="connsiteY27" fmla="*/ 1136652 h 6858002"/>
              <a:gd name="connsiteX28" fmla="*/ 6132291 w 6300250"/>
              <a:gd name="connsiteY28" fmla="*/ 1182689 h 6858002"/>
              <a:gd name="connsiteX29" fmla="*/ 6122213 w 6300250"/>
              <a:gd name="connsiteY29" fmla="*/ 1235077 h 6858002"/>
              <a:gd name="connsiteX30" fmla="*/ 6112135 w 6300250"/>
              <a:gd name="connsiteY30" fmla="*/ 1295402 h 6858002"/>
              <a:gd name="connsiteX31" fmla="*/ 6110455 w 6300250"/>
              <a:gd name="connsiteY31" fmla="*/ 1363664 h 6858002"/>
              <a:gd name="connsiteX32" fmla="*/ 6112135 w 6300250"/>
              <a:gd name="connsiteY32" fmla="*/ 1431927 h 6858002"/>
              <a:gd name="connsiteX33" fmla="*/ 6122213 w 6300250"/>
              <a:gd name="connsiteY33" fmla="*/ 1492252 h 6858002"/>
              <a:gd name="connsiteX34" fmla="*/ 6132291 w 6300250"/>
              <a:gd name="connsiteY34" fmla="*/ 1544639 h 6858002"/>
              <a:gd name="connsiteX35" fmla="*/ 6147406 w 6300250"/>
              <a:gd name="connsiteY35" fmla="*/ 1589089 h 6858002"/>
              <a:gd name="connsiteX36" fmla="*/ 6165882 w 6300250"/>
              <a:gd name="connsiteY36" fmla="*/ 1631952 h 6858002"/>
              <a:gd name="connsiteX37" fmla="*/ 6184358 w 6300250"/>
              <a:gd name="connsiteY37" fmla="*/ 1671639 h 6858002"/>
              <a:gd name="connsiteX38" fmla="*/ 6204513 w 6300250"/>
              <a:gd name="connsiteY38" fmla="*/ 1708152 h 6858002"/>
              <a:gd name="connsiteX39" fmla="*/ 6224668 w 6300250"/>
              <a:gd name="connsiteY39" fmla="*/ 1743077 h 6858002"/>
              <a:gd name="connsiteX40" fmla="*/ 6244823 w 6300250"/>
              <a:gd name="connsiteY40" fmla="*/ 1782764 h 6858002"/>
              <a:gd name="connsiteX41" fmla="*/ 6261619 w 6300250"/>
              <a:gd name="connsiteY41" fmla="*/ 1824039 h 6858002"/>
              <a:gd name="connsiteX42" fmla="*/ 6276736 w 6300250"/>
              <a:gd name="connsiteY42" fmla="*/ 1870077 h 6858002"/>
              <a:gd name="connsiteX43" fmla="*/ 6288493 w 6300250"/>
              <a:gd name="connsiteY43" fmla="*/ 1922464 h 6858002"/>
              <a:gd name="connsiteX44" fmla="*/ 6296891 w 6300250"/>
              <a:gd name="connsiteY44" fmla="*/ 1982789 h 6858002"/>
              <a:gd name="connsiteX45" fmla="*/ 6300250 w 6300250"/>
              <a:gd name="connsiteY45" fmla="*/ 2051052 h 6858002"/>
              <a:gd name="connsiteX46" fmla="*/ 6296891 w 6300250"/>
              <a:gd name="connsiteY46" fmla="*/ 2119314 h 6858002"/>
              <a:gd name="connsiteX47" fmla="*/ 6288493 w 6300250"/>
              <a:gd name="connsiteY47" fmla="*/ 2179639 h 6858002"/>
              <a:gd name="connsiteX48" fmla="*/ 6276736 w 6300250"/>
              <a:gd name="connsiteY48" fmla="*/ 2232027 h 6858002"/>
              <a:gd name="connsiteX49" fmla="*/ 6261619 w 6300250"/>
              <a:gd name="connsiteY49" fmla="*/ 2278064 h 6858002"/>
              <a:gd name="connsiteX50" fmla="*/ 6244823 w 6300250"/>
              <a:gd name="connsiteY50" fmla="*/ 2319339 h 6858002"/>
              <a:gd name="connsiteX51" fmla="*/ 6224668 w 6300250"/>
              <a:gd name="connsiteY51" fmla="*/ 2359027 h 6858002"/>
              <a:gd name="connsiteX52" fmla="*/ 6204513 w 6300250"/>
              <a:gd name="connsiteY52" fmla="*/ 2395539 h 6858002"/>
              <a:gd name="connsiteX53" fmla="*/ 6184358 w 6300250"/>
              <a:gd name="connsiteY53" fmla="*/ 2433639 h 6858002"/>
              <a:gd name="connsiteX54" fmla="*/ 6165882 w 6300250"/>
              <a:gd name="connsiteY54" fmla="*/ 2471739 h 6858002"/>
              <a:gd name="connsiteX55" fmla="*/ 6147406 w 6300250"/>
              <a:gd name="connsiteY55" fmla="*/ 2513014 h 6858002"/>
              <a:gd name="connsiteX56" fmla="*/ 6132291 w 6300250"/>
              <a:gd name="connsiteY56" fmla="*/ 2560639 h 6858002"/>
              <a:gd name="connsiteX57" fmla="*/ 6122213 w 6300250"/>
              <a:gd name="connsiteY57" fmla="*/ 2613027 h 6858002"/>
              <a:gd name="connsiteX58" fmla="*/ 6112135 w 6300250"/>
              <a:gd name="connsiteY58" fmla="*/ 2671764 h 6858002"/>
              <a:gd name="connsiteX59" fmla="*/ 6110455 w 6300250"/>
              <a:gd name="connsiteY59" fmla="*/ 2741614 h 6858002"/>
              <a:gd name="connsiteX60" fmla="*/ 6112135 w 6300250"/>
              <a:gd name="connsiteY60" fmla="*/ 2809877 h 6858002"/>
              <a:gd name="connsiteX61" fmla="*/ 6122213 w 6300250"/>
              <a:gd name="connsiteY61" fmla="*/ 2868614 h 6858002"/>
              <a:gd name="connsiteX62" fmla="*/ 6132291 w 6300250"/>
              <a:gd name="connsiteY62" fmla="*/ 2922589 h 6858002"/>
              <a:gd name="connsiteX63" fmla="*/ 6147406 w 6300250"/>
              <a:gd name="connsiteY63" fmla="*/ 2967039 h 6858002"/>
              <a:gd name="connsiteX64" fmla="*/ 6165882 w 6300250"/>
              <a:gd name="connsiteY64" fmla="*/ 3009902 h 6858002"/>
              <a:gd name="connsiteX65" fmla="*/ 6184358 w 6300250"/>
              <a:gd name="connsiteY65" fmla="*/ 3046414 h 6858002"/>
              <a:gd name="connsiteX66" fmla="*/ 6204513 w 6300250"/>
              <a:gd name="connsiteY66" fmla="*/ 3084514 h 6858002"/>
              <a:gd name="connsiteX67" fmla="*/ 6224668 w 6300250"/>
              <a:gd name="connsiteY67" fmla="*/ 3121027 h 6858002"/>
              <a:gd name="connsiteX68" fmla="*/ 6244823 w 6300250"/>
              <a:gd name="connsiteY68" fmla="*/ 3160714 h 6858002"/>
              <a:gd name="connsiteX69" fmla="*/ 6261619 w 6300250"/>
              <a:gd name="connsiteY69" fmla="*/ 3201989 h 6858002"/>
              <a:gd name="connsiteX70" fmla="*/ 6276736 w 6300250"/>
              <a:gd name="connsiteY70" fmla="*/ 3248027 h 6858002"/>
              <a:gd name="connsiteX71" fmla="*/ 6288493 w 6300250"/>
              <a:gd name="connsiteY71" fmla="*/ 3300414 h 6858002"/>
              <a:gd name="connsiteX72" fmla="*/ 6296891 w 6300250"/>
              <a:gd name="connsiteY72" fmla="*/ 3360739 h 6858002"/>
              <a:gd name="connsiteX73" fmla="*/ 6300250 w 6300250"/>
              <a:gd name="connsiteY73" fmla="*/ 3427414 h 6858002"/>
              <a:gd name="connsiteX74" fmla="*/ 6296891 w 6300250"/>
              <a:gd name="connsiteY74" fmla="*/ 3497264 h 6858002"/>
              <a:gd name="connsiteX75" fmla="*/ 6288493 w 6300250"/>
              <a:gd name="connsiteY75" fmla="*/ 3557589 h 6858002"/>
              <a:gd name="connsiteX76" fmla="*/ 6276736 w 6300250"/>
              <a:gd name="connsiteY76" fmla="*/ 3609977 h 6858002"/>
              <a:gd name="connsiteX77" fmla="*/ 6261619 w 6300250"/>
              <a:gd name="connsiteY77" fmla="*/ 3656014 h 6858002"/>
              <a:gd name="connsiteX78" fmla="*/ 6244823 w 6300250"/>
              <a:gd name="connsiteY78" fmla="*/ 3697289 h 6858002"/>
              <a:gd name="connsiteX79" fmla="*/ 6224668 w 6300250"/>
              <a:gd name="connsiteY79" fmla="*/ 3736977 h 6858002"/>
              <a:gd name="connsiteX80" fmla="*/ 6184358 w 6300250"/>
              <a:gd name="connsiteY80" fmla="*/ 3811589 h 6858002"/>
              <a:gd name="connsiteX81" fmla="*/ 6165882 w 6300250"/>
              <a:gd name="connsiteY81" fmla="*/ 3848102 h 6858002"/>
              <a:gd name="connsiteX82" fmla="*/ 6147406 w 6300250"/>
              <a:gd name="connsiteY82" fmla="*/ 3890964 h 6858002"/>
              <a:gd name="connsiteX83" fmla="*/ 6132291 w 6300250"/>
              <a:gd name="connsiteY83" fmla="*/ 3935414 h 6858002"/>
              <a:gd name="connsiteX84" fmla="*/ 6122213 w 6300250"/>
              <a:gd name="connsiteY84" fmla="*/ 3987802 h 6858002"/>
              <a:gd name="connsiteX85" fmla="*/ 6112135 w 6300250"/>
              <a:gd name="connsiteY85" fmla="*/ 4048127 h 6858002"/>
              <a:gd name="connsiteX86" fmla="*/ 6110455 w 6300250"/>
              <a:gd name="connsiteY86" fmla="*/ 4116389 h 6858002"/>
              <a:gd name="connsiteX87" fmla="*/ 6112135 w 6300250"/>
              <a:gd name="connsiteY87" fmla="*/ 4186239 h 6858002"/>
              <a:gd name="connsiteX88" fmla="*/ 6122213 w 6300250"/>
              <a:gd name="connsiteY88" fmla="*/ 4244977 h 6858002"/>
              <a:gd name="connsiteX89" fmla="*/ 6132291 w 6300250"/>
              <a:gd name="connsiteY89" fmla="*/ 4297364 h 6858002"/>
              <a:gd name="connsiteX90" fmla="*/ 6147406 w 6300250"/>
              <a:gd name="connsiteY90" fmla="*/ 4343402 h 6858002"/>
              <a:gd name="connsiteX91" fmla="*/ 6165882 w 6300250"/>
              <a:gd name="connsiteY91" fmla="*/ 4386264 h 6858002"/>
              <a:gd name="connsiteX92" fmla="*/ 6184358 w 6300250"/>
              <a:gd name="connsiteY92" fmla="*/ 4424364 h 6858002"/>
              <a:gd name="connsiteX93" fmla="*/ 6224668 w 6300250"/>
              <a:gd name="connsiteY93" fmla="*/ 4498977 h 6858002"/>
              <a:gd name="connsiteX94" fmla="*/ 6244823 w 6300250"/>
              <a:gd name="connsiteY94" fmla="*/ 4537077 h 6858002"/>
              <a:gd name="connsiteX95" fmla="*/ 6261619 w 6300250"/>
              <a:gd name="connsiteY95" fmla="*/ 4579939 h 6858002"/>
              <a:gd name="connsiteX96" fmla="*/ 6276736 w 6300250"/>
              <a:gd name="connsiteY96" fmla="*/ 4625977 h 6858002"/>
              <a:gd name="connsiteX97" fmla="*/ 6288493 w 6300250"/>
              <a:gd name="connsiteY97" fmla="*/ 4678364 h 6858002"/>
              <a:gd name="connsiteX98" fmla="*/ 6296891 w 6300250"/>
              <a:gd name="connsiteY98" fmla="*/ 4738689 h 6858002"/>
              <a:gd name="connsiteX99" fmla="*/ 6300250 w 6300250"/>
              <a:gd name="connsiteY99" fmla="*/ 4806952 h 6858002"/>
              <a:gd name="connsiteX100" fmla="*/ 6296891 w 6300250"/>
              <a:gd name="connsiteY100" fmla="*/ 4875214 h 6858002"/>
              <a:gd name="connsiteX101" fmla="*/ 6288493 w 6300250"/>
              <a:gd name="connsiteY101" fmla="*/ 4935539 h 6858002"/>
              <a:gd name="connsiteX102" fmla="*/ 6276736 w 6300250"/>
              <a:gd name="connsiteY102" fmla="*/ 4987927 h 6858002"/>
              <a:gd name="connsiteX103" fmla="*/ 6261619 w 6300250"/>
              <a:gd name="connsiteY103" fmla="*/ 5033964 h 6858002"/>
              <a:gd name="connsiteX104" fmla="*/ 6244823 w 6300250"/>
              <a:gd name="connsiteY104" fmla="*/ 5075239 h 6858002"/>
              <a:gd name="connsiteX105" fmla="*/ 6224668 w 6300250"/>
              <a:gd name="connsiteY105" fmla="*/ 5114927 h 6858002"/>
              <a:gd name="connsiteX106" fmla="*/ 6204513 w 6300250"/>
              <a:gd name="connsiteY106" fmla="*/ 5149852 h 6858002"/>
              <a:gd name="connsiteX107" fmla="*/ 6184358 w 6300250"/>
              <a:gd name="connsiteY107" fmla="*/ 5186364 h 6858002"/>
              <a:gd name="connsiteX108" fmla="*/ 6165882 w 6300250"/>
              <a:gd name="connsiteY108" fmla="*/ 5226052 h 6858002"/>
              <a:gd name="connsiteX109" fmla="*/ 6147406 w 6300250"/>
              <a:gd name="connsiteY109" fmla="*/ 5268914 h 6858002"/>
              <a:gd name="connsiteX110" fmla="*/ 6132291 w 6300250"/>
              <a:gd name="connsiteY110" fmla="*/ 5313364 h 6858002"/>
              <a:gd name="connsiteX111" fmla="*/ 6122213 w 6300250"/>
              <a:gd name="connsiteY111" fmla="*/ 5365752 h 6858002"/>
              <a:gd name="connsiteX112" fmla="*/ 6112135 w 6300250"/>
              <a:gd name="connsiteY112" fmla="*/ 5426077 h 6858002"/>
              <a:gd name="connsiteX113" fmla="*/ 6110455 w 6300250"/>
              <a:gd name="connsiteY113" fmla="*/ 5494339 h 6858002"/>
              <a:gd name="connsiteX114" fmla="*/ 6112135 w 6300250"/>
              <a:gd name="connsiteY114" fmla="*/ 5562602 h 6858002"/>
              <a:gd name="connsiteX115" fmla="*/ 6122213 w 6300250"/>
              <a:gd name="connsiteY115" fmla="*/ 5622927 h 6858002"/>
              <a:gd name="connsiteX116" fmla="*/ 6132291 w 6300250"/>
              <a:gd name="connsiteY116" fmla="*/ 5675314 h 6858002"/>
              <a:gd name="connsiteX117" fmla="*/ 6147406 w 6300250"/>
              <a:gd name="connsiteY117" fmla="*/ 5721352 h 6858002"/>
              <a:gd name="connsiteX118" fmla="*/ 6165882 w 6300250"/>
              <a:gd name="connsiteY118" fmla="*/ 5762627 h 6858002"/>
              <a:gd name="connsiteX119" fmla="*/ 6184358 w 6300250"/>
              <a:gd name="connsiteY119" fmla="*/ 5802314 h 6858002"/>
              <a:gd name="connsiteX120" fmla="*/ 6204513 w 6300250"/>
              <a:gd name="connsiteY120" fmla="*/ 5840414 h 6858002"/>
              <a:gd name="connsiteX121" fmla="*/ 6224668 w 6300250"/>
              <a:gd name="connsiteY121" fmla="*/ 5876927 h 6858002"/>
              <a:gd name="connsiteX122" fmla="*/ 6244823 w 6300250"/>
              <a:gd name="connsiteY122" fmla="*/ 5915027 h 6858002"/>
              <a:gd name="connsiteX123" fmla="*/ 6261619 w 6300250"/>
              <a:gd name="connsiteY123" fmla="*/ 5956302 h 6858002"/>
              <a:gd name="connsiteX124" fmla="*/ 6276736 w 6300250"/>
              <a:gd name="connsiteY124" fmla="*/ 6003927 h 6858002"/>
              <a:gd name="connsiteX125" fmla="*/ 6288493 w 6300250"/>
              <a:gd name="connsiteY125" fmla="*/ 6056314 h 6858002"/>
              <a:gd name="connsiteX126" fmla="*/ 6296891 w 6300250"/>
              <a:gd name="connsiteY126" fmla="*/ 6113464 h 6858002"/>
              <a:gd name="connsiteX127" fmla="*/ 6300250 w 6300250"/>
              <a:gd name="connsiteY127" fmla="*/ 6183314 h 6858002"/>
              <a:gd name="connsiteX128" fmla="*/ 6296891 w 6300250"/>
              <a:gd name="connsiteY128" fmla="*/ 6251577 h 6858002"/>
              <a:gd name="connsiteX129" fmla="*/ 6288493 w 6300250"/>
              <a:gd name="connsiteY129" fmla="*/ 6311902 h 6858002"/>
              <a:gd name="connsiteX130" fmla="*/ 6276736 w 6300250"/>
              <a:gd name="connsiteY130" fmla="*/ 6361114 h 6858002"/>
              <a:gd name="connsiteX131" fmla="*/ 6261619 w 6300250"/>
              <a:gd name="connsiteY131" fmla="*/ 6407152 h 6858002"/>
              <a:gd name="connsiteX132" fmla="*/ 6244823 w 6300250"/>
              <a:gd name="connsiteY132" fmla="*/ 6448427 h 6858002"/>
              <a:gd name="connsiteX133" fmla="*/ 6226348 w 6300250"/>
              <a:gd name="connsiteY133" fmla="*/ 6488114 h 6858002"/>
              <a:gd name="connsiteX134" fmla="*/ 6207872 w 6300250"/>
              <a:gd name="connsiteY134" fmla="*/ 6523039 h 6858002"/>
              <a:gd name="connsiteX135" fmla="*/ 6187717 w 6300250"/>
              <a:gd name="connsiteY135" fmla="*/ 6561139 h 6858002"/>
              <a:gd name="connsiteX136" fmla="*/ 6167562 w 6300250"/>
              <a:gd name="connsiteY136" fmla="*/ 6597652 h 6858002"/>
              <a:gd name="connsiteX137" fmla="*/ 6150766 w 6300250"/>
              <a:gd name="connsiteY137" fmla="*/ 6640514 h 6858002"/>
              <a:gd name="connsiteX138" fmla="*/ 6133970 w 6300250"/>
              <a:gd name="connsiteY138" fmla="*/ 6683377 h 6858002"/>
              <a:gd name="connsiteX139" fmla="*/ 6123892 w 6300250"/>
              <a:gd name="connsiteY139" fmla="*/ 6735764 h 6858002"/>
              <a:gd name="connsiteX140" fmla="*/ 6115495 w 6300250"/>
              <a:gd name="connsiteY140" fmla="*/ 6791327 h 6858002"/>
              <a:gd name="connsiteX141" fmla="*/ 6110455 w 6300250"/>
              <a:gd name="connsiteY141" fmla="*/ 6858002 h 6858002"/>
              <a:gd name="connsiteX142" fmla="*/ 3149600 w 6300250"/>
              <a:gd name="connsiteY142" fmla="*/ 6858002 h 6858002"/>
              <a:gd name="connsiteX143" fmla="*/ 2707087 w 6300250"/>
              <a:gd name="connsiteY143" fmla="*/ 6858002 h 6858002"/>
              <a:gd name="connsiteX144" fmla="*/ 0 w 6300250"/>
              <a:gd name="connsiteY144"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6300250" h="6858002">
                <a:moveTo>
                  <a:pt x="0" y="0"/>
                </a:moveTo>
                <a:lnTo>
                  <a:pt x="3149600" y="0"/>
                </a:lnTo>
                <a:lnTo>
                  <a:pt x="3149600" y="2"/>
                </a:lnTo>
                <a:lnTo>
                  <a:pt x="6110455" y="2"/>
                </a:lnTo>
                <a:lnTo>
                  <a:pt x="6115495" y="66677"/>
                </a:lnTo>
                <a:lnTo>
                  <a:pt x="6123892" y="122239"/>
                </a:lnTo>
                <a:lnTo>
                  <a:pt x="6133970" y="174627"/>
                </a:lnTo>
                <a:lnTo>
                  <a:pt x="6150766" y="217489"/>
                </a:lnTo>
                <a:lnTo>
                  <a:pt x="6167562" y="260352"/>
                </a:lnTo>
                <a:lnTo>
                  <a:pt x="6187717" y="296864"/>
                </a:lnTo>
                <a:lnTo>
                  <a:pt x="6207872" y="334964"/>
                </a:lnTo>
                <a:lnTo>
                  <a:pt x="6226348" y="369889"/>
                </a:lnTo>
                <a:lnTo>
                  <a:pt x="6244823" y="409577"/>
                </a:lnTo>
                <a:lnTo>
                  <a:pt x="6261619" y="450852"/>
                </a:lnTo>
                <a:lnTo>
                  <a:pt x="6276736" y="496889"/>
                </a:lnTo>
                <a:lnTo>
                  <a:pt x="6288493" y="546102"/>
                </a:lnTo>
                <a:lnTo>
                  <a:pt x="6296891" y="606427"/>
                </a:lnTo>
                <a:lnTo>
                  <a:pt x="6300250" y="673102"/>
                </a:lnTo>
                <a:lnTo>
                  <a:pt x="6296891" y="744539"/>
                </a:lnTo>
                <a:lnTo>
                  <a:pt x="6288493" y="801689"/>
                </a:lnTo>
                <a:lnTo>
                  <a:pt x="6276736" y="854077"/>
                </a:lnTo>
                <a:lnTo>
                  <a:pt x="6261619" y="901702"/>
                </a:lnTo>
                <a:lnTo>
                  <a:pt x="6244823" y="942977"/>
                </a:lnTo>
                <a:lnTo>
                  <a:pt x="6224668" y="981077"/>
                </a:lnTo>
                <a:lnTo>
                  <a:pt x="6204513" y="1017589"/>
                </a:lnTo>
                <a:lnTo>
                  <a:pt x="6184358" y="1055689"/>
                </a:lnTo>
                <a:lnTo>
                  <a:pt x="6165882" y="1095377"/>
                </a:lnTo>
                <a:lnTo>
                  <a:pt x="6147406" y="1136652"/>
                </a:lnTo>
                <a:lnTo>
                  <a:pt x="6132291" y="1182689"/>
                </a:lnTo>
                <a:lnTo>
                  <a:pt x="6122213" y="1235077"/>
                </a:lnTo>
                <a:lnTo>
                  <a:pt x="6112135" y="1295402"/>
                </a:lnTo>
                <a:lnTo>
                  <a:pt x="6110455" y="1363664"/>
                </a:lnTo>
                <a:lnTo>
                  <a:pt x="6112135" y="1431927"/>
                </a:lnTo>
                <a:lnTo>
                  <a:pt x="6122213" y="1492252"/>
                </a:lnTo>
                <a:lnTo>
                  <a:pt x="6132291" y="1544639"/>
                </a:lnTo>
                <a:lnTo>
                  <a:pt x="6147406" y="1589089"/>
                </a:lnTo>
                <a:lnTo>
                  <a:pt x="6165882" y="1631952"/>
                </a:lnTo>
                <a:lnTo>
                  <a:pt x="6184358" y="1671639"/>
                </a:lnTo>
                <a:lnTo>
                  <a:pt x="6204513" y="1708152"/>
                </a:lnTo>
                <a:lnTo>
                  <a:pt x="6224668" y="1743077"/>
                </a:lnTo>
                <a:lnTo>
                  <a:pt x="6244823" y="1782764"/>
                </a:lnTo>
                <a:lnTo>
                  <a:pt x="6261619" y="1824039"/>
                </a:lnTo>
                <a:lnTo>
                  <a:pt x="6276736" y="1870077"/>
                </a:lnTo>
                <a:lnTo>
                  <a:pt x="6288493" y="1922464"/>
                </a:lnTo>
                <a:lnTo>
                  <a:pt x="6296891" y="1982789"/>
                </a:lnTo>
                <a:lnTo>
                  <a:pt x="6300250" y="2051052"/>
                </a:lnTo>
                <a:lnTo>
                  <a:pt x="6296891" y="2119314"/>
                </a:lnTo>
                <a:lnTo>
                  <a:pt x="6288493" y="2179639"/>
                </a:lnTo>
                <a:lnTo>
                  <a:pt x="6276736" y="2232027"/>
                </a:lnTo>
                <a:lnTo>
                  <a:pt x="6261619" y="2278064"/>
                </a:lnTo>
                <a:lnTo>
                  <a:pt x="6244823" y="2319339"/>
                </a:lnTo>
                <a:lnTo>
                  <a:pt x="6224668" y="2359027"/>
                </a:lnTo>
                <a:lnTo>
                  <a:pt x="6204513" y="2395539"/>
                </a:lnTo>
                <a:lnTo>
                  <a:pt x="6184358" y="2433639"/>
                </a:lnTo>
                <a:lnTo>
                  <a:pt x="6165882" y="2471739"/>
                </a:lnTo>
                <a:lnTo>
                  <a:pt x="6147406" y="2513014"/>
                </a:lnTo>
                <a:lnTo>
                  <a:pt x="6132291" y="2560639"/>
                </a:lnTo>
                <a:lnTo>
                  <a:pt x="6122213" y="2613027"/>
                </a:lnTo>
                <a:lnTo>
                  <a:pt x="6112135" y="2671764"/>
                </a:lnTo>
                <a:lnTo>
                  <a:pt x="6110455" y="2741614"/>
                </a:lnTo>
                <a:lnTo>
                  <a:pt x="6112135" y="2809877"/>
                </a:lnTo>
                <a:lnTo>
                  <a:pt x="6122213" y="2868614"/>
                </a:lnTo>
                <a:lnTo>
                  <a:pt x="6132291" y="2922589"/>
                </a:lnTo>
                <a:lnTo>
                  <a:pt x="6147406" y="2967039"/>
                </a:lnTo>
                <a:lnTo>
                  <a:pt x="6165882" y="3009902"/>
                </a:lnTo>
                <a:lnTo>
                  <a:pt x="6184358" y="3046414"/>
                </a:lnTo>
                <a:lnTo>
                  <a:pt x="6204513" y="3084514"/>
                </a:lnTo>
                <a:lnTo>
                  <a:pt x="6224668" y="3121027"/>
                </a:lnTo>
                <a:lnTo>
                  <a:pt x="6244823" y="3160714"/>
                </a:lnTo>
                <a:lnTo>
                  <a:pt x="6261619" y="3201989"/>
                </a:lnTo>
                <a:lnTo>
                  <a:pt x="6276736" y="3248027"/>
                </a:lnTo>
                <a:lnTo>
                  <a:pt x="6288493" y="3300414"/>
                </a:lnTo>
                <a:lnTo>
                  <a:pt x="6296891" y="3360739"/>
                </a:lnTo>
                <a:lnTo>
                  <a:pt x="6300250" y="3427414"/>
                </a:lnTo>
                <a:lnTo>
                  <a:pt x="6296891" y="3497264"/>
                </a:lnTo>
                <a:lnTo>
                  <a:pt x="6288493" y="3557589"/>
                </a:lnTo>
                <a:lnTo>
                  <a:pt x="6276736" y="3609977"/>
                </a:lnTo>
                <a:lnTo>
                  <a:pt x="6261619" y="3656014"/>
                </a:lnTo>
                <a:lnTo>
                  <a:pt x="6244823" y="3697289"/>
                </a:lnTo>
                <a:lnTo>
                  <a:pt x="6224668" y="3736977"/>
                </a:lnTo>
                <a:lnTo>
                  <a:pt x="6184358" y="3811589"/>
                </a:lnTo>
                <a:lnTo>
                  <a:pt x="6165882" y="3848102"/>
                </a:lnTo>
                <a:lnTo>
                  <a:pt x="6147406" y="3890964"/>
                </a:lnTo>
                <a:lnTo>
                  <a:pt x="6132291" y="3935414"/>
                </a:lnTo>
                <a:lnTo>
                  <a:pt x="6122213" y="3987802"/>
                </a:lnTo>
                <a:lnTo>
                  <a:pt x="6112135" y="4048127"/>
                </a:lnTo>
                <a:lnTo>
                  <a:pt x="6110455" y="4116389"/>
                </a:lnTo>
                <a:lnTo>
                  <a:pt x="6112135" y="4186239"/>
                </a:lnTo>
                <a:lnTo>
                  <a:pt x="6122213" y="4244977"/>
                </a:lnTo>
                <a:lnTo>
                  <a:pt x="6132291" y="4297364"/>
                </a:lnTo>
                <a:lnTo>
                  <a:pt x="6147406" y="4343402"/>
                </a:lnTo>
                <a:lnTo>
                  <a:pt x="6165882" y="4386264"/>
                </a:lnTo>
                <a:lnTo>
                  <a:pt x="6184358" y="4424364"/>
                </a:lnTo>
                <a:lnTo>
                  <a:pt x="6224668" y="4498977"/>
                </a:lnTo>
                <a:lnTo>
                  <a:pt x="6244823" y="4537077"/>
                </a:lnTo>
                <a:lnTo>
                  <a:pt x="6261619" y="4579939"/>
                </a:lnTo>
                <a:lnTo>
                  <a:pt x="6276736" y="4625977"/>
                </a:lnTo>
                <a:lnTo>
                  <a:pt x="6288493" y="4678364"/>
                </a:lnTo>
                <a:lnTo>
                  <a:pt x="6296891" y="4738689"/>
                </a:lnTo>
                <a:lnTo>
                  <a:pt x="6300250" y="4806952"/>
                </a:lnTo>
                <a:lnTo>
                  <a:pt x="6296891" y="4875214"/>
                </a:lnTo>
                <a:lnTo>
                  <a:pt x="6288493" y="4935539"/>
                </a:lnTo>
                <a:lnTo>
                  <a:pt x="6276736" y="4987927"/>
                </a:lnTo>
                <a:lnTo>
                  <a:pt x="6261619" y="5033964"/>
                </a:lnTo>
                <a:lnTo>
                  <a:pt x="6244823" y="5075239"/>
                </a:lnTo>
                <a:lnTo>
                  <a:pt x="6224668" y="5114927"/>
                </a:lnTo>
                <a:lnTo>
                  <a:pt x="6204513" y="5149852"/>
                </a:lnTo>
                <a:lnTo>
                  <a:pt x="6184358" y="5186364"/>
                </a:lnTo>
                <a:lnTo>
                  <a:pt x="6165882" y="5226052"/>
                </a:lnTo>
                <a:lnTo>
                  <a:pt x="6147406" y="5268914"/>
                </a:lnTo>
                <a:lnTo>
                  <a:pt x="6132291" y="5313364"/>
                </a:lnTo>
                <a:lnTo>
                  <a:pt x="6122213" y="5365752"/>
                </a:lnTo>
                <a:lnTo>
                  <a:pt x="6112135" y="5426077"/>
                </a:lnTo>
                <a:lnTo>
                  <a:pt x="6110455" y="5494339"/>
                </a:lnTo>
                <a:lnTo>
                  <a:pt x="6112135" y="5562602"/>
                </a:lnTo>
                <a:lnTo>
                  <a:pt x="6122213" y="5622927"/>
                </a:lnTo>
                <a:lnTo>
                  <a:pt x="6132291" y="5675314"/>
                </a:lnTo>
                <a:lnTo>
                  <a:pt x="6147406" y="5721352"/>
                </a:lnTo>
                <a:lnTo>
                  <a:pt x="6165882" y="5762627"/>
                </a:lnTo>
                <a:lnTo>
                  <a:pt x="6184358" y="5802314"/>
                </a:lnTo>
                <a:lnTo>
                  <a:pt x="6204513" y="5840414"/>
                </a:lnTo>
                <a:lnTo>
                  <a:pt x="6224668" y="5876927"/>
                </a:lnTo>
                <a:lnTo>
                  <a:pt x="6244823" y="5915027"/>
                </a:lnTo>
                <a:lnTo>
                  <a:pt x="6261619" y="5956302"/>
                </a:lnTo>
                <a:lnTo>
                  <a:pt x="6276736" y="6003927"/>
                </a:lnTo>
                <a:lnTo>
                  <a:pt x="6288493" y="6056314"/>
                </a:lnTo>
                <a:lnTo>
                  <a:pt x="6296891" y="6113464"/>
                </a:lnTo>
                <a:lnTo>
                  <a:pt x="6300250" y="6183314"/>
                </a:lnTo>
                <a:lnTo>
                  <a:pt x="6296891" y="6251577"/>
                </a:lnTo>
                <a:lnTo>
                  <a:pt x="6288493" y="6311902"/>
                </a:lnTo>
                <a:lnTo>
                  <a:pt x="6276736" y="6361114"/>
                </a:lnTo>
                <a:lnTo>
                  <a:pt x="6261619" y="6407152"/>
                </a:lnTo>
                <a:lnTo>
                  <a:pt x="6244823" y="6448427"/>
                </a:lnTo>
                <a:lnTo>
                  <a:pt x="6226348" y="6488114"/>
                </a:lnTo>
                <a:lnTo>
                  <a:pt x="6207872" y="6523039"/>
                </a:lnTo>
                <a:lnTo>
                  <a:pt x="6187717" y="6561139"/>
                </a:lnTo>
                <a:lnTo>
                  <a:pt x="6167562" y="6597652"/>
                </a:lnTo>
                <a:lnTo>
                  <a:pt x="6150766" y="6640514"/>
                </a:lnTo>
                <a:lnTo>
                  <a:pt x="6133970" y="6683377"/>
                </a:lnTo>
                <a:lnTo>
                  <a:pt x="6123892" y="6735764"/>
                </a:lnTo>
                <a:lnTo>
                  <a:pt x="6115495" y="6791327"/>
                </a:lnTo>
                <a:lnTo>
                  <a:pt x="6110455" y="6858002"/>
                </a:lnTo>
                <a:lnTo>
                  <a:pt x="3149600" y="6858002"/>
                </a:lnTo>
                <a:lnTo>
                  <a:pt x="2707087" y="6858002"/>
                </a:lnTo>
                <a:lnTo>
                  <a:pt x="0" y="6858002"/>
                </a:lnTo>
                <a:close/>
              </a:path>
            </a:pathLst>
          </a:custGeom>
          <a:solidFill>
            <a:schemeClr val="accent1"/>
          </a:solidFill>
          <a:ln w="0">
            <a:noFill/>
            <a:prstDash val="solid"/>
            <a:round/>
            <a:headEnd/>
            <a:tailEnd/>
          </a:ln>
        </p:spPr>
      </p:sp>
      <p:sp>
        <p:nvSpPr>
          <p:cNvPr id="16" name="Rettangolo 11">
            <a:extLst>
              <a:ext uri="{FF2B5EF4-FFF2-40B4-BE49-F238E27FC236}">
                <a16:creationId xmlns:a16="http://schemas.microsoft.com/office/drawing/2014/main" xmlns="" id="{E3B475C6-1445-41C7-9360-49FD7C1C1E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xmlns="" id="{AA3CBCD6-EAB9-4FFF-BE53-A44BD32B7288}"/>
              </a:ext>
            </a:extLst>
          </p:cNvPr>
          <p:cNvSpPr>
            <a:spLocks noGrp="1"/>
          </p:cNvSpPr>
          <p:nvPr>
            <p:ph type="title"/>
          </p:nvPr>
        </p:nvSpPr>
        <p:spPr>
          <a:xfrm>
            <a:off x="283464" y="1162940"/>
            <a:ext cx="5635198" cy="4532120"/>
          </a:xfrm>
        </p:spPr>
        <p:txBody>
          <a:bodyPr rtlCol="0" anchor="ctr">
            <a:normAutofit/>
          </a:bodyPr>
          <a:lstStyle/>
          <a:p>
            <a:pPr algn="ctr" rtl="0"/>
            <a:r>
              <a:rPr lang="it-IT" sz="4000" dirty="0">
                <a:solidFill>
                  <a:srgbClr val="2A1A00"/>
                </a:solidFill>
                <a:latin typeface="Bodoni MT" panose="02070603080606020203" pitchFamily="18" charset="0"/>
              </a:rPr>
              <a:t>LE AZIONI</a:t>
            </a:r>
          </a:p>
        </p:txBody>
      </p:sp>
      <p:sp>
        <p:nvSpPr>
          <p:cNvPr id="3" name="Segnaposto contenuto 2">
            <a:extLst>
              <a:ext uri="{FF2B5EF4-FFF2-40B4-BE49-F238E27FC236}">
                <a16:creationId xmlns:a16="http://schemas.microsoft.com/office/drawing/2014/main" xmlns="" id="{5CBE1F60-FB9A-4C02-94AC-E5C4C13586F5}"/>
              </a:ext>
            </a:extLst>
          </p:cNvPr>
          <p:cNvSpPr>
            <a:spLocks noGrp="1"/>
          </p:cNvSpPr>
          <p:nvPr>
            <p:ph idx="1"/>
          </p:nvPr>
        </p:nvSpPr>
        <p:spPr>
          <a:xfrm>
            <a:off x="6478438" y="1128451"/>
            <a:ext cx="5460519" cy="4566609"/>
          </a:xfrm>
        </p:spPr>
        <p:txBody>
          <a:bodyPr rtlCol="0" anchor="ctr">
            <a:normAutofit/>
          </a:bodyPr>
          <a:lstStyle/>
          <a:p>
            <a:pPr marL="571500" indent="-569913" algn="just">
              <a:lnSpc>
                <a:spcPct val="100000"/>
              </a:lnSpc>
              <a:buFont typeface="Wingdings" charset="0"/>
              <a:buChar char="ü"/>
              <a:tabLst>
                <a:tab pos="723900" algn="l"/>
                <a:tab pos="1447800" algn="l"/>
                <a:tab pos="2171700" algn="l"/>
                <a:tab pos="2895600" algn="l"/>
                <a:tab pos="3619500" algn="l"/>
                <a:tab pos="4343400" algn="l"/>
                <a:tab pos="5067300" algn="l"/>
                <a:tab pos="5791200" algn="l"/>
              </a:tabLst>
            </a:pPr>
            <a:r>
              <a:rPr lang="it-IT" sz="1800" dirty="0">
                <a:solidFill>
                  <a:srgbClr val="C00000"/>
                </a:solidFill>
                <a:latin typeface="Calibri Light" panose="020F0302020204030204" pitchFamily="34" charset="0"/>
                <a:cs typeface="Calibri Light" panose="020F0302020204030204" pitchFamily="34" charset="0"/>
              </a:rPr>
              <a:t>Il </a:t>
            </a:r>
            <a:r>
              <a:rPr lang="it-IT" sz="1800" dirty="0" smtClean="0">
                <a:solidFill>
                  <a:srgbClr val="C00000"/>
                </a:solidFill>
                <a:latin typeface="Calibri Light" panose="020F0302020204030204" pitchFamily="34" charset="0"/>
                <a:cs typeface="Calibri Light" panose="020F0302020204030204" pitchFamily="34" charset="0"/>
              </a:rPr>
              <a:t>Label</a:t>
            </a:r>
          </a:p>
          <a:p>
            <a:pPr marL="571500" indent="-569913" algn="just">
              <a:lnSpc>
                <a:spcPct val="100000"/>
              </a:lnSpc>
              <a:buFont typeface="Wingdings" charset="0"/>
              <a:buChar char="ü"/>
              <a:tabLst>
                <a:tab pos="723900" algn="l"/>
                <a:tab pos="1447800" algn="l"/>
                <a:tab pos="2171700" algn="l"/>
                <a:tab pos="2895600" algn="l"/>
                <a:tab pos="3619500" algn="l"/>
                <a:tab pos="4343400" algn="l"/>
                <a:tab pos="5067300" algn="l"/>
                <a:tab pos="5791200" algn="l"/>
              </a:tabLst>
            </a:pPr>
            <a:r>
              <a:rPr lang="it-IT" sz="1800" dirty="0">
                <a:solidFill>
                  <a:srgbClr val="C00000"/>
                </a:solidFill>
                <a:latin typeface="Calibri Light" panose="020F0302020204030204" pitchFamily="34" charset="0"/>
                <a:cs typeface="Calibri Light" panose="020F0302020204030204" pitchFamily="34" charset="0"/>
              </a:rPr>
              <a:t>Adolescenti e la violenza in </a:t>
            </a:r>
            <a:r>
              <a:rPr lang="it-IT" sz="1800" dirty="0" smtClean="0">
                <a:solidFill>
                  <a:srgbClr val="C00000"/>
                </a:solidFill>
                <a:latin typeface="Calibri Light" panose="020F0302020204030204" pitchFamily="34" charset="0"/>
                <a:cs typeface="Calibri Light" panose="020F0302020204030204" pitchFamily="34" charset="0"/>
              </a:rPr>
              <a:t>rete</a:t>
            </a:r>
          </a:p>
          <a:p>
            <a:pPr marL="571500" indent="-569913" algn="just">
              <a:lnSpc>
                <a:spcPct val="100000"/>
              </a:lnSpc>
              <a:buFont typeface="Wingdings" charset="0"/>
              <a:buChar char="ü"/>
              <a:tabLst>
                <a:tab pos="723900" algn="l"/>
                <a:tab pos="1447800" algn="l"/>
                <a:tab pos="2171700" algn="l"/>
                <a:tab pos="2895600" algn="l"/>
                <a:tab pos="3619500" algn="l"/>
                <a:tab pos="4343400" algn="l"/>
                <a:tab pos="5067300" algn="l"/>
                <a:tab pos="5791200" algn="l"/>
              </a:tabLst>
            </a:pPr>
            <a:r>
              <a:rPr lang="it-IT" sz="1800" dirty="0">
                <a:solidFill>
                  <a:srgbClr val="C00000"/>
                </a:solidFill>
                <a:latin typeface="Calibri Light" panose="020F0302020204030204" pitchFamily="34" charset="0"/>
                <a:cs typeface="Calibri Light" panose="020F0302020204030204" pitchFamily="34" charset="0"/>
              </a:rPr>
              <a:t>Il mercatino delle pulci </a:t>
            </a:r>
            <a:r>
              <a:rPr lang="it-IT" sz="1800" dirty="0" smtClean="0">
                <a:solidFill>
                  <a:srgbClr val="C00000"/>
                </a:solidFill>
                <a:latin typeface="Calibri Light" panose="020F0302020204030204" pitchFamily="34" charset="0"/>
                <a:cs typeface="Calibri Light" panose="020F0302020204030204" pitchFamily="34" charset="0"/>
              </a:rPr>
              <a:t>dei bambini</a:t>
            </a:r>
          </a:p>
          <a:p>
            <a:pPr marL="571500" indent="-569913" algn="just">
              <a:lnSpc>
                <a:spcPct val="100000"/>
              </a:lnSpc>
              <a:buFont typeface="Wingdings" charset="0"/>
              <a:buChar char="ü"/>
              <a:tabLst>
                <a:tab pos="723900" algn="l"/>
                <a:tab pos="1447800" algn="l"/>
                <a:tab pos="2171700" algn="l"/>
                <a:tab pos="2895600" algn="l"/>
                <a:tab pos="3619500" algn="l"/>
                <a:tab pos="4343400" algn="l"/>
                <a:tab pos="5067300" algn="l"/>
                <a:tab pos="5791200" algn="l"/>
              </a:tabLst>
            </a:pPr>
            <a:r>
              <a:rPr lang="it-IT" sz="1800" dirty="0">
                <a:solidFill>
                  <a:srgbClr val="C00000"/>
                </a:solidFill>
                <a:latin typeface="Calibri Light" panose="020F0302020204030204" pitchFamily="34" charset="0"/>
                <a:cs typeface="Calibri Light" panose="020F0302020204030204" pitchFamily="34" charset="0"/>
              </a:rPr>
              <a:t>Clickeasy</a:t>
            </a:r>
          </a:p>
          <a:p>
            <a:pPr marL="1587" indent="0" algn="just">
              <a:lnSpc>
                <a:spcPct val="100000"/>
              </a:lnSpc>
              <a:buNone/>
              <a:tabLst>
                <a:tab pos="723900" algn="l"/>
                <a:tab pos="1447800" algn="l"/>
                <a:tab pos="2171700" algn="l"/>
                <a:tab pos="2895600" algn="l"/>
                <a:tab pos="3619500" algn="l"/>
                <a:tab pos="4343400" algn="l"/>
                <a:tab pos="5067300" algn="l"/>
                <a:tab pos="5791200" algn="l"/>
              </a:tabLst>
            </a:pPr>
            <a:endParaRPr lang="it-IT" sz="1800" dirty="0" smtClean="0">
              <a:solidFill>
                <a:srgbClr val="C00000"/>
              </a:solidFill>
              <a:latin typeface="Calibri Light" panose="020F0302020204030204" pitchFamily="34" charset="0"/>
              <a:cs typeface="Calibri Light" panose="020F0302020204030204" pitchFamily="34" charset="0"/>
            </a:endParaRPr>
          </a:p>
          <a:p>
            <a:pPr marL="1587" indent="0" algn="just">
              <a:lnSpc>
                <a:spcPct val="100000"/>
              </a:lnSpc>
              <a:buNone/>
              <a:tabLst>
                <a:tab pos="723900" algn="l"/>
                <a:tab pos="1447800" algn="l"/>
                <a:tab pos="2171700" algn="l"/>
                <a:tab pos="2895600" algn="l"/>
                <a:tab pos="3619500" algn="l"/>
                <a:tab pos="4343400" algn="l"/>
                <a:tab pos="5067300" algn="l"/>
                <a:tab pos="5791200" algn="l"/>
              </a:tabLst>
            </a:pPr>
            <a:r>
              <a:rPr lang="it-IT" sz="1800" dirty="0" smtClean="0">
                <a:solidFill>
                  <a:srgbClr val="C00000"/>
                </a:solidFill>
                <a:latin typeface="Calibri Light" panose="020F0302020204030204" pitchFamily="34" charset="0"/>
                <a:cs typeface="Calibri Light" panose="020F0302020204030204" pitchFamily="34" charset="0"/>
              </a:rPr>
              <a:t>E poi……</a:t>
            </a:r>
            <a:endParaRPr lang="it-IT" sz="1800" dirty="0">
              <a:solidFill>
                <a:srgbClr val="C00000"/>
              </a:solidFill>
              <a:latin typeface="Calibri Light" panose="020F0302020204030204" pitchFamily="34" charset="0"/>
              <a:cs typeface="Calibri Light" panose="020F0302020204030204" pitchFamily="34" charset="0"/>
            </a:endParaRPr>
          </a:p>
          <a:p>
            <a:pPr marL="1587" indent="0" algn="just">
              <a:lnSpc>
                <a:spcPct val="100000"/>
              </a:lnSpc>
              <a:buNone/>
              <a:tabLst>
                <a:tab pos="723900" algn="l"/>
                <a:tab pos="1447800" algn="l"/>
                <a:tab pos="2171700" algn="l"/>
                <a:tab pos="2895600" algn="l"/>
                <a:tab pos="3619500" algn="l"/>
                <a:tab pos="4343400" algn="l"/>
                <a:tab pos="5067300" algn="l"/>
                <a:tab pos="5791200" algn="l"/>
              </a:tabLst>
            </a:pPr>
            <a:endParaRPr lang="it-IT" sz="1800" dirty="0">
              <a:solidFill>
                <a:srgbClr val="C00000"/>
              </a:solidFill>
              <a:latin typeface="Calibri Light" panose="020F0302020204030204" pitchFamily="34" charset="0"/>
              <a:cs typeface="Calibri Light" panose="020F0302020204030204" pitchFamily="34" charset="0"/>
            </a:endParaRPr>
          </a:p>
          <a:p>
            <a:pPr marL="571500" indent="-569913" algn="just">
              <a:lnSpc>
                <a:spcPct val="100000"/>
              </a:lnSpc>
              <a:buFont typeface="Wingdings" charset="0"/>
              <a:buChar char="ü"/>
              <a:tabLst>
                <a:tab pos="723900" algn="l"/>
                <a:tab pos="1447800" algn="l"/>
                <a:tab pos="2171700" algn="l"/>
                <a:tab pos="2895600" algn="l"/>
                <a:tab pos="3619500" algn="l"/>
                <a:tab pos="4343400" algn="l"/>
                <a:tab pos="5067300" algn="l"/>
                <a:tab pos="5791200" algn="l"/>
              </a:tabLst>
            </a:pPr>
            <a:r>
              <a:rPr lang="it-IT" sz="1800" dirty="0">
                <a:solidFill>
                  <a:srgbClr val="C00000"/>
                </a:solidFill>
                <a:latin typeface="Calibri Light" panose="020F0302020204030204" pitchFamily="34" charset="0"/>
                <a:cs typeface="Calibri Light" panose="020F0302020204030204" pitchFamily="34" charset="0"/>
              </a:rPr>
              <a:t>Distretto famiglia</a:t>
            </a:r>
          </a:p>
          <a:p>
            <a:pPr marL="571500" indent="-569913" algn="just">
              <a:lnSpc>
                <a:spcPct val="100000"/>
              </a:lnSpc>
              <a:buFont typeface="Wingdings" charset="0"/>
              <a:buChar char="ü"/>
              <a:tabLst>
                <a:tab pos="723900" algn="l"/>
                <a:tab pos="1447800" algn="l"/>
                <a:tab pos="2171700" algn="l"/>
                <a:tab pos="2895600" algn="l"/>
                <a:tab pos="3619500" algn="l"/>
                <a:tab pos="4343400" algn="l"/>
                <a:tab pos="5067300" algn="l"/>
                <a:tab pos="5791200" algn="l"/>
              </a:tabLst>
            </a:pPr>
            <a:r>
              <a:rPr lang="it-IT" sz="1800" dirty="0">
                <a:solidFill>
                  <a:srgbClr val="C00000"/>
                </a:solidFill>
                <a:latin typeface="Calibri Light" panose="020F0302020204030204" pitchFamily="34" charset="0"/>
                <a:cs typeface="Calibri Light" panose="020F0302020204030204" pitchFamily="34" charset="0"/>
              </a:rPr>
              <a:t>Baby </a:t>
            </a:r>
            <a:r>
              <a:rPr lang="it-IT" sz="1800" dirty="0" err="1">
                <a:solidFill>
                  <a:srgbClr val="C00000"/>
                </a:solidFill>
                <a:latin typeface="Calibri Light" panose="020F0302020204030204" pitchFamily="34" charset="0"/>
                <a:cs typeface="Calibri Light" panose="020F0302020204030204" pitchFamily="34" charset="0"/>
              </a:rPr>
              <a:t>Pit</a:t>
            </a:r>
            <a:r>
              <a:rPr lang="it-IT" sz="1800" dirty="0">
                <a:solidFill>
                  <a:srgbClr val="C00000"/>
                </a:solidFill>
                <a:latin typeface="Calibri Light" panose="020F0302020204030204" pitchFamily="34" charset="0"/>
                <a:cs typeface="Calibri Light" panose="020F0302020204030204" pitchFamily="34" charset="0"/>
              </a:rPr>
              <a:t> stop</a:t>
            </a:r>
          </a:p>
          <a:p>
            <a:pPr marL="571500" indent="-569913" algn="just">
              <a:lnSpc>
                <a:spcPct val="100000"/>
              </a:lnSpc>
              <a:buFont typeface="Wingdings" charset="0"/>
              <a:buChar char="ü"/>
              <a:tabLst>
                <a:tab pos="723900" algn="l"/>
                <a:tab pos="1447800" algn="l"/>
                <a:tab pos="2171700" algn="l"/>
                <a:tab pos="2895600" algn="l"/>
                <a:tab pos="3619500" algn="l"/>
                <a:tab pos="4343400" algn="l"/>
                <a:tab pos="5067300" algn="l"/>
                <a:tab pos="5791200" algn="l"/>
              </a:tabLst>
            </a:pPr>
            <a:r>
              <a:rPr lang="it-IT" sz="1800" dirty="0" smtClean="0">
                <a:solidFill>
                  <a:srgbClr val="C00000"/>
                </a:solidFill>
                <a:latin typeface="Calibri Light" panose="020F0302020204030204" pitchFamily="34" charset="0"/>
                <a:cs typeface="Calibri Light" panose="020F0302020204030204" pitchFamily="34" charset="0"/>
              </a:rPr>
              <a:t>I </a:t>
            </a:r>
            <a:r>
              <a:rPr lang="it-IT" sz="1800" dirty="0">
                <a:solidFill>
                  <a:srgbClr val="C00000"/>
                </a:solidFill>
                <a:latin typeface="Calibri Light" panose="020F0302020204030204" pitchFamily="34" charset="0"/>
                <a:cs typeface="Calibri Light" panose="020F0302020204030204" pitchFamily="34" charset="0"/>
              </a:rPr>
              <a:t>primi 1000 giorni</a:t>
            </a:r>
          </a:p>
          <a:p>
            <a:pPr marL="571500" indent="-569913" algn="just">
              <a:lnSpc>
                <a:spcPct val="100000"/>
              </a:lnSpc>
              <a:buFont typeface="Wingdings" charset="0"/>
              <a:buChar char="ü"/>
              <a:tabLst>
                <a:tab pos="723900" algn="l"/>
                <a:tab pos="1447800" algn="l"/>
                <a:tab pos="2171700" algn="l"/>
                <a:tab pos="2895600" algn="l"/>
                <a:tab pos="3619500" algn="l"/>
                <a:tab pos="4343400" algn="l"/>
                <a:tab pos="5067300" algn="l"/>
                <a:tab pos="5791200" algn="l"/>
              </a:tabLst>
            </a:pPr>
            <a:r>
              <a:rPr lang="it-IT" sz="1800" dirty="0" smtClean="0">
                <a:solidFill>
                  <a:srgbClr val="C00000"/>
                </a:solidFill>
                <a:latin typeface="Calibri Light" panose="020F0302020204030204" pitchFamily="34" charset="0"/>
                <a:cs typeface="Calibri Light" panose="020F0302020204030204" pitchFamily="34" charset="0"/>
              </a:rPr>
              <a:t>Prospettiva </a:t>
            </a:r>
            <a:r>
              <a:rPr lang="it-IT" sz="1800" dirty="0" err="1">
                <a:solidFill>
                  <a:srgbClr val="C00000"/>
                </a:solidFill>
                <a:latin typeface="Calibri Light" panose="020F0302020204030204" pitchFamily="34" charset="0"/>
                <a:cs typeface="Calibri Light" panose="020F0302020204030204" pitchFamily="34" charset="0"/>
              </a:rPr>
              <a:t>Ability</a:t>
            </a:r>
            <a:endParaRPr lang="it-IT" sz="1800" dirty="0">
              <a:solidFill>
                <a:srgbClr val="C00000"/>
              </a:solidFill>
              <a:latin typeface="Calibri Light" panose="020F0302020204030204" pitchFamily="34" charset="0"/>
              <a:cs typeface="Calibri Light" panose="020F0302020204030204" pitchFamily="34" charset="0"/>
            </a:endParaRPr>
          </a:p>
        </p:txBody>
      </p:sp>
      <p:grpSp>
        <p:nvGrpSpPr>
          <p:cNvPr id="8" name="Gruppo 7"/>
          <p:cNvGrpSpPr/>
          <p:nvPr/>
        </p:nvGrpSpPr>
        <p:grpSpPr>
          <a:xfrm>
            <a:off x="2112056" y="548564"/>
            <a:ext cx="1909888" cy="1881706"/>
            <a:chOff x="-168827" y="93874"/>
            <a:chExt cx="5421411" cy="5421411"/>
          </a:xfrm>
        </p:grpSpPr>
        <p:sp>
          <p:nvSpPr>
            <p:cNvPr id="9" name="Ovale 8"/>
            <p:cNvSpPr/>
            <p:nvPr/>
          </p:nvSpPr>
          <p:spPr>
            <a:xfrm>
              <a:off x="-168827" y="93874"/>
              <a:ext cx="5421411" cy="54214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descr="Senza-titolo-2.png"/>
            <p:cNvPicPr>
              <a:picLocks noChangeAspect="1"/>
            </p:cNvPicPr>
            <p:nvPr/>
          </p:nvPicPr>
          <p:blipFill>
            <a:blip r:embed="rId3"/>
            <a:stretch>
              <a:fillRect/>
            </a:stretch>
          </p:blipFill>
          <p:spPr>
            <a:xfrm>
              <a:off x="122774" y="446554"/>
              <a:ext cx="4555999" cy="4339870"/>
            </a:xfrm>
            <a:prstGeom prst="rect">
              <a:avLst/>
            </a:prstGeom>
          </p:spPr>
        </p:pic>
      </p:grpSp>
    </p:spTree>
    <p:extLst>
      <p:ext uri="{BB962C8B-B14F-4D97-AF65-F5344CB8AC3E}">
        <p14:creationId xmlns:p14="http://schemas.microsoft.com/office/powerpoint/2010/main" val="225716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3" dur="500"/>
                                        <p:tgtEl>
                                          <p:spTgt spid="3">
                                            <p:txEl>
                                              <p:pRg st="5" end="5"/>
                                            </p:txEl>
                                          </p:spTgt>
                                        </p:tgtEl>
                                      </p:cBhvr>
                                    </p:animEffect>
                                  </p:childTnLst>
                                </p:cTn>
                              </p:par>
                            </p:childTnLst>
                          </p:cTn>
                        </p:par>
                        <p:par>
                          <p:cTn id="34" fill="hold">
                            <p:stCondLst>
                              <p:cond delay="500"/>
                            </p:stCondLst>
                            <p:childTnLst>
                              <p:par>
                                <p:cTn id="35" presetID="14" presetClass="entr" presetSubtype="10" fill="hold" grpId="0" nodeType="after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7" dur="500"/>
                                        <p:tgtEl>
                                          <p:spTgt spid="3">
                                            <p:txEl>
                                              <p:pRg st="7" end="7"/>
                                            </p:txEl>
                                          </p:spTgt>
                                        </p:tgtEl>
                                      </p:cBhvr>
                                    </p:animEffect>
                                  </p:childTnLst>
                                </p:cTn>
                              </p:par>
                            </p:childTnLst>
                          </p:cTn>
                        </p:par>
                        <p:par>
                          <p:cTn id="38" fill="hold">
                            <p:stCondLst>
                              <p:cond delay="1000"/>
                            </p:stCondLst>
                            <p:childTnLst>
                              <p:par>
                                <p:cTn id="39" presetID="14" presetClass="entr" presetSubtype="10" fill="hold" grpId="0" nodeType="after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1" dur="500"/>
                                        <p:tgtEl>
                                          <p:spTgt spid="3">
                                            <p:txEl>
                                              <p:pRg st="8" end="8"/>
                                            </p:txEl>
                                          </p:spTgt>
                                        </p:tgtEl>
                                      </p:cBhvr>
                                    </p:animEffect>
                                  </p:childTnLst>
                                </p:cTn>
                              </p:par>
                            </p:childTnLst>
                          </p:cTn>
                        </p:par>
                        <p:par>
                          <p:cTn id="42" fill="hold">
                            <p:stCondLst>
                              <p:cond delay="1500"/>
                            </p:stCondLst>
                            <p:childTnLst>
                              <p:par>
                                <p:cTn id="43" presetID="14" presetClass="entr" presetSubtype="10" fill="hold" grpId="0" nodeType="after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randombar(horizontal)">
                                      <p:cBhvr>
                                        <p:cTn id="45" dur="500"/>
                                        <p:tgtEl>
                                          <p:spTgt spid="3">
                                            <p:txEl>
                                              <p:pRg st="9" end="9"/>
                                            </p:txEl>
                                          </p:spTgt>
                                        </p:tgtEl>
                                      </p:cBhvr>
                                    </p:animEffect>
                                  </p:childTnLst>
                                </p:cTn>
                              </p:par>
                            </p:childTnLst>
                          </p:cTn>
                        </p:par>
                        <p:par>
                          <p:cTn id="46" fill="hold">
                            <p:stCondLst>
                              <p:cond delay="2000"/>
                            </p:stCondLst>
                            <p:childTnLst>
                              <p:par>
                                <p:cTn id="47" presetID="14" presetClass="entr" presetSubtype="10" fill="hold" grpId="0" nodeType="after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4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igura a mano libera 6">
            <a:extLst>
              <a:ext uri="{FF2B5EF4-FFF2-40B4-BE49-F238E27FC236}">
                <a16:creationId xmlns:a16="http://schemas.microsoft.com/office/drawing/2014/main" xmlns="" id="{B217C2AD-51B4-40CE-A71F-F5D3F846D9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2" name="Rettangolo 11">
            <a:extLst>
              <a:ext uri="{FF2B5EF4-FFF2-40B4-BE49-F238E27FC236}">
                <a16:creationId xmlns:a16="http://schemas.microsoft.com/office/drawing/2014/main" xmlns="" id="{6F1BF92E-23CF-4BFE-9E1F-C359BACFA3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ttangolo 13">
            <a:extLst>
              <a:ext uri="{FF2B5EF4-FFF2-40B4-BE49-F238E27FC236}">
                <a16:creationId xmlns:a16="http://schemas.microsoft.com/office/drawing/2014/main" xmlns="" id="{B89090F2-B101-458B-9AFF-27327443BB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it-IT" dirty="0"/>
          </a:p>
        </p:txBody>
      </p:sp>
      <p:sp>
        <p:nvSpPr>
          <p:cNvPr id="16" name="Figura a mano libera 6">
            <a:extLst>
              <a:ext uri="{FF2B5EF4-FFF2-40B4-BE49-F238E27FC236}">
                <a16:creationId xmlns:a16="http://schemas.microsoft.com/office/drawing/2014/main" xmlns="" id="{526C103B-17BD-4B48-AB6F-0D9EF826AA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8" name="Rettangolo 17">
            <a:extLst>
              <a:ext uri="{FF2B5EF4-FFF2-40B4-BE49-F238E27FC236}">
                <a16:creationId xmlns:a16="http://schemas.microsoft.com/office/drawing/2014/main" xmlns="" id="{E9EC3243-CA25-4485-A7FE-8B01419238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2"/>
          <p:cNvSpPr>
            <a:spLocks noChangeArrowheads="1"/>
          </p:cNvSpPr>
          <p:nvPr/>
        </p:nvSpPr>
        <p:spPr bwMode="auto">
          <a:xfrm>
            <a:off x="5193102" y="1991894"/>
            <a:ext cx="5753819" cy="3416320"/>
          </a:xfrm>
          <a:custGeom>
            <a:avLst/>
            <a:gdLst/>
            <a:ahLst/>
            <a:cxnLst>
              <a:cxn ang="0">
                <a:pos x="0" y="0"/>
              </a:cxn>
              <a:cxn ang="0">
                <a:pos x="21600" y="0"/>
              </a:cxn>
              <a:cxn ang="0">
                <a:pos x="21600" y="21600"/>
              </a:cxn>
              <a:cxn ang="0">
                <a:pos x="0" y="21600"/>
              </a:cxn>
            </a:cxnLst>
            <a:rect l="0" t="0" r="r" b="b"/>
            <a:pathLst>
              <a:path w="21600" h="21600">
                <a:moveTo>
                  <a:pt x="0" y="0"/>
                </a:moveTo>
                <a:lnTo>
                  <a:pt x="21600" y="0"/>
                </a:lnTo>
                <a:lnTo>
                  <a:pt x="21600" y="21600"/>
                </a:lnTo>
                <a:lnTo>
                  <a:pt x="0" y="21600"/>
                </a:lnTo>
                <a:close/>
              </a:path>
            </a:pathLst>
          </a:custGeom>
          <a:noFill/>
          <a:ln w="9525" cap="flat">
            <a:noFill/>
            <a:miter lim="800000"/>
            <a:headEnd/>
            <a:tailEnd/>
          </a:ln>
          <a:effectLst/>
        </p:spPr>
        <p:txBody>
          <a:bodyPr wrap="square">
            <a:spAutoFit/>
          </a:bodyPr>
          <a:lstStyle/>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dirty="0">
                <a:solidFill>
                  <a:schemeClr val="accent6">
                    <a:lumMod val="50000"/>
                  </a:schemeClr>
                </a:solidFill>
                <a:latin typeface="Calibri Light" panose="020F0302020204030204" pitchFamily="34" charset="0"/>
                <a:cs typeface="Calibri Light" panose="020F0302020204030204" pitchFamily="34" charset="0"/>
              </a:rPr>
              <a:t>Il processo di definizione del LABEL sarà un percorso caratterizzato da </a:t>
            </a:r>
            <a:r>
              <a:rPr lang="it-IT" b="1" dirty="0">
                <a:solidFill>
                  <a:schemeClr val="accent6">
                    <a:lumMod val="50000"/>
                  </a:schemeClr>
                </a:solidFill>
                <a:latin typeface="Calibri Light" panose="020F0302020204030204" pitchFamily="34" charset="0"/>
                <a:cs typeface="Calibri Light" panose="020F0302020204030204" pitchFamily="34" charset="0"/>
              </a:rPr>
              <a:t>creatività, condivisione e innovazione </a:t>
            </a:r>
            <a:r>
              <a:rPr lang="it-IT" dirty="0">
                <a:solidFill>
                  <a:schemeClr val="accent6">
                    <a:lumMod val="50000"/>
                  </a:schemeClr>
                </a:solidFill>
                <a:latin typeface="Calibri Light" panose="020F0302020204030204" pitchFamily="34" charset="0"/>
                <a:cs typeface="Calibri Light" panose="020F0302020204030204" pitchFamily="34" charset="0"/>
              </a:rPr>
              <a:t>che coinvolgerà l’Amministrazione ma anche stakeholder e singole realtà cittadina rappresentative di buone pratiche.</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dirty="0">
              <a:solidFill>
                <a:schemeClr val="accent6">
                  <a:lumMod val="50000"/>
                </a:schemeClr>
              </a:solidFill>
              <a:latin typeface="Calibri Light" panose="020F0302020204030204" pitchFamily="34" charset="0"/>
              <a:cs typeface="Calibri Light" panose="020F0302020204030204" pitchFamily="34" charset="0"/>
            </a:endParaRP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dirty="0">
              <a:solidFill>
                <a:schemeClr val="accent6">
                  <a:lumMod val="50000"/>
                </a:schemeClr>
              </a:solidFill>
              <a:latin typeface="Calibri Light" panose="020F0302020204030204" pitchFamily="34" charset="0"/>
              <a:cs typeface="Calibri Light" panose="020F0302020204030204" pitchFamily="34" charset="0"/>
            </a:endParaRP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dirty="0">
                <a:solidFill>
                  <a:schemeClr val="accent6">
                    <a:lumMod val="50000"/>
                  </a:schemeClr>
                </a:solidFill>
                <a:latin typeface="Calibri Light" panose="020F0302020204030204" pitchFamily="34" charset="0"/>
                <a:cs typeface="Calibri Light" panose="020F0302020204030204" pitchFamily="34" charset="0"/>
              </a:rPr>
              <a:t>Il </a:t>
            </a:r>
            <a:r>
              <a:rPr lang="it-IT" dirty="0" err="1">
                <a:solidFill>
                  <a:schemeClr val="accent6">
                    <a:lumMod val="50000"/>
                  </a:schemeClr>
                </a:solidFill>
                <a:latin typeface="Calibri Light" panose="020F0302020204030204" pitchFamily="34" charset="0"/>
                <a:cs typeface="Calibri Light" panose="020F0302020204030204" pitchFamily="34" charset="0"/>
              </a:rPr>
              <a:t>label</a:t>
            </a:r>
            <a:r>
              <a:rPr lang="it-IT" dirty="0">
                <a:solidFill>
                  <a:schemeClr val="accent6">
                    <a:lumMod val="50000"/>
                  </a:schemeClr>
                </a:solidFill>
                <a:latin typeface="Calibri Light" panose="020F0302020204030204" pitchFamily="34" charset="0"/>
                <a:cs typeface="Calibri Light" panose="020F0302020204030204" pitchFamily="34" charset="0"/>
              </a:rPr>
              <a:t>, nelle sue diverse declinazioni, potrà essere richiesto/assegnato a uffici pubblici, musei, biblioteche, aziende, locali pubblici, associazioni </a:t>
            </a:r>
            <a:r>
              <a:rPr lang="it-IT" dirty="0" err="1">
                <a:solidFill>
                  <a:schemeClr val="accent6">
                    <a:lumMod val="50000"/>
                  </a:schemeClr>
                </a:solidFill>
                <a:latin typeface="Calibri Light" panose="020F0302020204030204" pitchFamily="34" charset="0"/>
                <a:cs typeface="Calibri Light" panose="020F0302020204030204" pitchFamily="34" charset="0"/>
              </a:rPr>
              <a:t>etc</a:t>
            </a:r>
            <a:r>
              <a:rPr lang="it-IT" dirty="0">
                <a:solidFill>
                  <a:schemeClr val="accent6">
                    <a:lumMod val="50000"/>
                  </a:schemeClr>
                </a:solidFill>
                <a:latin typeface="Calibri Light" panose="020F0302020204030204" pitchFamily="34" charset="0"/>
                <a:cs typeface="Calibri Light" panose="020F0302020204030204" pitchFamily="34" charset="0"/>
              </a:rPr>
              <a:t>, ma anche essere riconosciuto a singoli progetti ed eventi </a:t>
            </a:r>
            <a:r>
              <a:rPr lang="it-IT" dirty="0" smtClean="0">
                <a:solidFill>
                  <a:schemeClr val="accent6">
                    <a:lumMod val="50000"/>
                  </a:schemeClr>
                </a:solidFill>
                <a:latin typeface="Calibri Light" panose="020F0302020204030204" pitchFamily="34" charset="0"/>
                <a:cs typeface="Calibri Light" panose="020F0302020204030204" pitchFamily="34" charset="0"/>
              </a:rPr>
              <a:t>che mettano </a:t>
            </a:r>
            <a:r>
              <a:rPr lang="it-IT" dirty="0">
                <a:solidFill>
                  <a:schemeClr val="accent6">
                    <a:lumMod val="50000"/>
                  </a:schemeClr>
                </a:solidFill>
                <a:latin typeface="Calibri Light" panose="020F0302020204030204" pitchFamily="34" charset="0"/>
                <a:cs typeface="Calibri Light" panose="020F0302020204030204" pitchFamily="34" charset="0"/>
              </a:rPr>
              <a:t>in campo iniziative e progettazioni innovative, creative e attrattive rivolte agli specifici target individuati.</a:t>
            </a:r>
          </a:p>
        </p:txBody>
      </p:sp>
      <p:pic>
        <p:nvPicPr>
          <p:cNvPr id="17" name="Immagine 16" descr="Senza-titolo-2.png"/>
          <p:cNvPicPr>
            <a:picLocks noChangeAspect="1"/>
          </p:cNvPicPr>
          <p:nvPr/>
        </p:nvPicPr>
        <p:blipFill>
          <a:blip r:embed="rId3"/>
          <a:stretch>
            <a:fillRect/>
          </a:stretch>
        </p:blipFill>
        <p:spPr>
          <a:xfrm>
            <a:off x="1490192" y="2609642"/>
            <a:ext cx="3097159" cy="2950235"/>
          </a:xfrm>
          <a:prstGeom prst="rect">
            <a:avLst/>
          </a:prstGeom>
        </p:spPr>
      </p:pic>
      <p:sp>
        <p:nvSpPr>
          <p:cNvPr id="19" name="CasellaDiTesto 18"/>
          <p:cNvSpPr txBox="1"/>
          <p:nvPr/>
        </p:nvSpPr>
        <p:spPr>
          <a:xfrm>
            <a:off x="590204" y="820443"/>
            <a:ext cx="11124466" cy="646331"/>
          </a:xfrm>
          <a:prstGeom prst="rect">
            <a:avLst/>
          </a:prstGeom>
          <a:noFill/>
        </p:spPr>
        <p:txBody>
          <a:bodyPr wrap="square" rtlCol="0">
            <a:spAutoFit/>
          </a:bodyPr>
          <a:lstStyle/>
          <a:p>
            <a:pPr marL="549275">
              <a:lnSpc>
                <a:spcPct val="100000"/>
              </a:lnSpc>
              <a:spcBef>
                <a:spcPts val="1800"/>
              </a:spcBef>
              <a:spcAft>
                <a:spcPts val="180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3600" dirty="0">
                <a:solidFill>
                  <a:srgbClr val="C00000"/>
                </a:solidFill>
                <a:latin typeface="Bodoni MT" panose="02070603080606020203" pitchFamily="18" charset="0"/>
                <a:cs typeface="Times New Roman" pitchFamily="16" charset="0"/>
              </a:rPr>
              <a:t>IL LABEL «</a:t>
            </a:r>
            <a:r>
              <a:rPr lang="it-IT" sz="3600" b="1" i="1" dirty="0">
                <a:solidFill>
                  <a:srgbClr val="C00000"/>
                </a:solidFill>
                <a:latin typeface="Bodoni MT" panose="02070603080606020203" pitchFamily="18" charset="0"/>
                <a:cs typeface="Times New Roman" pitchFamily="16" charset="0"/>
              </a:rPr>
              <a:t>GENOVA PEOPLE FRIENDLY»</a:t>
            </a:r>
          </a:p>
        </p:txBody>
      </p:sp>
    </p:spTree>
    <p:extLst>
      <p:ext uri="{BB962C8B-B14F-4D97-AF65-F5344CB8AC3E}">
        <p14:creationId xmlns:p14="http://schemas.microsoft.com/office/powerpoint/2010/main" val="163057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DE38657A-8B7E-4B6C-A10E-806AE7B7F95B}"/>
              </a:ext>
            </a:extLst>
          </p:cNvPr>
          <p:cNvSpPr>
            <a:spLocks noGrp="1"/>
          </p:cNvSpPr>
          <p:nvPr>
            <p:ph type="title"/>
          </p:nvPr>
        </p:nvSpPr>
        <p:spPr>
          <a:xfrm>
            <a:off x="3907765" y="477276"/>
            <a:ext cx="5202984" cy="902951"/>
          </a:xfrm>
        </p:spPr>
        <p:txBody>
          <a:bodyPr rtlCol="0">
            <a:normAutofit fontScale="90000"/>
          </a:bodyPr>
          <a:lstStyle/>
          <a:p>
            <a:pPr rtl="0"/>
            <a:r>
              <a:rPr lang="it-IT" sz="4000" dirty="0">
                <a:latin typeface="Bodoni MT" panose="02070603080606020203" pitchFamily="18" charset="0"/>
              </a:rPr>
              <a:t>Le parole chiave</a:t>
            </a:r>
            <a:r>
              <a:rPr lang="it-IT" sz="2000" dirty="0">
                <a:latin typeface="Bodoni MT" panose="02070603080606020203" pitchFamily="18" charset="0"/>
              </a:rPr>
              <a:t/>
            </a:r>
            <a:br>
              <a:rPr lang="it-IT" sz="2000" dirty="0">
                <a:latin typeface="Bodoni MT" panose="02070603080606020203" pitchFamily="18" charset="0"/>
              </a:rPr>
            </a:br>
            <a:r>
              <a:rPr lang="it-IT" sz="2000" dirty="0">
                <a:latin typeface="Bodoni MT" panose="02070603080606020203" pitchFamily="18" charset="0"/>
              </a:rPr>
              <a:t>che orientano l’intera azione</a:t>
            </a:r>
          </a:p>
        </p:txBody>
      </p:sp>
      <p:sp>
        <p:nvSpPr>
          <p:cNvPr id="3" name="Segnaposto contenuto 2">
            <a:extLst>
              <a:ext uri="{FF2B5EF4-FFF2-40B4-BE49-F238E27FC236}">
                <a16:creationId xmlns:a16="http://schemas.microsoft.com/office/drawing/2014/main" xmlns="" id="{5E50C1E8-A3C4-4E79-8384-A72C2430432A}"/>
              </a:ext>
            </a:extLst>
          </p:cNvPr>
          <p:cNvSpPr>
            <a:spLocks noGrp="1"/>
          </p:cNvSpPr>
          <p:nvPr>
            <p:ph idx="1"/>
          </p:nvPr>
        </p:nvSpPr>
        <p:spPr>
          <a:xfrm>
            <a:off x="1052424" y="1587240"/>
            <a:ext cx="5172886" cy="5009150"/>
          </a:xfrm>
        </p:spPr>
        <p:txBody>
          <a:bodyPr rtlCol="0">
            <a:normAutofit/>
          </a:bodyPr>
          <a:lstStyle/>
          <a:p>
            <a:pPr>
              <a:lnSpc>
                <a:spcPct val="100000"/>
              </a:lnSpc>
              <a:tabLst>
                <a:tab pos="2409825"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sz="1600" b="1" dirty="0">
                <a:solidFill>
                  <a:srgbClr val="000000"/>
                </a:solidFill>
                <a:latin typeface="Calibri Light" panose="020F0302020204030204" pitchFamily="34" charset="0"/>
                <a:cs typeface="Calibri Light" panose="020F0302020204030204" pitchFamily="34" charset="0"/>
              </a:rPr>
              <a:t>MOVIMENTO</a:t>
            </a:r>
            <a:r>
              <a:rPr lang="it-IT" sz="1600" dirty="0">
                <a:solidFill>
                  <a:srgbClr val="000000"/>
                </a:solidFill>
                <a:latin typeface="Calibri Light" panose="020F0302020204030204" pitchFamily="34" charset="0"/>
                <a:cs typeface="Calibri Light" panose="020F0302020204030204" pitchFamily="34" charset="0"/>
              </a:rPr>
              <a:t> che intreccia persone, iniziative, servizi, idee, opportunità, talenti, idee, cluster;</a:t>
            </a:r>
          </a:p>
          <a:p>
            <a:pPr>
              <a:lnSpc>
                <a:spcPct val="100000"/>
              </a:lnSpc>
              <a:tabLst>
                <a:tab pos="2409825"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sz="1600" b="1" dirty="0">
                <a:solidFill>
                  <a:srgbClr val="000000"/>
                </a:solidFill>
                <a:latin typeface="Calibri Light" panose="020F0302020204030204" pitchFamily="34" charset="0"/>
                <a:cs typeface="Calibri Light" panose="020F0302020204030204" pitchFamily="34" charset="0"/>
              </a:rPr>
              <a:t>HUB</a:t>
            </a:r>
            <a:r>
              <a:rPr lang="it-IT" sz="1600" dirty="0">
                <a:solidFill>
                  <a:srgbClr val="000000"/>
                </a:solidFill>
                <a:latin typeface="Calibri Light" panose="020F0302020204030204" pitchFamily="34" charset="0"/>
                <a:cs typeface="Calibri Light" panose="020F0302020204030204" pitchFamily="34" charset="0"/>
              </a:rPr>
              <a:t> di progettazione, organizzazione e realizzazione di servizi e opportunità per tutte le persone;</a:t>
            </a:r>
          </a:p>
          <a:p>
            <a:pPr>
              <a:lnSpc>
                <a:spcPct val="100000"/>
              </a:lnSpc>
              <a:tabLst>
                <a:tab pos="2409825"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sz="1600" b="1" dirty="0">
                <a:solidFill>
                  <a:srgbClr val="000000"/>
                </a:solidFill>
                <a:latin typeface="Calibri Light" panose="020F0302020204030204" pitchFamily="34" charset="0"/>
                <a:cs typeface="Calibri Light" panose="020F0302020204030204" pitchFamily="34" charset="0"/>
              </a:rPr>
              <a:t>SISTEMA</a:t>
            </a:r>
            <a:r>
              <a:rPr lang="it-IT" sz="1600" dirty="0">
                <a:solidFill>
                  <a:srgbClr val="000000"/>
                </a:solidFill>
                <a:latin typeface="Calibri Light" panose="020F0302020204030204" pitchFamily="34" charset="0"/>
                <a:cs typeface="Calibri Light" panose="020F0302020204030204" pitchFamily="34" charset="0"/>
              </a:rPr>
              <a:t> modulare e in progress che si adatta alle esigenze ai fenomeni di volta in volta intercettati;</a:t>
            </a:r>
          </a:p>
          <a:p>
            <a:pPr>
              <a:lnSpc>
                <a:spcPct val="100000"/>
              </a:lnSpc>
              <a:tabLst>
                <a:tab pos="2409825"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r>
              <a:rPr lang="it-IT" sz="1600" b="1" dirty="0">
                <a:solidFill>
                  <a:srgbClr val="000000"/>
                </a:solidFill>
                <a:latin typeface="Calibri Light" panose="020F0302020204030204" pitchFamily="34" charset="0"/>
                <a:cs typeface="Calibri Light" panose="020F0302020204030204" pitchFamily="34" charset="0"/>
              </a:rPr>
              <a:t>PARI OPPORTUNITÀ</a:t>
            </a:r>
            <a:r>
              <a:rPr lang="it-IT" sz="1600" dirty="0">
                <a:solidFill>
                  <a:srgbClr val="000000"/>
                </a:solidFill>
                <a:latin typeface="Calibri Light" panose="020F0302020204030204" pitchFamily="34" charset="0"/>
                <a:cs typeface="Calibri Light" panose="020F0302020204030204" pitchFamily="34" charset="0"/>
              </a:rPr>
              <a:t> per garantire accessibilità, attenzione, sensibilizzazione e fruibilità a tutte le persone che per un motivo o per un altro manifestano bisogni, anche specifici;</a:t>
            </a:r>
          </a:p>
          <a:p>
            <a:pPr lvl="0">
              <a:lnSpc>
                <a:spcPct val="100000"/>
              </a:lnSpc>
              <a:tabLst>
                <a:tab pos="2409825"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pPr>
            <a:r>
              <a:rPr lang="it-IT" sz="1600" b="1" dirty="0">
                <a:solidFill>
                  <a:srgbClr val="000000"/>
                </a:solidFill>
                <a:latin typeface="Calibri Light" panose="020F0302020204030204" pitchFamily="34" charset="0"/>
                <a:cs typeface="Calibri Light" panose="020F0302020204030204" pitchFamily="34" charset="0"/>
              </a:rPr>
              <a:t>OCCASIONE</a:t>
            </a:r>
            <a:r>
              <a:rPr lang="it-IT" sz="1600" dirty="0">
                <a:solidFill>
                  <a:srgbClr val="000000"/>
                </a:solidFill>
                <a:latin typeface="Calibri Light" panose="020F0302020204030204" pitchFamily="34" charset="0"/>
                <a:cs typeface="Calibri Light" panose="020F0302020204030204" pitchFamily="34" charset="0"/>
              </a:rPr>
              <a:t> per mettere a sistema realtà/servizi presenti sul territorio ottimizzandone l’informazione e la promozione;</a:t>
            </a:r>
          </a:p>
          <a:p>
            <a:pPr lvl="0">
              <a:lnSpc>
                <a:spcPct val="100000"/>
              </a:lnSpc>
              <a:tabLst>
                <a:tab pos="2409825"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pPr>
            <a:r>
              <a:rPr lang="it-IT" sz="1600" b="1" dirty="0">
                <a:solidFill>
                  <a:srgbClr val="000000"/>
                </a:solidFill>
                <a:latin typeface="Calibri Light" panose="020F0302020204030204" pitchFamily="34" charset="0"/>
                <a:cs typeface="Calibri Light" panose="020F0302020204030204" pitchFamily="34" charset="0"/>
              </a:rPr>
              <a:t>COMUNITÀ</a:t>
            </a:r>
            <a:r>
              <a:rPr lang="it-IT" sz="1600" dirty="0">
                <a:solidFill>
                  <a:srgbClr val="000000"/>
                </a:solidFill>
                <a:latin typeface="Calibri Light" panose="020F0302020204030204" pitchFamily="34" charset="0"/>
                <a:cs typeface="Calibri Light" panose="020F0302020204030204" pitchFamily="34" charset="0"/>
              </a:rPr>
              <a:t> di persone che vivono, lavorano o visitano la città;</a:t>
            </a:r>
          </a:p>
          <a:p>
            <a:pPr lvl="0">
              <a:lnSpc>
                <a:spcPct val="100000"/>
              </a:lnSpc>
              <a:tabLst>
                <a:tab pos="2409825"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pPr>
            <a:r>
              <a:rPr lang="it-IT" sz="1600" b="1" dirty="0">
                <a:solidFill>
                  <a:srgbClr val="000000"/>
                </a:solidFill>
                <a:latin typeface="Calibri Light" panose="020F0302020204030204" pitchFamily="34" charset="0"/>
                <a:cs typeface="Calibri Light" panose="020F0302020204030204" pitchFamily="34" charset="0"/>
              </a:rPr>
              <a:t>INNOVAZIONE e CREATIVITA’</a:t>
            </a:r>
            <a:r>
              <a:rPr lang="it-IT" sz="1600" dirty="0">
                <a:solidFill>
                  <a:srgbClr val="000000"/>
                </a:solidFill>
                <a:latin typeface="Calibri Light" panose="020F0302020204030204" pitchFamily="34" charset="0"/>
                <a:cs typeface="Calibri Light" panose="020F0302020204030204" pitchFamily="34" charset="0"/>
              </a:rPr>
              <a:t>;</a:t>
            </a:r>
          </a:p>
          <a:p>
            <a:pPr lvl="0">
              <a:lnSpc>
                <a:spcPct val="100000"/>
              </a:lnSpc>
              <a:tabLst>
                <a:tab pos="2409825"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pPr>
            <a:r>
              <a:rPr lang="it-IT" sz="1600" b="1" dirty="0">
                <a:solidFill>
                  <a:srgbClr val="000000"/>
                </a:solidFill>
                <a:latin typeface="Calibri Light" panose="020F0302020204030204" pitchFamily="34" charset="0"/>
                <a:cs typeface="Calibri Light" panose="020F0302020204030204" pitchFamily="34" charset="0"/>
              </a:rPr>
              <a:t>CONCRETEZZA</a:t>
            </a:r>
            <a:r>
              <a:rPr lang="it-IT" sz="1600" dirty="0">
                <a:solidFill>
                  <a:srgbClr val="000000"/>
                </a:solidFill>
                <a:latin typeface="Calibri Light" panose="020F0302020204030204" pitchFamily="34" charset="0"/>
                <a:cs typeface="Calibri Light" panose="020F0302020204030204" pitchFamily="34" charset="0"/>
              </a:rPr>
              <a:t> degli interventi</a:t>
            </a:r>
          </a:p>
          <a:p>
            <a:pPr>
              <a:lnSpc>
                <a:spcPct val="100000"/>
              </a:lnSpc>
              <a:tabLst>
                <a:tab pos="2409825"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pPr>
            <a:endParaRPr lang="it-IT" sz="1600" dirty="0">
              <a:solidFill>
                <a:srgbClr val="000000"/>
              </a:solidFill>
              <a:latin typeface="Calibri Light" panose="020F0302020204030204" pitchFamily="34" charset="0"/>
              <a:cs typeface="Calibri Light" panose="020F0302020204030204" pitchFamily="34" charset="0"/>
            </a:endParaRPr>
          </a:p>
        </p:txBody>
      </p:sp>
      <p:pic>
        <p:nvPicPr>
          <p:cNvPr id="6" name="Immagine 5" descr="Word Art.png"/>
          <p:cNvPicPr>
            <a:picLocks noChangeAspect="1"/>
          </p:cNvPicPr>
          <p:nvPr/>
        </p:nvPicPr>
        <p:blipFill>
          <a:blip r:embed="rId3"/>
          <a:srcRect l="9"/>
          <a:stretch>
            <a:fillRect/>
          </a:stretch>
        </p:blipFill>
        <p:spPr>
          <a:xfrm>
            <a:off x="6509257" y="2024419"/>
            <a:ext cx="5216107" cy="3534419"/>
          </a:xfrm>
          <a:prstGeom prst="rect">
            <a:avLst/>
          </a:prstGeom>
        </p:spPr>
      </p:pic>
    </p:spTree>
    <p:extLst>
      <p:ext uri="{BB962C8B-B14F-4D97-AF65-F5344CB8AC3E}">
        <p14:creationId xmlns:p14="http://schemas.microsoft.com/office/powerpoint/2010/main" val="46369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9" dur="500"/>
                                        <p:tgtEl>
                                          <p:spTgt spid="3">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3" dur="500"/>
                                        <p:tgtEl>
                                          <p:spTgt spid="3">
                                            <p:txEl>
                                              <p:pRg st="4" end="4"/>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7" dur="500"/>
                                        <p:tgtEl>
                                          <p:spTgt spid="3">
                                            <p:txEl>
                                              <p:pRg st="5" end="5"/>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1" dur="500"/>
                                        <p:tgtEl>
                                          <p:spTgt spid="3">
                                            <p:txEl>
                                              <p:pRg st="6" end="6"/>
                                            </p:txEl>
                                          </p:spTgt>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igura a mano libera 6">
            <a:extLst>
              <a:ext uri="{FF2B5EF4-FFF2-40B4-BE49-F238E27FC236}">
                <a16:creationId xmlns:a16="http://schemas.microsoft.com/office/drawing/2014/main" xmlns="" id="{B217C2AD-51B4-40CE-A71F-F5D3F846D9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2" name="Rettangolo 11">
            <a:extLst>
              <a:ext uri="{FF2B5EF4-FFF2-40B4-BE49-F238E27FC236}">
                <a16:creationId xmlns:a16="http://schemas.microsoft.com/office/drawing/2014/main" xmlns="" id="{6F1BF92E-23CF-4BFE-9E1F-C359BACFA3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ttangolo 13">
            <a:extLst>
              <a:ext uri="{FF2B5EF4-FFF2-40B4-BE49-F238E27FC236}">
                <a16:creationId xmlns:a16="http://schemas.microsoft.com/office/drawing/2014/main" xmlns="" id="{B89090F2-B101-458B-9AFF-27327443BB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it-IT" dirty="0"/>
          </a:p>
        </p:txBody>
      </p:sp>
      <p:sp>
        <p:nvSpPr>
          <p:cNvPr id="16" name="Figura a mano libera 6">
            <a:extLst>
              <a:ext uri="{FF2B5EF4-FFF2-40B4-BE49-F238E27FC236}">
                <a16:creationId xmlns:a16="http://schemas.microsoft.com/office/drawing/2014/main" xmlns="" id="{526C103B-17BD-4B48-AB6F-0D9EF826AA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8" name="Rettangolo 17">
            <a:extLst>
              <a:ext uri="{FF2B5EF4-FFF2-40B4-BE49-F238E27FC236}">
                <a16:creationId xmlns:a16="http://schemas.microsoft.com/office/drawing/2014/main" xmlns="" id="{E9EC3243-CA25-4485-A7FE-8B01419238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CasellaDiTesto 18"/>
          <p:cNvSpPr txBox="1"/>
          <p:nvPr/>
        </p:nvSpPr>
        <p:spPr>
          <a:xfrm>
            <a:off x="885825" y="388189"/>
            <a:ext cx="7130881" cy="707886"/>
          </a:xfrm>
          <a:prstGeom prst="rect">
            <a:avLst/>
          </a:prstGeom>
          <a:noFill/>
        </p:spPr>
        <p:txBody>
          <a:bodyPr wrap="square" rtlCol="0">
            <a:spAutoFit/>
          </a:bodyPr>
          <a:lstStyle/>
          <a:p>
            <a:pPr marL="549275" algn="ctr">
              <a:lnSpc>
                <a:spcPct val="100000"/>
              </a:lnSpc>
              <a:spcBef>
                <a:spcPts val="1800"/>
              </a:spcBef>
              <a:spcAft>
                <a:spcPts val="180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4000" dirty="0">
                <a:solidFill>
                  <a:schemeClr val="accent6">
                    <a:lumMod val="50000"/>
                  </a:schemeClr>
                </a:solidFill>
                <a:latin typeface="Bodoni MT" panose="02070603080606020203" pitchFamily="18" charset="0"/>
                <a:cs typeface="Times New Roman" pitchFamily="16" charset="0"/>
              </a:rPr>
              <a:t>I BENEFICIARI</a:t>
            </a:r>
            <a:endParaRPr lang="it-IT" sz="4000" i="1" dirty="0">
              <a:solidFill>
                <a:schemeClr val="accent6">
                  <a:lumMod val="50000"/>
                </a:schemeClr>
              </a:solidFill>
              <a:latin typeface="Bodoni MT" panose="02070603080606020203" pitchFamily="18" charset="0"/>
              <a:cs typeface="Times New Roman" pitchFamily="16" charset="0"/>
            </a:endParaRPr>
          </a:p>
        </p:txBody>
      </p:sp>
      <p:sp>
        <p:nvSpPr>
          <p:cNvPr id="15" name="Freeform 2"/>
          <p:cNvSpPr>
            <a:spLocks noChangeArrowheads="1"/>
          </p:cNvSpPr>
          <p:nvPr/>
        </p:nvSpPr>
        <p:spPr bwMode="auto">
          <a:xfrm>
            <a:off x="1493938" y="1625489"/>
            <a:ext cx="6522768" cy="3785652"/>
          </a:xfrm>
          <a:custGeom>
            <a:avLst/>
            <a:gdLst/>
            <a:ahLst/>
            <a:cxnLst>
              <a:cxn ang="0">
                <a:pos x="0" y="0"/>
              </a:cxn>
              <a:cxn ang="0">
                <a:pos x="21600" y="0"/>
              </a:cxn>
              <a:cxn ang="0">
                <a:pos x="21600" y="21600"/>
              </a:cxn>
              <a:cxn ang="0">
                <a:pos x="0" y="21600"/>
              </a:cxn>
            </a:cxnLst>
            <a:rect l="0" t="0" r="r" b="b"/>
            <a:pathLst>
              <a:path w="21600" h="21600">
                <a:moveTo>
                  <a:pt x="0" y="0"/>
                </a:moveTo>
                <a:lnTo>
                  <a:pt x="21600" y="0"/>
                </a:lnTo>
                <a:lnTo>
                  <a:pt x="21600" y="21600"/>
                </a:lnTo>
                <a:lnTo>
                  <a:pt x="0" y="21600"/>
                </a:lnTo>
                <a:close/>
              </a:path>
            </a:pathLst>
          </a:custGeom>
          <a:noFill/>
          <a:ln w="9525" cap="flat">
            <a:noFill/>
            <a:miter lim="800000"/>
            <a:headEnd/>
            <a:tailEnd/>
          </a:ln>
          <a:effectLst/>
        </p:spPr>
        <p:txBody>
          <a:bodyPr wrap="square">
            <a:spAutoFit/>
          </a:bodyPr>
          <a:lstStyle/>
          <a:p>
            <a:pPr>
              <a:lnSpc>
                <a:spcPct val="100000"/>
              </a:lnSpc>
            </a:pPr>
            <a:r>
              <a:rPr lang="it-IT" altLang="it-IT" sz="1600" dirty="0">
                <a:solidFill>
                  <a:schemeClr val="accent6">
                    <a:lumMod val="50000"/>
                  </a:schemeClr>
                </a:solidFill>
                <a:latin typeface="Calibri Light" panose="020F0302020204030204" pitchFamily="34" charset="0"/>
                <a:cs typeface="Calibri Light" panose="020F0302020204030204" pitchFamily="34" charset="0"/>
              </a:rPr>
              <a:t>Il </a:t>
            </a:r>
            <a:r>
              <a:rPr lang="it-IT" altLang="it-IT" sz="1600" dirty="0" err="1">
                <a:solidFill>
                  <a:schemeClr val="accent6">
                    <a:lumMod val="50000"/>
                  </a:schemeClr>
                </a:solidFill>
                <a:latin typeface="Calibri Light" panose="020F0302020204030204" pitchFamily="34" charset="0"/>
                <a:cs typeface="Calibri Light" panose="020F0302020204030204" pitchFamily="34" charset="0"/>
              </a:rPr>
              <a:t>label</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 contribuisce a comunicare un’idea accogliente ed attrattiva della Città di Genova e richiede quindi il coinvolgimento della comunità in tutte le sue forme.</a:t>
            </a:r>
          </a:p>
          <a:p>
            <a:pPr>
              <a:lnSpc>
                <a:spcPct val="100000"/>
              </a:lnSpc>
            </a:pPr>
            <a:endParaRPr lang="it-IT" altLang="it-IT" sz="1600" dirty="0">
              <a:solidFill>
                <a:schemeClr val="accent6">
                  <a:lumMod val="50000"/>
                </a:schemeClr>
              </a:solidFill>
              <a:latin typeface="Calibri Light" panose="020F0302020204030204" pitchFamily="34" charset="0"/>
              <a:cs typeface="Calibri Light" panose="020F0302020204030204" pitchFamily="34" charset="0"/>
            </a:endParaRPr>
          </a:p>
          <a:p>
            <a:pPr algn="just">
              <a:lnSpc>
                <a:spcPct val="100000"/>
              </a:lnSpc>
            </a:pPr>
            <a:r>
              <a:rPr lang="it-IT" altLang="it-IT" sz="1600" dirty="0">
                <a:solidFill>
                  <a:schemeClr val="accent6">
                    <a:lumMod val="50000"/>
                  </a:schemeClr>
                </a:solidFill>
                <a:latin typeface="Calibri Light" panose="020F0302020204030204" pitchFamily="34" charset="0"/>
                <a:cs typeface="Calibri Light" panose="020F0302020204030204" pitchFamily="34" charset="0"/>
              </a:rPr>
              <a:t>Beneficiaria dell’azione complessiva è la </a:t>
            </a:r>
            <a:r>
              <a:rPr lang="it-IT" altLang="it-IT" sz="1600" b="1" dirty="0">
                <a:solidFill>
                  <a:schemeClr val="accent6">
                    <a:lumMod val="50000"/>
                  </a:schemeClr>
                </a:solidFill>
                <a:latin typeface="Calibri Light" panose="020F0302020204030204" pitchFamily="34" charset="0"/>
                <a:cs typeface="Calibri Light" panose="020F0302020204030204" pitchFamily="34" charset="0"/>
              </a:rPr>
              <a:t>comunità civile </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(famiglie, anziani, bambini, disabili) ma anche </a:t>
            </a:r>
            <a:r>
              <a:rPr lang="it-IT" altLang="it-IT" sz="1600" b="1" dirty="0">
                <a:solidFill>
                  <a:schemeClr val="accent6">
                    <a:lumMod val="50000"/>
                  </a:schemeClr>
                </a:solidFill>
                <a:latin typeface="Calibri Light" panose="020F0302020204030204" pitchFamily="34" charset="0"/>
                <a:cs typeface="Calibri Light" panose="020F0302020204030204" pitchFamily="34" charset="0"/>
              </a:rPr>
              <a:t>turisti</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 e </a:t>
            </a:r>
            <a:r>
              <a:rPr lang="it-IT" altLang="it-IT" sz="1600" b="1" dirty="0">
                <a:solidFill>
                  <a:schemeClr val="accent6">
                    <a:lumMod val="50000"/>
                  </a:schemeClr>
                </a:solidFill>
                <a:latin typeface="Calibri Light" panose="020F0302020204030204" pitchFamily="34" charset="0"/>
                <a:cs typeface="Calibri Light" panose="020F0302020204030204" pitchFamily="34" charset="0"/>
              </a:rPr>
              <a:t>visitatori</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 che con maggiore facilità individueranno luoghi e opportunità rispondenti a loro specifici bisogni.</a:t>
            </a:r>
          </a:p>
          <a:p>
            <a:pPr algn="just">
              <a:lnSpc>
                <a:spcPct val="100000"/>
              </a:lnSpc>
            </a:pPr>
            <a:endParaRPr lang="it-IT" altLang="it-IT" sz="1600" dirty="0">
              <a:solidFill>
                <a:schemeClr val="accent6">
                  <a:lumMod val="50000"/>
                </a:schemeClr>
              </a:solidFill>
              <a:latin typeface="Calibri Light" panose="020F0302020204030204" pitchFamily="34" charset="0"/>
              <a:cs typeface="Calibri Light" panose="020F0302020204030204" pitchFamily="34" charset="0"/>
            </a:endParaRPr>
          </a:p>
          <a:p>
            <a:pPr algn="just">
              <a:lnSpc>
                <a:spcPct val="100000"/>
              </a:lnSpc>
            </a:pPr>
            <a:r>
              <a:rPr lang="it-IT" altLang="it-IT" sz="1600" dirty="0">
                <a:solidFill>
                  <a:schemeClr val="accent6">
                    <a:lumMod val="50000"/>
                  </a:schemeClr>
                </a:solidFill>
                <a:latin typeface="Calibri Light" panose="020F0302020204030204" pitchFamily="34" charset="0"/>
                <a:cs typeface="Calibri Light" panose="020F0302020204030204" pitchFamily="34" charset="0"/>
              </a:rPr>
              <a:t>L’obiettivo è far sì che </a:t>
            </a:r>
            <a:r>
              <a:rPr lang="it-IT" altLang="it-IT" sz="1600" b="1" dirty="0">
                <a:solidFill>
                  <a:schemeClr val="accent6">
                    <a:lumMod val="50000"/>
                  </a:schemeClr>
                </a:solidFill>
                <a:latin typeface="Calibri Light" panose="020F0302020204030204" pitchFamily="34" charset="0"/>
                <a:cs typeface="Calibri Light" panose="020F0302020204030204" pitchFamily="34" charset="0"/>
              </a:rPr>
              <a:t>realtà diversificate si riconoscano </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nei principi che identificheranno il </a:t>
            </a:r>
            <a:r>
              <a:rPr lang="it-IT" altLang="it-IT" sz="1600" dirty="0" err="1">
                <a:solidFill>
                  <a:schemeClr val="accent6">
                    <a:lumMod val="50000"/>
                  </a:schemeClr>
                </a:solidFill>
                <a:latin typeface="Calibri Light" panose="020F0302020204030204" pitchFamily="34" charset="0"/>
                <a:cs typeface="Calibri Light" panose="020F0302020204030204" pitchFamily="34" charset="0"/>
              </a:rPr>
              <a:t>label</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 e che diano il loro contributo a renderlo tangibile, fruibile, comunicabile. L’attenzione si rivolge pertanto a tutti coloro che promuovono azioni, iniziative, progetti e atteggiamenti riconducibili al People </a:t>
            </a:r>
            <a:r>
              <a:rPr lang="it-IT" altLang="it-IT" sz="1600" dirty="0" err="1">
                <a:solidFill>
                  <a:schemeClr val="accent6">
                    <a:lumMod val="50000"/>
                  </a:schemeClr>
                </a:solidFill>
                <a:latin typeface="Calibri Light" panose="020F0302020204030204" pitchFamily="34" charset="0"/>
                <a:cs typeface="Calibri Light" panose="020F0302020204030204" pitchFamily="34" charset="0"/>
              </a:rPr>
              <a:t>Friendly</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 e alle sue varie declinazioni: associazioni, esercenti, spazi pubblici (musei, biblioteche, uffici etc.), , aziende di ogni dimensione, promotori di eventi anche temporanei, festival, etc.</a:t>
            </a:r>
          </a:p>
        </p:txBody>
      </p:sp>
      <p:pic>
        <p:nvPicPr>
          <p:cNvPr id="7" name="Immagine 6"/>
          <p:cNvPicPr>
            <a:picLocks noChangeAspect="1"/>
          </p:cNvPicPr>
          <p:nvPr/>
        </p:nvPicPr>
        <p:blipFill rotWithShape="1">
          <a:blip r:embed="rId3" cstate="print">
            <a:extLst>
              <a:ext uri="{28A0092B-C50C-407E-A947-70E740481C1C}">
                <a14:useLocalDpi xmlns:a14="http://schemas.microsoft.com/office/drawing/2010/main" val="0"/>
              </a:ext>
            </a:extLst>
          </a:blip>
          <a:srcRect l="36347" t="31378" r="10007" b="87"/>
          <a:stretch/>
        </p:blipFill>
        <p:spPr>
          <a:xfrm>
            <a:off x="8626765" y="-4233"/>
            <a:ext cx="3565235" cy="6863002"/>
          </a:xfrm>
          <a:prstGeom prst="rect">
            <a:avLst/>
          </a:prstGeom>
        </p:spPr>
      </p:pic>
    </p:spTree>
    <p:extLst>
      <p:ext uri="{BB962C8B-B14F-4D97-AF65-F5344CB8AC3E}">
        <p14:creationId xmlns:p14="http://schemas.microsoft.com/office/powerpoint/2010/main" val="258106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igura a mano libera 6">
            <a:extLst>
              <a:ext uri="{FF2B5EF4-FFF2-40B4-BE49-F238E27FC236}">
                <a16:creationId xmlns:a16="http://schemas.microsoft.com/office/drawing/2014/main" xmlns="" id="{B217C2AD-51B4-40CE-A71F-F5D3F846D9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2" name="Rettangolo 11">
            <a:extLst>
              <a:ext uri="{FF2B5EF4-FFF2-40B4-BE49-F238E27FC236}">
                <a16:creationId xmlns:a16="http://schemas.microsoft.com/office/drawing/2014/main" xmlns="" id="{6F1BF92E-23CF-4BFE-9E1F-C359BACFA3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ttangolo 13">
            <a:extLst>
              <a:ext uri="{FF2B5EF4-FFF2-40B4-BE49-F238E27FC236}">
                <a16:creationId xmlns:a16="http://schemas.microsoft.com/office/drawing/2014/main" xmlns="" id="{B89090F2-B101-458B-9AFF-27327443BB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it-IT" dirty="0"/>
          </a:p>
        </p:txBody>
      </p:sp>
      <p:sp>
        <p:nvSpPr>
          <p:cNvPr id="16" name="Figura a mano libera 6">
            <a:extLst>
              <a:ext uri="{FF2B5EF4-FFF2-40B4-BE49-F238E27FC236}">
                <a16:creationId xmlns:a16="http://schemas.microsoft.com/office/drawing/2014/main" xmlns="" id="{526C103B-17BD-4B48-AB6F-0D9EF826AA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8" name="Rettangolo 17">
            <a:extLst>
              <a:ext uri="{FF2B5EF4-FFF2-40B4-BE49-F238E27FC236}">
                <a16:creationId xmlns:a16="http://schemas.microsoft.com/office/drawing/2014/main" xmlns="" id="{E9EC3243-CA25-4485-A7FE-8B01419238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 name="Gruppo 1"/>
          <p:cNvGrpSpPr/>
          <p:nvPr/>
        </p:nvGrpSpPr>
        <p:grpSpPr>
          <a:xfrm>
            <a:off x="1190444" y="388189"/>
            <a:ext cx="10524226" cy="2702067"/>
            <a:chOff x="1190444" y="388189"/>
            <a:chExt cx="10524226" cy="2702067"/>
          </a:xfrm>
        </p:grpSpPr>
        <p:sp>
          <p:nvSpPr>
            <p:cNvPr id="15" name="Freeform 2"/>
            <p:cNvSpPr>
              <a:spLocks noChangeArrowheads="1"/>
            </p:cNvSpPr>
            <p:nvPr/>
          </p:nvSpPr>
          <p:spPr bwMode="auto">
            <a:xfrm>
              <a:off x="1291546" y="1274374"/>
              <a:ext cx="9766513" cy="1815882"/>
            </a:xfrm>
            <a:custGeom>
              <a:avLst/>
              <a:gdLst/>
              <a:ahLst/>
              <a:cxnLst>
                <a:cxn ang="0">
                  <a:pos x="0" y="0"/>
                </a:cxn>
                <a:cxn ang="0">
                  <a:pos x="21600" y="0"/>
                </a:cxn>
                <a:cxn ang="0">
                  <a:pos x="21600" y="21600"/>
                </a:cxn>
                <a:cxn ang="0">
                  <a:pos x="0" y="21600"/>
                </a:cxn>
              </a:cxnLst>
              <a:rect l="0" t="0" r="r" b="b"/>
              <a:pathLst>
                <a:path w="21600" h="21600">
                  <a:moveTo>
                    <a:pt x="0" y="0"/>
                  </a:moveTo>
                  <a:lnTo>
                    <a:pt x="21600" y="0"/>
                  </a:lnTo>
                  <a:lnTo>
                    <a:pt x="21600" y="21600"/>
                  </a:lnTo>
                  <a:lnTo>
                    <a:pt x="0" y="21600"/>
                  </a:lnTo>
                  <a:close/>
                </a:path>
              </a:pathLst>
            </a:custGeom>
            <a:noFill/>
            <a:ln w="9525" cap="flat">
              <a:noFill/>
              <a:miter lim="800000"/>
              <a:headEnd/>
              <a:tailEnd/>
            </a:ln>
            <a:effectLst/>
          </p:spPr>
          <p:txBody>
            <a:bodyPr wrap="square">
              <a:spAutoFit/>
            </a:bodyPr>
            <a:lstStyle/>
            <a:p>
              <a:pPr>
                <a:lnSpc>
                  <a:spcPct val="100000"/>
                </a:lnSpc>
              </a:pPr>
              <a:r>
                <a:rPr lang="it-IT" altLang="it-IT" sz="1600" dirty="0">
                  <a:solidFill>
                    <a:schemeClr val="accent6">
                      <a:lumMod val="50000"/>
                    </a:schemeClr>
                  </a:solidFill>
                  <a:latin typeface="Calibri Light" panose="020F0302020204030204" pitchFamily="34" charset="0"/>
                  <a:cs typeface="Calibri Light" panose="020F0302020204030204" pitchFamily="34" charset="0"/>
                </a:rPr>
                <a:t>Il </a:t>
              </a:r>
              <a:r>
                <a:rPr lang="it-IT" altLang="it-IT" sz="1600" dirty="0" err="1">
                  <a:solidFill>
                    <a:schemeClr val="accent6">
                      <a:lumMod val="50000"/>
                    </a:schemeClr>
                  </a:solidFill>
                  <a:latin typeface="Calibri Light" panose="020F0302020204030204" pitchFamily="34" charset="0"/>
                  <a:cs typeface="Calibri Light" panose="020F0302020204030204" pitchFamily="34" charset="0"/>
                </a:rPr>
                <a:t>label</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 ha la funzione di:</a:t>
              </a:r>
            </a:p>
            <a:p>
              <a:pPr>
                <a:lnSpc>
                  <a:spcPct val="100000"/>
                </a:lnSpc>
              </a:pPr>
              <a:endParaRPr lang="it-IT" alt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pPr>
              <a:r>
                <a:rPr lang="it-IT" altLang="it-IT" sz="1600" dirty="0">
                  <a:solidFill>
                    <a:schemeClr val="accent6">
                      <a:lumMod val="50000"/>
                    </a:schemeClr>
                  </a:solidFill>
                  <a:latin typeface="Calibri Light" panose="020F0302020204030204" pitchFamily="34" charset="0"/>
                  <a:cs typeface="Calibri Light" panose="020F0302020204030204" pitchFamily="34" charset="0"/>
                </a:rPr>
                <a:t>Produrre e sostenere </a:t>
              </a:r>
              <a:r>
                <a:rPr lang="it-IT" altLang="it-IT" sz="1600" b="1" dirty="0">
                  <a:solidFill>
                    <a:schemeClr val="accent6">
                      <a:lumMod val="50000"/>
                    </a:schemeClr>
                  </a:solidFill>
                  <a:latin typeface="Calibri Light" panose="020F0302020204030204" pitchFamily="34" charset="0"/>
                  <a:cs typeface="Calibri Light" panose="020F0302020204030204" pitchFamily="34" charset="0"/>
                </a:rPr>
                <a:t>l’innovazione nella capacità di accoglienza e benessere della città </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partendo dallo sguardo delle pari opportunità;</a:t>
              </a:r>
            </a:p>
            <a:p>
              <a:pPr marL="285750" indent="-285750" algn="just">
                <a:lnSpc>
                  <a:spcPct val="100000"/>
                </a:lnSpc>
                <a:buFont typeface="Wingdings" panose="05000000000000000000" pitchFamily="2" charset="2"/>
                <a:buChar char="ü"/>
              </a:pPr>
              <a:r>
                <a:rPr lang="it-IT" altLang="it-IT" sz="1600" dirty="0">
                  <a:solidFill>
                    <a:schemeClr val="accent6">
                      <a:lumMod val="50000"/>
                    </a:schemeClr>
                  </a:solidFill>
                  <a:latin typeface="Calibri Light" panose="020F0302020204030204" pitchFamily="34" charset="0"/>
                  <a:cs typeface="Calibri Light" panose="020F0302020204030204" pitchFamily="34" charset="0"/>
                </a:rPr>
                <a:t>Supportare la costruzione di </a:t>
              </a:r>
              <a:r>
                <a:rPr lang="it-IT" altLang="it-IT" sz="1600" b="1" dirty="0">
                  <a:solidFill>
                    <a:schemeClr val="accent6">
                      <a:lumMod val="50000"/>
                    </a:schemeClr>
                  </a:solidFill>
                  <a:latin typeface="Calibri Light" panose="020F0302020204030204" pitchFamily="34" charset="0"/>
                  <a:cs typeface="Calibri Light" panose="020F0302020204030204" pitchFamily="34" charset="0"/>
                </a:rPr>
                <a:t>valore aggiunto </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simbolico ed operativo attraverso la costruzione di una community;</a:t>
              </a:r>
            </a:p>
            <a:p>
              <a:pPr marL="285750" indent="-285750" algn="just">
                <a:lnSpc>
                  <a:spcPct val="100000"/>
                </a:lnSpc>
                <a:buFont typeface="Wingdings" panose="05000000000000000000" pitchFamily="2" charset="2"/>
                <a:buChar char="ü"/>
              </a:pPr>
              <a:r>
                <a:rPr lang="it-IT" altLang="it-IT" sz="1600" dirty="0">
                  <a:solidFill>
                    <a:schemeClr val="accent6">
                      <a:lumMod val="50000"/>
                    </a:schemeClr>
                  </a:solidFill>
                  <a:latin typeface="Calibri Light" panose="020F0302020204030204" pitchFamily="34" charset="0"/>
                  <a:cs typeface="Calibri Light" panose="020F0302020204030204" pitchFamily="34" charset="0"/>
                </a:rPr>
                <a:t>Sostenere la capitalizzazione e la </a:t>
              </a:r>
              <a:r>
                <a:rPr lang="it-IT" altLang="it-IT" sz="1600" b="1" dirty="0">
                  <a:solidFill>
                    <a:schemeClr val="accent6">
                      <a:lumMod val="50000"/>
                    </a:schemeClr>
                  </a:solidFill>
                  <a:latin typeface="Calibri Light" panose="020F0302020204030204" pitchFamily="34" charset="0"/>
                  <a:cs typeface="Calibri Light" panose="020F0302020204030204" pitchFamily="34" charset="0"/>
                </a:rPr>
                <a:t>diffusione delle idee e pratiche più innovative</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a:t>
              </a:r>
            </a:p>
            <a:p>
              <a:pPr marL="285750" indent="-285750" algn="just">
                <a:lnSpc>
                  <a:spcPct val="100000"/>
                </a:lnSpc>
                <a:buFont typeface="Wingdings" panose="05000000000000000000" pitchFamily="2" charset="2"/>
                <a:buChar char="ü"/>
              </a:pPr>
              <a:r>
                <a:rPr lang="it-IT" altLang="it-IT" sz="1600" dirty="0">
                  <a:solidFill>
                    <a:schemeClr val="accent6">
                      <a:lumMod val="50000"/>
                    </a:schemeClr>
                  </a:solidFill>
                  <a:latin typeface="Calibri Light" panose="020F0302020204030204" pitchFamily="34" charset="0"/>
                  <a:cs typeface="Calibri Light" panose="020F0302020204030204" pitchFamily="34" charset="0"/>
                </a:rPr>
                <a:t>Attribuire i singoli </a:t>
              </a:r>
              <a:r>
                <a:rPr lang="it-IT" altLang="it-IT" sz="1600" b="1" dirty="0" err="1">
                  <a:solidFill>
                    <a:schemeClr val="accent6">
                      <a:lumMod val="50000"/>
                    </a:schemeClr>
                  </a:solidFill>
                  <a:latin typeface="Calibri Light" panose="020F0302020204030204" pitchFamily="34" charset="0"/>
                  <a:cs typeface="Calibri Light" panose="020F0302020204030204" pitchFamily="34" charset="0"/>
                </a:rPr>
                <a:t>label</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a:t>
              </a:r>
            </a:p>
          </p:txBody>
        </p:sp>
        <p:sp>
          <p:nvSpPr>
            <p:cNvPr id="19" name="CasellaDiTesto 18"/>
            <p:cNvSpPr txBox="1"/>
            <p:nvPr/>
          </p:nvSpPr>
          <p:spPr>
            <a:xfrm>
              <a:off x="1190444" y="388189"/>
              <a:ext cx="10524226" cy="707886"/>
            </a:xfrm>
            <a:prstGeom prst="rect">
              <a:avLst/>
            </a:prstGeom>
            <a:noFill/>
          </p:spPr>
          <p:txBody>
            <a:bodyPr wrap="square" rtlCol="0">
              <a:spAutoFit/>
            </a:bodyPr>
            <a:lstStyle/>
            <a:p>
              <a:pPr marL="549275">
                <a:lnSpc>
                  <a:spcPct val="100000"/>
                </a:lnSpc>
                <a:spcBef>
                  <a:spcPts val="1800"/>
                </a:spcBef>
                <a:spcAft>
                  <a:spcPts val="180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4000" dirty="0">
                  <a:solidFill>
                    <a:srgbClr val="C00000"/>
                  </a:solidFill>
                  <a:latin typeface="Bodoni MT" panose="02070603080606020203" pitchFamily="18" charset="0"/>
                  <a:cs typeface="Times New Roman" pitchFamily="16" charset="0"/>
                </a:rPr>
                <a:t>OBIETTIVI</a:t>
              </a:r>
              <a:endParaRPr lang="it-IT" sz="4000" i="1" dirty="0">
                <a:solidFill>
                  <a:srgbClr val="C00000"/>
                </a:solidFill>
                <a:latin typeface="Bodoni MT" panose="02070603080606020203" pitchFamily="18" charset="0"/>
                <a:cs typeface="Times New Roman" pitchFamily="16" charset="0"/>
              </a:endParaRPr>
            </a:p>
          </p:txBody>
        </p:sp>
      </p:grpSp>
      <p:grpSp>
        <p:nvGrpSpPr>
          <p:cNvPr id="3" name="Gruppo 2"/>
          <p:cNvGrpSpPr/>
          <p:nvPr/>
        </p:nvGrpSpPr>
        <p:grpSpPr>
          <a:xfrm>
            <a:off x="1190444" y="3845241"/>
            <a:ext cx="10524226" cy="2368153"/>
            <a:chOff x="1190444" y="3845241"/>
            <a:chExt cx="10524226" cy="2368153"/>
          </a:xfrm>
        </p:grpSpPr>
        <p:sp>
          <p:nvSpPr>
            <p:cNvPr id="11" name="CasellaDiTesto 10"/>
            <p:cNvSpPr txBox="1"/>
            <p:nvPr/>
          </p:nvSpPr>
          <p:spPr>
            <a:xfrm>
              <a:off x="1190444" y="3845241"/>
              <a:ext cx="10524226" cy="707886"/>
            </a:xfrm>
            <a:prstGeom prst="rect">
              <a:avLst/>
            </a:prstGeom>
            <a:noFill/>
          </p:spPr>
          <p:txBody>
            <a:bodyPr wrap="square" rtlCol="0">
              <a:spAutoFit/>
            </a:bodyPr>
            <a:lstStyle/>
            <a:p>
              <a:pPr marL="549275">
                <a:lnSpc>
                  <a:spcPct val="100000"/>
                </a:lnSpc>
                <a:spcBef>
                  <a:spcPts val="1800"/>
                </a:spcBef>
                <a:spcAft>
                  <a:spcPts val="180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4000" dirty="0">
                  <a:solidFill>
                    <a:srgbClr val="C00000"/>
                  </a:solidFill>
                  <a:latin typeface="Bodoni MT" panose="02070603080606020203" pitchFamily="18" charset="0"/>
                  <a:cs typeface="Times New Roman" pitchFamily="16" charset="0"/>
                </a:rPr>
                <a:t>PARTNER</a:t>
              </a:r>
              <a:endParaRPr lang="it-IT" sz="4000" i="1" dirty="0">
                <a:solidFill>
                  <a:srgbClr val="C00000"/>
                </a:solidFill>
                <a:latin typeface="Bodoni MT" panose="02070603080606020203" pitchFamily="18" charset="0"/>
                <a:cs typeface="Times New Roman" pitchFamily="16" charset="0"/>
              </a:endParaRPr>
            </a:p>
          </p:txBody>
        </p:sp>
        <p:sp>
          <p:nvSpPr>
            <p:cNvPr id="13" name="Freeform 2"/>
            <p:cNvSpPr>
              <a:spLocks noChangeArrowheads="1"/>
            </p:cNvSpPr>
            <p:nvPr/>
          </p:nvSpPr>
          <p:spPr bwMode="auto">
            <a:xfrm>
              <a:off x="1291546" y="4643734"/>
              <a:ext cx="9766513" cy="1569660"/>
            </a:xfrm>
            <a:custGeom>
              <a:avLst/>
              <a:gdLst/>
              <a:ahLst/>
              <a:cxnLst>
                <a:cxn ang="0">
                  <a:pos x="0" y="0"/>
                </a:cxn>
                <a:cxn ang="0">
                  <a:pos x="21600" y="0"/>
                </a:cxn>
                <a:cxn ang="0">
                  <a:pos x="21600" y="21600"/>
                </a:cxn>
                <a:cxn ang="0">
                  <a:pos x="0" y="21600"/>
                </a:cxn>
              </a:cxnLst>
              <a:rect l="0" t="0" r="r" b="b"/>
              <a:pathLst>
                <a:path w="21600" h="21600">
                  <a:moveTo>
                    <a:pt x="0" y="0"/>
                  </a:moveTo>
                  <a:lnTo>
                    <a:pt x="21600" y="0"/>
                  </a:lnTo>
                  <a:lnTo>
                    <a:pt x="21600" y="21600"/>
                  </a:lnTo>
                  <a:lnTo>
                    <a:pt x="0" y="21600"/>
                  </a:lnTo>
                  <a:close/>
                </a:path>
              </a:pathLst>
            </a:custGeom>
            <a:noFill/>
            <a:ln w="9525" cap="flat">
              <a:noFill/>
              <a:miter lim="800000"/>
              <a:headEnd/>
              <a:tailEnd/>
            </a:ln>
            <a:effectLst/>
          </p:spPr>
          <p:txBody>
            <a:bodyPr wrap="square">
              <a:spAutoFit/>
            </a:bodyPr>
            <a:lstStyle/>
            <a:p>
              <a:pPr marL="285750" indent="-285750" algn="just">
                <a:lnSpc>
                  <a:spcPct val="100000"/>
                </a:lnSpc>
                <a:buFont typeface="Wingdings" panose="05000000000000000000" pitchFamily="2" charset="2"/>
                <a:buChar char="ü"/>
              </a:pPr>
              <a:r>
                <a:rPr lang="it-IT" altLang="it-IT" sz="1600" dirty="0">
                  <a:solidFill>
                    <a:schemeClr val="accent6">
                      <a:lumMod val="50000"/>
                    </a:schemeClr>
                  </a:solidFill>
                  <a:latin typeface="Calibri Light" panose="020F0302020204030204" pitchFamily="34" charset="0"/>
                  <a:cs typeface="Calibri Light" panose="020F0302020204030204" pitchFamily="34" charset="0"/>
                </a:rPr>
                <a:t>L’azione richiede il </a:t>
              </a:r>
              <a:r>
                <a:rPr lang="it-IT" altLang="it-IT" sz="1600" b="1" dirty="0">
                  <a:solidFill>
                    <a:schemeClr val="accent6">
                      <a:lumMod val="50000"/>
                    </a:schemeClr>
                  </a:solidFill>
                  <a:latin typeface="Calibri Light" panose="020F0302020204030204" pitchFamily="34" charset="0"/>
                  <a:cs typeface="Calibri Light" panose="020F0302020204030204" pitchFamily="34" charset="0"/>
                </a:rPr>
                <a:t>coinvolgimento di vari soggetti </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con modalità flessibile e modulabile, pur garantendo in capo all'Amministrazione il coordinamento dell'intero progetto.</a:t>
              </a:r>
            </a:p>
            <a:p>
              <a:pPr marL="285750" indent="-285750" algn="just">
                <a:lnSpc>
                  <a:spcPct val="100000"/>
                </a:lnSpc>
                <a:buFont typeface="Wingdings" panose="05000000000000000000" pitchFamily="2" charset="2"/>
                <a:buChar char="ü"/>
              </a:pPr>
              <a:endParaRPr lang="it-IT" alt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pPr>
              <a:r>
                <a:rPr lang="it-IT" altLang="it-IT" sz="1600" b="1" dirty="0">
                  <a:solidFill>
                    <a:schemeClr val="accent6">
                      <a:lumMod val="50000"/>
                    </a:schemeClr>
                  </a:solidFill>
                  <a:latin typeface="Calibri Light" panose="020F0302020204030204" pitchFamily="34" charset="0"/>
                  <a:cs typeface="Calibri Light" panose="020F0302020204030204" pitchFamily="34" charset="0"/>
                </a:rPr>
                <a:t>Il territorio, </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nelle sue varie espressioni anche di secondo livello (associazioni di categoria, uffici pubblici attivi nei diversi ambiti, Municipi), verrà coinvolto in tavoli che si caratterizzeranno per la presenza di “saggi” in grado di contribuire alla definizione prima e alla sperimentazione/consolidamento poi, del </a:t>
              </a:r>
              <a:r>
                <a:rPr lang="it-IT" altLang="it-IT" sz="1600" dirty="0" err="1">
                  <a:solidFill>
                    <a:schemeClr val="accent6">
                      <a:lumMod val="50000"/>
                    </a:schemeClr>
                  </a:solidFill>
                  <a:latin typeface="Calibri Light" panose="020F0302020204030204" pitchFamily="34" charset="0"/>
                  <a:cs typeface="Calibri Light" panose="020F0302020204030204" pitchFamily="34" charset="0"/>
                </a:rPr>
                <a:t>label</a:t>
              </a:r>
              <a:r>
                <a:rPr lang="it-IT" altLang="it-IT" sz="1600" dirty="0">
                  <a:solidFill>
                    <a:schemeClr val="accent6">
                      <a:lumMod val="50000"/>
                    </a:schemeClr>
                  </a:solidFill>
                  <a:latin typeface="Calibri Light" panose="020F0302020204030204" pitchFamily="34" charset="0"/>
                  <a:cs typeface="Calibri Light" panose="020F0302020204030204" pitchFamily="34" charset="0"/>
                </a:rPr>
                <a:t>.</a:t>
              </a:r>
            </a:p>
          </p:txBody>
        </p:sp>
      </p:grpSp>
    </p:spTree>
    <p:extLst>
      <p:ext uri="{BB962C8B-B14F-4D97-AF65-F5344CB8AC3E}">
        <p14:creationId xmlns:p14="http://schemas.microsoft.com/office/powerpoint/2010/main" val="1637236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igura a mano libera 6">
            <a:extLst>
              <a:ext uri="{FF2B5EF4-FFF2-40B4-BE49-F238E27FC236}">
                <a16:creationId xmlns:a16="http://schemas.microsoft.com/office/drawing/2014/main" xmlns="" id="{B217C2AD-51B4-40CE-A71F-F5D3F846D9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2" name="Rettangolo 11">
            <a:extLst>
              <a:ext uri="{FF2B5EF4-FFF2-40B4-BE49-F238E27FC236}">
                <a16:creationId xmlns:a16="http://schemas.microsoft.com/office/drawing/2014/main" xmlns="" id="{6F1BF92E-23CF-4BFE-9E1F-C359BACFA3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ttangolo 13">
            <a:extLst>
              <a:ext uri="{FF2B5EF4-FFF2-40B4-BE49-F238E27FC236}">
                <a16:creationId xmlns:a16="http://schemas.microsoft.com/office/drawing/2014/main" xmlns="" id="{B89090F2-B101-458B-9AFF-27327443BB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it-IT" dirty="0"/>
          </a:p>
        </p:txBody>
      </p:sp>
      <p:sp>
        <p:nvSpPr>
          <p:cNvPr id="16" name="Figura a mano libera 6">
            <a:extLst>
              <a:ext uri="{FF2B5EF4-FFF2-40B4-BE49-F238E27FC236}">
                <a16:creationId xmlns:a16="http://schemas.microsoft.com/office/drawing/2014/main" xmlns="" id="{526C103B-17BD-4B48-AB6F-0D9EF826AA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8" name="Rettangolo 17">
            <a:extLst>
              <a:ext uri="{FF2B5EF4-FFF2-40B4-BE49-F238E27FC236}">
                <a16:creationId xmlns:a16="http://schemas.microsoft.com/office/drawing/2014/main" xmlns="" id="{E9EC3243-CA25-4485-A7FE-8B01419238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2"/>
          <p:cNvSpPr>
            <a:spLocks noChangeArrowheads="1"/>
          </p:cNvSpPr>
          <p:nvPr/>
        </p:nvSpPr>
        <p:spPr bwMode="auto">
          <a:xfrm>
            <a:off x="5261144" y="1889548"/>
            <a:ext cx="6045031" cy="4031873"/>
          </a:xfrm>
          <a:custGeom>
            <a:avLst/>
            <a:gdLst/>
            <a:ahLst/>
            <a:cxnLst>
              <a:cxn ang="0">
                <a:pos x="0" y="0"/>
              </a:cxn>
              <a:cxn ang="0">
                <a:pos x="21600" y="0"/>
              </a:cxn>
              <a:cxn ang="0">
                <a:pos x="21600" y="21600"/>
              </a:cxn>
              <a:cxn ang="0">
                <a:pos x="0" y="21600"/>
              </a:cxn>
            </a:cxnLst>
            <a:rect l="0" t="0" r="r" b="b"/>
            <a:pathLst>
              <a:path w="21600" h="21600">
                <a:moveTo>
                  <a:pt x="0" y="0"/>
                </a:moveTo>
                <a:lnTo>
                  <a:pt x="21600" y="0"/>
                </a:lnTo>
                <a:lnTo>
                  <a:pt x="21600" y="21600"/>
                </a:lnTo>
                <a:lnTo>
                  <a:pt x="0" y="21600"/>
                </a:lnTo>
                <a:close/>
              </a:path>
            </a:pathLst>
          </a:custGeom>
          <a:noFill/>
          <a:ln w="9525" cap="flat">
            <a:noFill/>
            <a:miter lim="800000"/>
            <a:headEnd/>
            <a:tailEnd/>
          </a:ln>
          <a:effectLst/>
        </p:spPr>
        <p:txBody>
          <a:bodyPr wrap="square">
            <a:spAutoFit/>
          </a:bodyPr>
          <a:lstStyle/>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Osservazione dei fenomeni di violenza in rete (il </a:t>
            </a:r>
            <a:r>
              <a:rPr lang="it-IT" sz="1600" dirty="0" err="1">
                <a:solidFill>
                  <a:schemeClr val="accent6">
                    <a:lumMod val="50000"/>
                  </a:schemeClr>
                </a:solidFill>
                <a:latin typeface="Calibri Light" panose="020F0302020204030204" pitchFamily="34" charset="0"/>
                <a:cs typeface="Calibri Light" panose="020F0302020204030204" pitchFamily="34" charset="0"/>
              </a:rPr>
              <a:t>revenge</a:t>
            </a:r>
            <a:r>
              <a:rPr lang="it-IT" sz="1600" dirty="0">
                <a:solidFill>
                  <a:schemeClr val="accent6">
                    <a:lumMod val="50000"/>
                  </a:schemeClr>
                </a:solidFill>
                <a:latin typeface="Calibri Light" panose="020F0302020204030204" pitchFamily="34" charset="0"/>
                <a:cs typeface="Calibri Light" panose="020F0302020204030204" pitchFamily="34" charset="0"/>
              </a:rPr>
              <a:t> </a:t>
            </a:r>
            <a:r>
              <a:rPr lang="it-IT" sz="1600" dirty="0" err="1">
                <a:solidFill>
                  <a:schemeClr val="accent6">
                    <a:lumMod val="50000"/>
                  </a:schemeClr>
                </a:solidFill>
                <a:latin typeface="Calibri Light" panose="020F0302020204030204" pitchFamily="34" charset="0"/>
                <a:cs typeface="Calibri Light" panose="020F0302020204030204" pitchFamily="34" charset="0"/>
              </a:rPr>
              <a:t>porn</a:t>
            </a:r>
            <a:r>
              <a:rPr lang="it-IT" sz="1600" dirty="0">
                <a:solidFill>
                  <a:schemeClr val="accent6">
                    <a:lumMod val="50000"/>
                  </a:schemeClr>
                </a:solidFill>
                <a:latin typeface="Calibri Light" panose="020F0302020204030204" pitchFamily="34" charset="0"/>
                <a:cs typeface="Calibri Light" panose="020F0302020204030204" pitchFamily="34" charset="0"/>
              </a:rPr>
              <a:t>, l'</a:t>
            </a:r>
            <a:r>
              <a:rPr lang="it-IT" sz="1600" dirty="0" err="1">
                <a:solidFill>
                  <a:schemeClr val="accent6">
                    <a:lumMod val="50000"/>
                  </a:schemeClr>
                </a:solidFill>
                <a:latin typeface="Calibri Light" panose="020F0302020204030204" pitchFamily="34" charset="0"/>
                <a:cs typeface="Calibri Light" panose="020F0302020204030204" pitchFamily="34" charset="0"/>
              </a:rPr>
              <a:t>hate</a:t>
            </a:r>
            <a:r>
              <a:rPr lang="it-IT" sz="1600" dirty="0">
                <a:solidFill>
                  <a:schemeClr val="accent6">
                    <a:lumMod val="50000"/>
                  </a:schemeClr>
                </a:solidFill>
                <a:latin typeface="Calibri Light" panose="020F0302020204030204" pitchFamily="34" charset="0"/>
                <a:cs typeface="Calibri Light" panose="020F0302020204030204" pitchFamily="34" charset="0"/>
              </a:rPr>
              <a:t> </a:t>
            </a:r>
            <a:r>
              <a:rPr lang="it-IT" sz="1600" dirty="0" err="1">
                <a:solidFill>
                  <a:schemeClr val="accent6">
                    <a:lumMod val="50000"/>
                  </a:schemeClr>
                </a:solidFill>
                <a:latin typeface="Calibri Light" panose="020F0302020204030204" pitchFamily="34" charset="0"/>
                <a:cs typeface="Calibri Light" panose="020F0302020204030204" pitchFamily="34" charset="0"/>
              </a:rPr>
              <a:t>speech</a:t>
            </a:r>
            <a:r>
              <a:rPr lang="it-IT" sz="1600" dirty="0">
                <a:solidFill>
                  <a:schemeClr val="accent6">
                    <a:lumMod val="50000"/>
                  </a:schemeClr>
                </a:solidFill>
                <a:latin typeface="Calibri Light" panose="020F0302020204030204" pitchFamily="34" charset="0"/>
                <a:cs typeface="Calibri Light" panose="020F0302020204030204" pitchFamily="34" charset="0"/>
              </a:rPr>
              <a:t>, la </a:t>
            </a:r>
            <a:r>
              <a:rPr lang="it-IT" sz="1600" dirty="0" err="1">
                <a:solidFill>
                  <a:schemeClr val="accent6">
                    <a:lumMod val="50000"/>
                  </a:schemeClr>
                </a:solidFill>
                <a:latin typeface="Calibri Light" panose="020F0302020204030204" pitchFamily="34" charset="0"/>
                <a:cs typeface="Calibri Light" panose="020F0302020204030204" pitchFamily="34" charset="0"/>
              </a:rPr>
              <a:t>sextortion</a:t>
            </a:r>
            <a:r>
              <a:rPr lang="it-IT" sz="1600" dirty="0">
                <a:solidFill>
                  <a:schemeClr val="accent6">
                    <a:lumMod val="50000"/>
                  </a:schemeClr>
                </a:solidFill>
                <a:latin typeface="Calibri Light" panose="020F0302020204030204" pitchFamily="34" charset="0"/>
                <a:cs typeface="Calibri Light" panose="020F0302020204030204" pitchFamily="34" charset="0"/>
              </a:rPr>
              <a:t> e il </a:t>
            </a:r>
            <a:r>
              <a:rPr lang="it-IT" sz="1600" dirty="0" err="1">
                <a:solidFill>
                  <a:schemeClr val="accent6">
                    <a:lumMod val="50000"/>
                  </a:schemeClr>
                </a:solidFill>
                <a:latin typeface="Calibri Light" panose="020F0302020204030204" pitchFamily="34" charset="0"/>
                <a:cs typeface="Calibri Light" panose="020F0302020204030204" pitchFamily="34" charset="0"/>
              </a:rPr>
              <a:t>cyberbullismo</a:t>
            </a:r>
            <a:r>
              <a:rPr lang="it-IT" sz="1600" dirty="0">
                <a:solidFill>
                  <a:schemeClr val="accent6">
                    <a:lumMod val="50000"/>
                  </a:schemeClr>
                </a:solidFill>
                <a:latin typeface="Calibri Light" panose="020F0302020204030204" pitchFamily="34" charset="0"/>
                <a:cs typeface="Calibri Light" panose="020F0302020204030204" pitchFamily="34" charset="0"/>
              </a:rPr>
              <a:t>…….).</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Coinvolgimento diretto di adolescenti.</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Realizzazione di documenti esplicativi e descrittivi del fenomeno rivolti alle famiglie e agli operatori, strumenti utili per la comprensione generale e per la funzione di accompagnamento che queste figure svolgono.</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Realizzazione di video/spot pensati e realizzati per la diffusione virale in rete e rivolti agli adolescenti stessi. Verranno coinvolti degli adolescenti che collaboreranno alla campagna aiutando alla comprensione del fenomeno, alla realizzazione dei materiali, in particolare quelli audiovisuali, e alla diffusione negli ambiti reali e virtuali più adatti a raggiungere soprattutto i teenagers.</a:t>
            </a:r>
          </a:p>
        </p:txBody>
      </p:sp>
      <p:sp>
        <p:nvSpPr>
          <p:cNvPr id="19" name="CasellaDiTesto 18"/>
          <p:cNvSpPr txBox="1"/>
          <p:nvPr/>
        </p:nvSpPr>
        <p:spPr>
          <a:xfrm>
            <a:off x="793403" y="692196"/>
            <a:ext cx="10958212" cy="707886"/>
          </a:xfrm>
          <a:prstGeom prst="rect">
            <a:avLst/>
          </a:prstGeom>
          <a:noFill/>
        </p:spPr>
        <p:txBody>
          <a:bodyPr wrap="square" rtlCol="0">
            <a:spAutoFit/>
          </a:bodyPr>
          <a:lstStyle/>
          <a:p>
            <a:pPr marL="549275">
              <a:lnSpc>
                <a:spcPct val="100000"/>
              </a:lnSpc>
              <a:spcBef>
                <a:spcPts val="1800"/>
              </a:spcBef>
              <a:spcAft>
                <a:spcPts val="180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4000" dirty="0">
                <a:solidFill>
                  <a:schemeClr val="accent6">
                    <a:lumMod val="50000"/>
                  </a:schemeClr>
                </a:solidFill>
                <a:latin typeface="Bodoni MT" panose="02070603080606020203" pitchFamily="18" charset="0"/>
                <a:cs typeface="Times New Roman" pitchFamily="16" charset="0"/>
              </a:rPr>
              <a:t>ADOLESCENTI E VIOLENZA IN RETE</a:t>
            </a:r>
            <a:endParaRPr lang="it-IT" sz="4000" i="1" dirty="0">
              <a:solidFill>
                <a:schemeClr val="accent6">
                  <a:lumMod val="50000"/>
                </a:schemeClr>
              </a:solidFill>
              <a:latin typeface="Bodoni MT" panose="02070603080606020203" pitchFamily="18" charset="0"/>
              <a:cs typeface="Times New Roman" pitchFamily="16" charset="0"/>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7333" y="2377440"/>
            <a:ext cx="3682999" cy="2505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600" cap="flat">
                <a:solidFill>
                  <a:srgbClr val="2F528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63970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igura a mano libera 6">
            <a:extLst>
              <a:ext uri="{FF2B5EF4-FFF2-40B4-BE49-F238E27FC236}">
                <a16:creationId xmlns:a16="http://schemas.microsoft.com/office/drawing/2014/main" xmlns="" id="{B217C2AD-51B4-40CE-A71F-F5D3F846D9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2" name="Rettangolo 11">
            <a:extLst>
              <a:ext uri="{FF2B5EF4-FFF2-40B4-BE49-F238E27FC236}">
                <a16:creationId xmlns:a16="http://schemas.microsoft.com/office/drawing/2014/main" xmlns="" id="{6F1BF92E-23CF-4BFE-9E1F-C359BACFA3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ttangolo 13">
            <a:extLst>
              <a:ext uri="{FF2B5EF4-FFF2-40B4-BE49-F238E27FC236}">
                <a16:creationId xmlns:a16="http://schemas.microsoft.com/office/drawing/2014/main" xmlns="" id="{B89090F2-B101-458B-9AFF-27327443BB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it-IT" dirty="0"/>
          </a:p>
        </p:txBody>
      </p:sp>
      <p:sp>
        <p:nvSpPr>
          <p:cNvPr id="16" name="Figura a mano libera 6">
            <a:extLst>
              <a:ext uri="{FF2B5EF4-FFF2-40B4-BE49-F238E27FC236}">
                <a16:creationId xmlns:a16="http://schemas.microsoft.com/office/drawing/2014/main" xmlns="" id="{526C103B-17BD-4B48-AB6F-0D9EF826AA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8" name="Rettangolo 17">
            <a:extLst>
              <a:ext uri="{FF2B5EF4-FFF2-40B4-BE49-F238E27FC236}">
                <a16:creationId xmlns:a16="http://schemas.microsoft.com/office/drawing/2014/main" xmlns="" id="{E9EC3243-CA25-4485-A7FE-8B01419238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2"/>
          <p:cNvSpPr>
            <a:spLocks noChangeArrowheads="1"/>
          </p:cNvSpPr>
          <p:nvPr/>
        </p:nvSpPr>
        <p:spPr bwMode="auto">
          <a:xfrm>
            <a:off x="5301167" y="2537606"/>
            <a:ext cx="5753819" cy="2800767"/>
          </a:xfrm>
          <a:custGeom>
            <a:avLst/>
            <a:gdLst/>
            <a:ahLst/>
            <a:cxnLst>
              <a:cxn ang="0">
                <a:pos x="0" y="0"/>
              </a:cxn>
              <a:cxn ang="0">
                <a:pos x="21600" y="0"/>
              </a:cxn>
              <a:cxn ang="0">
                <a:pos x="21600" y="21600"/>
              </a:cxn>
              <a:cxn ang="0">
                <a:pos x="0" y="21600"/>
              </a:cxn>
            </a:cxnLst>
            <a:rect l="0" t="0" r="r" b="b"/>
            <a:pathLst>
              <a:path w="21600" h="21600">
                <a:moveTo>
                  <a:pt x="0" y="0"/>
                </a:moveTo>
                <a:lnTo>
                  <a:pt x="21600" y="0"/>
                </a:lnTo>
                <a:lnTo>
                  <a:pt x="21600" y="21600"/>
                </a:lnTo>
                <a:lnTo>
                  <a:pt x="0" y="21600"/>
                </a:lnTo>
                <a:close/>
              </a:path>
            </a:pathLst>
          </a:custGeom>
          <a:noFill/>
          <a:ln w="9525" cap="flat">
            <a:noFill/>
            <a:miter lim="800000"/>
            <a:headEnd/>
            <a:tailEnd/>
          </a:ln>
          <a:effectLst/>
        </p:spPr>
        <p:txBody>
          <a:bodyPr wrap="square">
            <a:spAutoFit/>
          </a:bodyPr>
          <a:lstStyle/>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Individuare spazi pedonalizzati in diverse aree della città.</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Organizzare attività di scambio gestite dai bambini (ad esempio: mercatino delle pulci).</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“Liberare” i giochi di strada: gessi, corde, monopattini, biciclette e palloni.</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Ideare un percorso dedicato ai bambini che attraversi la città, associato ad un kit Genoa for </a:t>
            </a:r>
            <a:r>
              <a:rPr lang="it-IT" sz="1600" dirty="0" err="1">
                <a:solidFill>
                  <a:schemeClr val="accent6">
                    <a:lumMod val="50000"/>
                  </a:schemeClr>
                </a:solidFill>
                <a:latin typeface="Calibri Light" panose="020F0302020204030204" pitchFamily="34" charset="0"/>
                <a:cs typeface="Calibri Light" panose="020F0302020204030204" pitchFamily="34" charset="0"/>
              </a:rPr>
              <a:t>Children</a:t>
            </a:r>
            <a:r>
              <a:rPr lang="it-IT" sz="1600" dirty="0">
                <a:solidFill>
                  <a:schemeClr val="accent6">
                    <a:lumMod val="50000"/>
                  </a:schemeClr>
                </a:solidFill>
                <a:latin typeface="Calibri Light" panose="020F0302020204030204" pitchFamily="34" charset="0"/>
                <a:cs typeface="Calibri Light" panose="020F0302020204030204" pitchFamily="34" charset="0"/>
              </a:rPr>
              <a:t>, che simuli un vero e proprio viaggio per esploratori.</a:t>
            </a:r>
          </a:p>
        </p:txBody>
      </p:sp>
      <p:sp>
        <p:nvSpPr>
          <p:cNvPr id="19" name="CasellaDiTesto 18"/>
          <p:cNvSpPr txBox="1"/>
          <p:nvPr/>
        </p:nvSpPr>
        <p:spPr>
          <a:xfrm>
            <a:off x="731520" y="599634"/>
            <a:ext cx="10323466" cy="1200329"/>
          </a:xfrm>
          <a:prstGeom prst="rect">
            <a:avLst/>
          </a:prstGeom>
          <a:noFill/>
        </p:spPr>
        <p:txBody>
          <a:bodyPr wrap="square" rtlCol="0">
            <a:spAutoFit/>
          </a:bodyPr>
          <a:lstStyle/>
          <a:p>
            <a:pPr marL="549275">
              <a:lnSpc>
                <a:spcPct val="100000"/>
              </a:lnSpc>
              <a:spcBef>
                <a:spcPts val="1800"/>
              </a:spcBef>
              <a:spcAft>
                <a:spcPts val="180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3600" dirty="0">
                <a:solidFill>
                  <a:schemeClr val="accent6">
                    <a:lumMod val="50000"/>
                  </a:schemeClr>
                </a:solidFill>
                <a:latin typeface="Bodoni MT" panose="02070603080606020203" pitchFamily="18" charset="0"/>
                <a:cs typeface="Times New Roman" pitchFamily="16" charset="0"/>
              </a:rPr>
              <a:t>IL MERCATINO DELLE PULCI E PERCORSI LUDICO CULTURALI PER BAMBINI</a:t>
            </a:r>
            <a:endParaRPr lang="it-IT" sz="3600" i="1" dirty="0">
              <a:solidFill>
                <a:schemeClr val="accent6">
                  <a:lumMod val="50000"/>
                </a:schemeClr>
              </a:solidFill>
              <a:latin typeface="Bodoni MT" panose="02070603080606020203" pitchFamily="18" charset="0"/>
              <a:cs typeface="Times New Roman" pitchFamily="16" charset="0"/>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444" y="2428972"/>
            <a:ext cx="3704731" cy="271384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600" cap="flat">
                <a:solidFill>
                  <a:srgbClr val="2F528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1501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igura a mano libera 6">
            <a:extLst>
              <a:ext uri="{FF2B5EF4-FFF2-40B4-BE49-F238E27FC236}">
                <a16:creationId xmlns:a16="http://schemas.microsoft.com/office/drawing/2014/main" xmlns="" id="{B217C2AD-51B4-40CE-A71F-F5D3F846D9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2" name="Rettangolo 11">
            <a:extLst>
              <a:ext uri="{FF2B5EF4-FFF2-40B4-BE49-F238E27FC236}">
                <a16:creationId xmlns:a16="http://schemas.microsoft.com/office/drawing/2014/main" xmlns="" id="{6F1BF92E-23CF-4BFE-9E1F-C359BACFA3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ttangolo 13">
            <a:extLst>
              <a:ext uri="{FF2B5EF4-FFF2-40B4-BE49-F238E27FC236}">
                <a16:creationId xmlns:a16="http://schemas.microsoft.com/office/drawing/2014/main" xmlns="" id="{B89090F2-B101-458B-9AFF-27327443BB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it-IT" dirty="0"/>
          </a:p>
        </p:txBody>
      </p:sp>
      <p:sp>
        <p:nvSpPr>
          <p:cNvPr id="16" name="Figura a mano libera 6">
            <a:extLst>
              <a:ext uri="{FF2B5EF4-FFF2-40B4-BE49-F238E27FC236}">
                <a16:creationId xmlns:a16="http://schemas.microsoft.com/office/drawing/2014/main" xmlns="" id="{526C103B-17BD-4B48-AB6F-0D9EF826AA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8" name="Rettangolo 17">
            <a:extLst>
              <a:ext uri="{FF2B5EF4-FFF2-40B4-BE49-F238E27FC236}">
                <a16:creationId xmlns:a16="http://schemas.microsoft.com/office/drawing/2014/main" xmlns="" id="{E9EC3243-CA25-4485-A7FE-8B01419238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2"/>
          <p:cNvSpPr>
            <a:spLocks noChangeArrowheads="1"/>
          </p:cNvSpPr>
          <p:nvPr/>
        </p:nvSpPr>
        <p:spPr bwMode="auto">
          <a:xfrm>
            <a:off x="5193102" y="1926318"/>
            <a:ext cx="5753819" cy="4278094"/>
          </a:xfrm>
          <a:custGeom>
            <a:avLst/>
            <a:gdLst/>
            <a:ahLst/>
            <a:cxnLst>
              <a:cxn ang="0">
                <a:pos x="0" y="0"/>
              </a:cxn>
              <a:cxn ang="0">
                <a:pos x="21600" y="0"/>
              </a:cxn>
              <a:cxn ang="0">
                <a:pos x="21600" y="21600"/>
              </a:cxn>
              <a:cxn ang="0">
                <a:pos x="0" y="21600"/>
              </a:cxn>
            </a:cxnLst>
            <a:rect l="0" t="0" r="r" b="b"/>
            <a:pathLst>
              <a:path w="21600" h="21600">
                <a:moveTo>
                  <a:pt x="0" y="0"/>
                </a:moveTo>
                <a:lnTo>
                  <a:pt x="21600" y="0"/>
                </a:lnTo>
                <a:lnTo>
                  <a:pt x="21600" y="21600"/>
                </a:lnTo>
                <a:lnTo>
                  <a:pt x="0" y="21600"/>
                </a:lnTo>
                <a:close/>
              </a:path>
            </a:pathLst>
          </a:custGeom>
          <a:noFill/>
          <a:ln w="9525" cap="flat">
            <a:noFill/>
            <a:miter lim="800000"/>
            <a:headEnd/>
            <a:tailEnd/>
          </a:ln>
          <a:effectLst/>
        </p:spPr>
        <p:txBody>
          <a:bodyPr wrap="square">
            <a:spAutoFit/>
          </a:bodyPr>
          <a:lstStyle/>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Il progetto si pone l’obiettivo di dare continuità alle prime sperimentazioni dell’Amministrazione, di formazione sul tema dell’uso del digitale (pc, </a:t>
            </a:r>
            <a:r>
              <a:rPr lang="it-IT" sz="1600" dirty="0" err="1">
                <a:solidFill>
                  <a:schemeClr val="accent6">
                    <a:lumMod val="50000"/>
                  </a:schemeClr>
                </a:solidFill>
                <a:latin typeface="Calibri Light" panose="020F0302020204030204" pitchFamily="34" charset="0"/>
                <a:cs typeface="Calibri Light" panose="020F0302020204030204" pitchFamily="34" charset="0"/>
              </a:rPr>
              <a:t>tablet</a:t>
            </a:r>
            <a:r>
              <a:rPr lang="it-IT" sz="1600" dirty="0">
                <a:solidFill>
                  <a:schemeClr val="accent6">
                    <a:lumMod val="50000"/>
                  </a:schemeClr>
                </a:solidFill>
                <a:latin typeface="Calibri Light" panose="020F0302020204030204" pitchFamily="34" charset="0"/>
                <a:cs typeface="Calibri Light" panose="020F0302020204030204" pitchFamily="34" charset="0"/>
              </a:rPr>
              <a:t>, </a:t>
            </a:r>
            <a:r>
              <a:rPr lang="it-IT" sz="1600" dirty="0" err="1">
                <a:solidFill>
                  <a:schemeClr val="accent6">
                    <a:lumMod val="50000"/>
                  </a:schemeClr>
                </a:solidFill>
                <a:latin typeface="Calibri Light" panose="020F0302020204030204" pitchFamily="34" charset="0"/>
                <a:cs typeface="Calibri Light" panose="020F0302020204030204" pitchFamily="34" charset="0"/>
              </a:rPr>
              <a:t>smartphone</a:t>
            </a:r>
            <a:r>
              <a:rPr lang="it-IT" sz="1600" dirty="0">
                <a:solidFill>
                  <a:schemeClr val="accent6">
                    <a:lumMod val="50000"/>
                  </a:schemeClr>
                </a:solidFill>
                <a:latin typeface="Calibri Light" panose="020F0302020204030204" pitchFamily="34" charset="0"/>
                <a:cs typeface="Calibri Light" panose="020F0302020204030204" pitchFamily="34" charset="0"/>
              </a:rPr>
              <a:t>, servizi online) ad anziani over 65 e formare giovani studenti o informatici come facilitatori digitali capaci di agire un modello di apprendimento intergenerazionale.</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Progettazione e realizzazione corsi di alfabetizzazione digitale.</a:t>
            </a: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Realizzazione di un evento «settimana </a:t>
            </a:r>
            <a:r>
              <a:rPr lang="it-IT" sz="1600" dirty="0" err="1">
                <a:solidFill>
                  <a:schemeClr val="accent6">
                    <a:lumMod val="50000"/>
                  </a:schemeClr>
                </a:solidFill>
                <a:latin typeface="Calibri Light" panose="020F0302020204030204" pitchFamily="34" charset="0"/>
                <a:cs typeface="Calibri Light" panose="020F0302020204030204" pitchFamily="34" charset="0"/>
              </a:rPr>
              <a:t>clickeasy</a:t>
            </a:r>
            <a:r>
              <a:rPr lang="it-IT" sz="1600" dirty="0">
                <a:solidFill>
                  <a:schemeClr val="accent6">
                    <a:lumMod val="50000"/>
                  </a:schemeClr>
                </a:solidFill>
                <a:latin typeface="Calibri Light" panose="020F0302020204030204" pitchFamily="34" charset="0"/>
                <a:cs typeface="Calibri Light" panose="020F0302020204030204" pitchFamily="34" charset="0"/>
              </a:rPr>
              <a:t>» settimana di alfabetizzazione digitale dedicata over 65, anziani, studenti e docenti invitano i cittadini a tornare nella scuola di quartiere / municipio per imparare l’</a:t>
            </a:r>
            <a:r>
              <a:rPr lang="it-IT" sz="1600" dirty="0" err="1">
                <a:solidFill>
                  <a:schemeClr val="accent6">
                    <a:lumMod val="50000"/>
                  </a:schemeClr>
                </a:solidFill>
                <a:latin typeface="Calibri Light" panose="020F0302020204030204" pitchFamily="34" charset="0"/>
                <a:cs typeface="Calibri Light" panose="020F0302020204030204" pitchFamily="34" charset="0"/>
              </a:rPr>
              <a:t>abc</a:t>
            </a:r>
            <a:r>
              <a:rPr lang="it-IT" sz="1600" dirty="0">
                <a:solidFill>
                  <a:schemeClr val="accent6">
                    <a:lumMod val="50000"/>
                  </a:schemeClr>
                </a:solidFill>
                <a:latin typeface="Calibri Light" panose="020F0302020204030204" pitchFamily="34" charset="0"/>
                <a:cs typeface="Calibri Light" panose="020F0302020204030204" pitchFamily="34" charset="0"/>
              </a:rPr>
              <a:t> del computer e i servizi on line della PA.</a:t>
            </a: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Network </a:t>
            </a:r>
            <a:r>
              <a:rPr lang="it-IT" sz="1600" dirty="0" err="1">
                <a:solidFill>
                  <a:schemeClr val="accent6">
                    <a:lumMod val="50000"/>
                  </a:schemeClr>
                </a:solidFill>
                <a:latin typeface="Calibri Light" panose="020F0302020204030204" pitchFamily="34" charset="0"/>
                <a:cs typeface="Calibri Light" panose="020F0302020204030204" pitchFamily="34" charset="0"/>
              </a:rPr>
              <a:t>clickeasy</a:t>
            </a:r>
            <a:r>
              <a:rPr lang="it-IT" sz="1600" dirty="0">
                <a:solidFill>
                  <a:schemeClr val="accent6">
                    <a:lumMod val="50000"/>
                  </a:schemeClr>
                </a:solidFill>
                <a:latin typeface="Calibri Light" panose="020F0302020204030204" pitchFamily="34" charset="0"/>
                <a:cs typeface="Calibri Light" panose="020F0302020204030204" pitchFamily="34" charset="0"/>
              </a:rPr>
              <a:t> formazione di “volontari digitali” </a:t>
            </a:r>
            <a:r>
              <a:rPr lang="it-IT" sz="1600" dirty="0" err="1">
                <a:solidFill>
                  <a:schemeClr val="accent6">
                    <a:lumMod val="50000"/>
                  </a:schemeClr>
                </a:solidFill>
                <a:latin typeface="Calibri Light" panose="020F0302020204030204" pitchFamily="34" charset="0"/>
                <a:cs typeface="Calibri Light" panose="020F0302020204030204" pitchFamily="34" charset="0"/>
              </a:rPr>
              <a:t>peer</a:t>
            </a:r>
            <a:r>
              <a:rPr lang="it-IT" sz="1600" dirty="0">
                <a:solidFill>
                  <a:schemeClr val="accent6">
                    <a:lumMod val="50000"/>
                  </a:schemeClr>
                </a:solidFill>
                <a:latin typeface="Calibri Light" panose="020F0302020204030204" pitchFamily="34" charset="0"/>
                <a:cs typeface="Calibri Light" panose="020F0302020204030204" pitchFamily="34" charset="0"/>
              </a:rPr>
              <a:t> to </a:t>
            </a:r>
            <a:r>
              <a:rPr lang="it-IT" sz="1600" dirty="0" err="1">
                <a:solidFill>
                  <a:schemeClr val="accent6">
                    <a:lumMod val="50000"/>
                  </a:schemeClr>
                </a:solidFill>
                <a:latin typeface="Calibri Light" panose="020F0302020204030204" pitchFamily="34" charset="0"/>
                <a:cs typeface="Calibri Light" panose="020F0302020204030204" pitchFamily="34" charset="0"/>
              </a:rPr>
              <a:t>peer</a:t>
            </a:r>
            <a:r>
              <a:rPr lang="it-IT" sz="1600" dirty="0">
                <a:solidFill>
                  <a:schemeClr val="accent6">
                    <a:lumMod val="50000"/>
                  </a:schemeClr>
                </a:solidFill>
                <a:latin typeface="Calibri Light" panose="020F0302020204030204" pitchFamily="34" charset="0"/>
                <a:cs typeface="Calibri Light" panose="020F0302020204030204" pitchFamily="34" charset="0"/>
              </a:rPr>
              <a:t>.</a:t>
            </a: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Tavolo permanente di collaborazione e di coinvolgimento delle associazioni del territorio per la diffusione dell’iniziativa nei municipi.</a:t>
            </a:r>
          </a:p>
        </p:txBody>
      </p:sp>
      <p:sp>
        <p:nvSpPr>
          <p:cNvPr id="19" name="CasellaDiTesto 18"/>
          <p:cNvSpPr txBox="1"/>
          <p:nvPr/>
        </p:nvSpPr>
        <p:spPr>
          <a:xfrm>
            <a:off x="1190444" y="388189"/>
            <a:ext cx="10524226" cy="1261884"/>
          </a:xfrm>
          <a:prstGeom prst="rect">
            <a:avLst/>
          </a:prstGeom>
          <a:noFill/>
        </p:spPr>
        <p:txBody>
          <a:bodyPr wrap="square" rtlCol="0">
            <a:spAutoFit/>
          </a:bodyPr>
          <a:lstStyle/>
          <a:p>
            <a:pPr marL="549275">
              <a:lnSpc>
                <a:spcPct val="100000"/>
              </a:lnSpc>
              <a:spcBef>
                <a:spcPts val="1800"/>
              </a:spcBef>
              <a:spcAft>
                <a:spcPts val="180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4000" dirty="0">
                <a:solidFill>
                  <a:schemeClr val="accent6">
                    <a:lumMod val="50000"/>
                  </a:schemeClr>
                </a:solidFill>
                <a:latin typeface="Bodoni MT" panose="02070603080606020203" pitchFamily="18" charset="0"/>
                <a:cs typeface="Times New Roman" pitchFamily="16" charset="0"/>
              </a:rPr>
              <a:t>CLICKEASY</a:t>
            </a:r>
            <a:r>
              <a:rPr lang="it-IT" sz="3200" dirty="0">
                <a:solidFill>
                  <a:schemeClr val="accent6">
                    <a:lumMod val="50000"/>
                  </a:schemeClr>
                </a:solidFill>
                <a:latin typeface="Bodoni MT" panose="02070603080606020203" pitchFamily="18" charset="0"/>
                <a:cs typeface="Times New Roman" pitchFamily="16" charset="0"/>
              </a:rPr>
              <a:t/>
            </a:r>
            <a:br>
              <a:rPr lang="it-IT" sz="3200" dirty="0">
                <a:solidFill>
                  <a:schemeClr val="accent6">
                    <a:lumMod val="50000"/>
                  </a:schemeClr>
                </a:solidFill>
                <a:latin typeface="Bodoni MT" panose="02070603080606020203" pitchFamily="18" charset="0"/>
                <a:cs typeface="Times New Roman" pitchFamily="16" charset="0"/>
              </a:rPr>
            </a:br>
            <a:r>
              <a:rPr lang="it-IT" sz="3600" i="1" dirty="0">
                <a:solidFill>
                  <a:schemeClr val="accent6">
                    <a:lumMod val="50000"/>
                  </a:schemeClr>
                </a:solidFill>
                <a:latin typeface="Bodoni MT" panose="02070603080606020203" pitchFamily="18" charset="0"/>
                <a:cs typeface="Times New Roman" pitchFamily="16" charset="0"/>
              </a:rPr>
              <a:t>Cittadinanza digitale: gli over 65 e i giovani</a:t>
            </a: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7835" y="2377440"/>
            <a:ext cx="3682999" cy="2505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600" cap="flat">
                <a:solidFill>
                  <a:srgbClr val="2F528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3353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igura a mano libera 6">
            <a:extLst>
              <a:ext uri="{FF2B5EF4-FFF2-40B4-BE49-F238E27FC236}">
                <a16:creationId xmlns:a16="http://schemas.microsoft.com/office/drawing/2014/main" xmlns="" id="{B217C2AD-51B4-40CE-A71F-F5D3F846D9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2" name="Rettangolo 11">
            <a:extLst>
              <a:ext uri="{FF2B5EF4-FFF2-40B4-BE49-F238E27FC236}">
                <a16:creationId xmlns:a16="http://schemas.microsoft.com/office/drawing/2014/main" xmlns="" id="{6F1BF92E-23CF-4BFE-9E1F-C359BACFA3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ttangolo 13">
            <a:extLst>
              <a:ext uri="{FF2B5EF4-FFF2-40B4-BE49-F238E27FC236}">
                <a16:creationId xmlns:a16="http://schemas.microsoft.com/office/drawing/2014/main" xmlns="" id="{B89090F2-B101-458B-9AFF-27327443BB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it-IT" dirty="0"/>
          </a:p>
        </p:txBody>
      </p:sp>
      <p:sp>
        <p:nvSpPr>
          <p:cNvPr id="16" name="Figura a mano libera 6">
            <a:extLst>
              <a:ext uri="{FF2B5EF4-FFF2-40B4-BE49-F238E27FC236}">
                <a16:creationId xmlns:a16="http://schemas.microsoft.com/office/drawing/2014/main" xmlns="" id="{526C103B-17BD-4B48-AB6F-0D9EF826AA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8" name="Rettangolo 17">
            <a:extLst>
              <a:ext uri="{FF2B5EF4-FFF2-40B4-BE49-F238E27FC236}">
                <a16:creationId xmlns:a16="http://schemas.microsoft.com/office/drawing/2014/main" xmlns="" id="{E9EC3243-CA25-4485-A7FE-8B01419238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2"/>
          <p:cNvSpPr>
            <a:spLocks noChangeArrowheads="1"/>
          </p:cNvSpPr>
          <p:nvPr/>
        </p:nvSpPr>
        <p:spPr bwMode="auto">
          <a:xfrm>
            <a:off x="5310404" y="2184805"/>
            <a:ext cx="5753819" cy="3046988"/>
          </a:xfrm>
          <a:custGeom>
            <a:avLst/>
            <a:gdLst/>
            <a:ahLst/>
            <a:cxnLst>
              <a:cxn ang="0">
                <a:pos x="0" y="0"/>
              </a:cxn>
              <a:cxn ang="0">
                <a:pos x="21600" y="0"/>
              </a:cxn>
              <a:cxn ang="0">
                <a:pos x="21600" y="21600"/>
              </a:cxn>
              <a:cxn ang="0">
                <a:pos x="0" y="21600"/>
              </a:cxn>
            </a:cxnLst>
            <a:rect l="0" t="0" r="r" b="b"/>
            <a:pathLst>
              <a:path w="21600" h="21600">
                <a:moveTo>
                  <a:pt x="0" y="0"/>
                </a:moveTo>
                <a:lnTo>
                  <a:pt x="21600" y="0"/>
                </a:lnTo>
                <a:lnTo>
                  <a:pt x="21600" y="21600"/>
                </a:lnTo>
                <a:lnTo>
                  <a:pt x="0" y="21600"/>
                </a:lnTo>
                <a:close/>
              </a:path>
            </a:pathLst>
          </a:custGeom>
          <a:noFill/>
          <a:ln w="9525" cap="flat">
            <a:noFill/>
            <a:miter lim="800000"/>
            <a:headEnd/>
            <a:tailEnd/>
          </a:ln>
          <a:effectLst/>
        </p:spPr>
        <p:txBody>
          <a:bodyPr wrap="square">
            <a:spAutoFit/>
          </a:bodyPr>
          <a:lstStyle/>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Censimento dei Baby </a:t>
            </a:r>
            <a:r>
              <a:rPr lang="it-IT" sz="1600" dirty="0" err="1">
                <a:solidFill>
                  <a:schemeClr val="accent6">
                    <a:lumMod val="50000"/>
                  </a:schemeClr>
                </a:solidFill>
                <a:latin typeface="Calibri Light" panose="020F0302020204030204" pitchFamily="34" charset="0"/>
                <a:cs typeface="Calibri Light" panose="020F0302020204030204" pitchFamily="34" charset="0"/>
              </a:rPr>
              <a:t>Pit</a:t>
            </a:r>
            <a:r>
              <a:rPr lang="it-IT" sz="1600" dirty="0">
                <a:solidFill>
                  <a:schemeClr val="accent6">
                    <a:lumMod val="50000"/>
                  </a:schemeClr>
                </a:solidFill>
                <a:latin typeface="Calibri Light" panose="020F0302020204030204" pitchFamily="34" charset="0"/>
                <a:cs typeface="Calibri Light" panose="020F0302020204030204" pitchFamily="34" charset="0"/>
              </a:rPr>
              <a:t> Stop esistenti in città.</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Costituzione di un network cittadino per l’individuazione e diffusione del modello Baby </a:t>
            </a:r>
            <a:r>
              <a:rPr lang="it-IT" sz="1600" dirty="0" err="1">
                <a:solidFill>
                  <a:schemeClr val="accent6">
                    <a:lumMod val="50000"/>
                  </a:schemeClr>
                </a:solidFill>
                <a:latin typeface="Calibri Light" panose="020F0302020204030204" pitchFamily="34" charset="0"/>
                <a:cs typeface="Calibri Light" panose="020F0302020204030204" pitchFamily="34" charset="0"/>
              </a:rPr>
              <a:t>Pit</a:t>
            </a:r>
            <a:r>
              <a:rPr lang="it-IT" sz="1600" dirty="0">
                <a:solidFill>
                  <a:schemeClr val="accent6">
                    <a:lumMod val="50000"/>
                  </a:schemeClr>
                </a:solidFill>
                <a:latin typeface="Calibri Light" panose="020F0302020204030204" pitchFamily="34" charset="0"/>
                <a:cs typeface="Calibri Light" panose="020F0302020204030204" pitchFamily="34" charset="0"/>
              </a:rPr>
              <a:t> Stop.</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Uniformità di un layout Baby </a:t>
            </a:r>
            <a:r>
              <a:rPr lang="it-IT" sz="1600" dirty="0" err="1">
                <a:solidFill>
                  <a:schemeClr val="accent6">
                    <a:lumMod val="50000"/>
                  </a:schemeClr>
                </a:solidFill>
                <a:latin typeface="Calibri Light" panose="020F0302020204030204" pitchFamily="34" charset="0"/>
                <a:cs typeface="Calibri Light" panose="020F0302020204030204" pitchFamily="34" charset="0"/>
              </a:rPr>
              <a:t>Pit</a:t>
            </a:r>
            <a:r>
              <a:rPr lang="it-IT" sz="1600" dirty="0">
                <a:solidFill>
                  <a:schemeClr val="accent6">
                    <a:lumMod val="50000"/>
                  </a:schemeClr>
                </a:solidFill>
                <a:latin typeface="Calibri Light" panose="020F0302020204030204" pitchFamily="34" charset="0"/>
                <a:cs typeface="Calibri Light" panose="020F0302020204030204" pitchFamily="34" charset="0"/>
              </a:rPr>
              <a:t> Stop per la creazione di un sistema Baby </a:t>
            </a:r>
            <a:r>
              <a:rPr lang="it-IT" sz="1600" dirty="0" err="1">
                <a:solidFill>
                  <a:schemeClr val="accent6">
                    <a:lumMod val="50000"/>
                  </a:schemeClr>
                </a:solidFill>
                <a:latin typeface="Calibri Light" panose="020F0302020204030204" pitchFamily="34" charset="0"/>
                <a:cs typeface="Calibri Light" panose="020F0302020204030204" pitchFamily="34" charset="0"/>
              </a:rPr>
              <a:t>Pit</a:t>
            </a:r>
            <a:r>
              <a:rPr lang="it-IT" sz="1600" dirty="0">
                <a:solidFill>
                  <a:schemeClr val="accent6">
                    <a:lumMod val="50000"/>
                  </a:schemeClr>
                </a:solidFill>
                <a:latin typeface="Calibri Light" panose="020F0302020204030204" pitchFamily="34" charset="0"/>
                <a:cs typeface="Calibri Light" panose="020F0302020204030204" pitchFamily="34" charset="0"/>
              </a:rPr>
              <a:t> Stop comunale.</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Allestimento di nuovi Baby </a:t>
            </a:r>
            <a:r>
              <a:rPr lang="it-IT" sz="1600" dirty="0" err="1">
                <a:solidFill>
                  <a:schemeClr val="accent6">
                    <a:lumMod val="50000"/>
                  </a:schemeClr>
                </a:solidFill>
                <a:latin typeface="Calibri Light" panose="020F0302020204030204" pitchFamily="34" charset="0"/>
                <a:cs typeface="Calibri Light" panose="020F0302020204030204" pitchFamily="34" charset="0"/>
              </a:rPr>
              <a:t>Pit</a:t>
            </a:r>
            <a:r>
              <a:rPr lang="it-IT" sz="1600" dirty="0">
                <a:solidFill>
                  <a:schemeClr val="accent6">
                    <a:lumMod val="50000"/>
                  </a:schemeClr>
                </a:solidFill>
                <a:latin typeface="Calibri Light" panose="020F0302020204030204" pitchFamily="34" charset="0"/>
                <a:cs typeface="Calibri Light" panose="020F0302020204030204" pitchFamily="34" charset="0"/>
              </a:rPr>
              <a:t> Stop comunali.</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Inserimento del sistema Baby </a:t>
            </a:r>
            <a:r>
              <a:rPr lang="it-IT" sz="1600" dirty="0" err="1">
                <a:solidFill>
                  <a:schemeClr val="accent6">
                    <a:lumMod val="50000"/>
                  </a:schemeClr>
                </a:solidFill>
                <a:latin typeface="Calibri Light" panose="020F0302020204030204" pitchFamily="34" charset="0"/>
                <a:cs typeface="Calibri Light" panose="020F0302020204030204" pitchFamily="34" charset="0"/>
              </a:rPr>
              <a:t>Pit</a:t>
            </a:r>
            <a:r>
              <a:rPr lang="it-IT" sz="1600" dirty="0">
                <a:solidFill>
                  <a:schemeClr val="accent6">
                    <a:lumMod val="50000"/>
                  </a:schemeClr>
                </a:solidFill>
                <a:latin typeface="Calibri Light" panose="020F0302020204030204" pitchFamily="34" charset="0"/>
                <a:cs typeface="Calibri Light" panose="020F0302020204030204" pitchFamily="34" charset="0"/>
              </a:rPr>
              <a:t> Stop nella </a:t>
            </a:r>
            <a:r>
              <a:rPr lang="it-IT" sz="1600" dirty="0" err="1">
                <a:solidFill>
                  <a:schemeClr val="accent6">
                    <a:lumMod val="50000"/>
                  </a:schemeClr>
                </a:solidFill>
                <a:latin typeface="Calibri Light" panose="020F0302020204030204" pitchFamily="34" charset="0"/>
                <a:cs typeface="Calibri Light" panose="020F0302020204030204" pitchFamily="34" charset="0"/>
              </a:rPr>
              <a:t>App</a:t>
            </a:r>
            <a:r>
              <a:rPr lang="it-IT" sz="1600" dirty="0">
                <a:solidFill>
                  <a:schemeClr val="accent6">
                    <a:lumMod val="50000"/>
                  </a:schemeClr>
                </a:solidFill>
                <a:latin typeface="Calibri Light" panose="020F0302020204030204" pitchFamily="34" charset="0"/>
                <a:cs typeface="Calibri Light" panose="020F0302020204030204" pitchFamily="34" charset="0"/>
              </a:rPr>
              <a:t> “Distretto famiglia”.</a:t>
            </a:r>
          </a:p>
        </p:txBody>
      </p:sp>
      <p:sp>
        <p:nvSpPr>
          <p:cNvPr id="19" name="CasellaDiTesto 18"/>
          <p:cNvSpPr txBox="1"/>
          <p:nvPr/>
        </p:nvSpPr>
        <p:spPr>
          <a:xfrm>
            <a:off x="1190444" y="630936"/>
            <a:ext cx="10524226" cy="707886"/>
          </a:xfrm>
          <a:prstGeom prst="rect">
            <a:avLst/>
          </a:prstGeom>
          <a:noFill/>
        </p:spPr>
        <p:txBody>
          <a:bodyPr wrap="square" rtlCol="0">
            <a:spAutoFit/>
          </a:bodyPr>
          <a:lstStyle/>
          <a:p>
            <a:pPr marL="549275">
              <a:lnSpc>
                <a:spcPct val="100000"/>
              </a:lnSpc>
              <a:spcBef>
                <a:spcPts val="1800"/>
              </a:spcBef>
              <a:spcAft>
                <a:spcPts val="180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4000" dirty="0">
                <a:solidFill>
                  <a:schemeClr val="accent6">
                    <a:lumMod val="50000"/>
                  </a:schemeClr>
                </a:solidFill>
                <a:latin typeface="Bodoni MT" panose="02070603080606020203" pitchFamily="18" charset="0"/>
                <a:cs typeface="Times New Roman" pitchFamily="16" charset="0"/>
              </a:rPr>
              <a:t>BABY PIT STOP</a:t>
            </a:r>
            <a:endParaRPr lang="it-IT" sz="4000" i="1" dirty="0">
              <a:solidFill>
                <a:schemeClr val="accent6">
                  <a:lumMod val="50000"/>
                </a:schemeClr>
              </a:solidFill>
              <a:latin typeface="Bodoni MT" panose="02070603080606020203" pitchFamily="18" charset="0"/>
              <a:cs typeface="Times New Roman" pitchFamily="16" charset="0"/>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444" y="2537606"/>
            <a:ext cx="3490061" cy="23413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600" cap="flat">
                <a:solidFill>
                  <a:srgbClr val="2F528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0273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igura a mano libera 6">
            <a:extLst>
              <a:ext uri="{FF2B5EF4-FFF2-40B4-BE49-F238E27FC236}">
                <a16:creationId xmlns:a16="http://schemas.microsoft.com/office/drawing/2014/main" xmlns="" id="{B217C2AD-51B4-40CE-A71F-F5D3F846D9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2" name="Rettangolo 11">
            <a:extLst>
              <a:ext uri="{FF2B5EF4-FFF2-40B4-BE49-F238E27FC236}">
                <a16:creationId xmlns:a16="http://schemas.microsoft.com/office/drawing/2014/main" xmlns="" id="{6F1BF92E-23CF-4BFE-9E1F-C359BACFA3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ttangolo 13">
            <a:extLst>
              <a:ext uri="{FF2B5EF4-FFF2-40B4-BE49-F238E27FC236}">
                <a16:creationId xmlns:a16="http://schemas.microsoft.com/office/drawing/2014/main" xmlns="" id="{B89090F2-B101-458B-9AFF-27327443BB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it-IT" dirty="0"/>
          </a:p>
        </p:txBody>
      </p:sp>
      <p:sp>
        <p:nvSpPr>
          <p:cNvPr id="16" name="Figura a mano libera 6">
            <a:extLst>
              <a:ext uri="{FF2B5EF4-FFF2-40B4-BE49-F238E27FC236}">
                <a16:creationId xmlns:a16="http://schemas.microsoft.com/office/drawing/2014/main" xmlns="" id="{526C103B-17BD-4B48-AB6F-0D9EF826AA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8" name="Rettangolo 17">
            <a:extLst>
              <a:ext uri="{FF2B5EF4-FFF2-40B4-BE49-F238E27FC236}">
                <a16:creationId xmlns:a16="http://schemas.microsoft.com/office/drawing/2014/main" xmlns="" id="{E9EC3243-CA25-4485-A7FE-8B01419238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2"/>
          <p:cNvSpPr>
            <a:spLocks noChangeArrowheads="1"/>
          </p:cNvSpPr>
          <p:nvPr/>
        </p:nvSpPr>
        <p:spPr bwMode="auto">
          <a:xfrm>
            <a:off x="5405344" y="1707185"/>
            <a:ext cx="5753819" cy="4278094"/>
          </a:xfrm>
          <a:custGeom>
            <a:avLst/>
            <a:gdLst/>
            <a:ahLst/>
            <a:cxnLst>
              <a:cxn ang="0">
                <a:pos x="0" y="0"/>
              </a:cxn>
              <a:cxn ang="0">
                <a:pos x="21600" y="0"/>
              </a:cxn>
              <a:cxn ang="0">
                <a:pos x="21600" y="21600"/>
              </a:cxn>
              <a:cxn ang="0">
                <a:pos x="0" y="21600"/>
              </a:cxn>
            </a:cxnLst>
            <a:rect l="0" t="0" r="r" b="b"/>
            <a:pathLst>
              <a:path w="21600" h="21600">
                <a:moveTo>
                  <a:pt x="0" y="0"/>
                </a:moveTo>
                <a:lnTo>
                  <a:pt x="21600" y="0"/>
                </a:lnTo>
                <a:lnTo>
                  <a:pt x="21600" y="21600"/>
                </a:lnTo>
                <a:lnTo>
                  <a:pt x="0" y="21600"/>
                </a:lnTo>
                <a:close/>
              </a:path>
            </a:pathLst>
          </a:custGeom>
          <a:noFill/>
          <a:ln w="9525" cap="flat">
            <a:noFill/>
            <a:miter lim="800000"/>
            <a:headEnd/>
            <a:tailEnd/>
          </a:ln>
          <a:effectLst/>
        </p:spPr>
        <p:txBody>
          <a:bodyPr wrap="square">
            <a:spAutoFit/>
          </a:bodyPr>
          <a:lstStyle/>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Sperimentazione di  un “distretto famiglia” a partire dalle aree di Morego e </a:t>
            </a:r>
            <a:r>
              <a:rPr lang="it-IT" sz="1600" dirty="0" err="1">
                <a:solidFill>
                  <a:schemeClr val="accent6">
                    <a:lumMod val="50000"/>
                  </a:schemeClr>
                </a:solidFill>
                <a:latin typeface="Calibri Light" panose="020F0302020204030204" pitchFamily="34" charset="0"/>
                <a:cs typeface="Calibri Light" panose="020F0302020204030204" pitchFamily="34" charset="0"/>
              </a:rPr>
              <a:t>Erzelli</a:t>
            </a:r>
            <a:r>
              <a:rPr lang="it-IT" sz="1600" dirty="0">
                <a:solidFill>
                  <a:schemeClr val="accent6">
                    <a:lumMod val="50000"/>
                  </a:schemeClr>
                </a:solidFill>
                <a:latin typeface="Calibri Light" panose="020F0302020204030204" pitchFamily="34" charset="0"/>
                <a:cs typeface="Calibri Light" panose="020F0302020204030204" pitchFamily="34" charset="0"/>
              </a:rPr>
              <a:t>, dove sono presenti insediamenti produttivi e di ricerca con dipendenti giovani genitori, anche stranieri e, quindi, “sradicati” dal tessuto sociale familiare d’origine.</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Indagine sui bisogni di opportunità e servizi da parte delle famiglie con bambini 0-6.</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Mappatura servizi esistenti (nidi, asili, servizi estivi, iniziative culturali e per il tempo libero).</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Realizzazione di un prodotto informativo su tali servizi (es. Creazione di una APP a supporto delle necessità delle famiglie sia residenti sia di passaggio, con servizi dedicati).</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Costituzione di una rete di soggetti responsabili dell’aggiornamento dei dati.</a:t>
            </a:r>
          </a:p>
        </p:txBody>
      </p:sp>
      <p:sp>
        <p:nvSpPr>
          <p:cNvPr id="19" name="CasellaDiTesto 18"/>
          <p:cNvSpPr txBox="1"/>
          <p:nvPr/>
        </p:nvSpPr>
        <p:spPr>
          <a:xfrm>
            <a:off x="1135067" y="626776"/>
            <a:ext cx="10524226" cy="707886"/>
          </a:xfrm>
          <a:prstGeom prst="rect">
            <a:avLst/>
          </a:prstGeom>
          <a:noFill/>
        </p:spPr>
        <p:txBody>
          <a:bodyPr wrap="square" rtlCol="0">
            <a:spAutoFit/>
          </a:bodyPr>
          <a:lstStyle/>
          <a:p>
            <a:pPr marL="549275">
              <a:lnSpc>
                <a:spcPct val="100000"/>
              </a:lnSpc>
              <a:spcBef>
                <a:spcPts val="1800"/>
              </a:spcBef>
              <a:spcAft>
                <a:spcPts val="180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4000" dirty="0">
                <a:solidFill>
                  <a:schemeClr val="accent6">
                    <a:lumMod val="50000"/>
                  </a:schemeClr>
                </a:solidFill>
                <a:latin typeface="Bodoni MT" panose="02070603080606020203" pitchFamily="18" charset="0"/>
                <a:cs typeface="Times New Roman" pitchFamily="16" charset="0"/>
              </a:rPr>
              <a:t>DISTRETTO FAMIGLIA</a:t>
            </a:r>
            <a:endParaRPr lang="it-IT" sz="4000" i="1" dirty="0">
              <a:solidFill>
                <a:schemeClr val="accent6">
                  <a:lumMod val="50000"/>
                </a:schemeClr>
              </a:solidFill>
              <a:latin typeface="Bodoni MT" panose="02070603080606020203" pitchFamily="18" charset="0"/>
              <a:cs typeface="Times New Roman" pitchFamily="16" charset="0"/>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4085" y="2368202"/>
            <a:ext cx="3682999" cy="2505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600" cap="flat">
                <a:solidFill>
                  <a:srgbClr val="2F528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4375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igura a mano libera 6">
            <a:extLst>
              <a:ext uri="{FF2B5EF4-FFF2-40B4-BE49-F238E27FC236}">
                <a16:creationId xmlns:a16="http://schemas.microsoft.com/office/drawing/2014/main" xmlns="" id="{B217C2AD-51B4-40CE-A71F-F5D3F846D9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2" name="Rettangolo 11">
            <a:extLst>
              <a:ext uri="{FF2B5EF4-FFF2-40B4-BE49-F238E27FC236}">
                <a16:creationId xmlns:a16="http://schemas.microsoft.com/office/drawing/2014/main" xmlns="" id="{6F1BF92E-23CF-4BFE-9E1F-C359BACFA3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ttangolo 13">
            <a:extLst>
              <a:ext uri="{FF2B5EF4-FFF2-40B4-BE49-F238E27FC236}">
                <a16:creationId xmlns:a16="http://schemas.microsoft.com/office/drawing/2014/main" xmlns="" id="{B89090F2-B101-458B-9AFF-27327443BB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it-IT" dirty="0"/>
          </a:p>
        </p:txBody>
      </p:sp>
      <p:sp>
        <p:nvSpPr>
          <p:cNvPr id="16" name="Figura a mano libera 6">
            <a:extLst>
              <a:ext uri="{FF2B5EF4-FFF2-40B4-BE49-F238E27FC236}">
                <a16:creationId xmlns:a16="http://schemas.microsoft.com/office/drawing/2014/main" xmlns="" id="{526C103B-17BD-4B48-AB6F-0D9EF826AA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8" name="Rettangolo 17">
            <a:extLst>
              <a:ext uri="{FF2B5EF4-FFF2-40B4-BE49-F238E27FC236}">
                <a16:creationId xmlns:a16="http://schemas.microsoft.com/office/drawing/2014/main" xmlns="" id="{E9EC3243-CA25-4485-A7FE-8B01419238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2"/>
          <p:cNvSpPr>
            <a:spLocks noChangeArrowheads="1"/>
          </p:cNvSpPr>
          <p:nvPr/>
        </p:nvSpPr>
        <p:spPr bwMode="auto">
          <a:xfrm>
            <a:off x="5202384" y="1827071"/>
            <a:ext cx="6019843" cy="4278094"/>
          </a:xfrm>
          <a:custGeom>
            <a:avLst/>
            <a:gdLst/>
            <a:ahLst/>
            <a:cxnLst>
              <a:cxn ang="0">
                <a:pos x="0" y="0"/>
              </a:cxn>
              <a:cxn ang="0">
                <a:pos x="21600" y="0"/>
              </a:cxn>
              <a:cxn ang="0">
                <a:pos x="21600" y="21600"/>
              </a:cxn>
              <a:cxn ang="0">
                <a:pos x="0" y="21600"/>
              </a:cxn>
            </a:cxnLst>
            <a:rect l="0" t="0" r="r" b="b"/>
            <a:pathLst>
              <a:path w="21600" h="21600">
                <a:moveTo>
                  <a:pt x="0" y="0"/>
                </a:moveTo>
                <a:lnTo>
                  <a:pt x="21600" y="0"/>
                </a:lnTo>
                <a:lnTo>
                  <a:pt x="21600" y="21600"/>
                </a:lnTo>
                <a:lnTo>
                  <a:pt x="0" y="21600"/>
                </a:lnTo>
                <a:close/>
              </a:path>
            </a:pathLst>
          </a:custGeom>
          <a:noFill/>
          <a:ln w="9525" cap="flat">
            <a:noFill/>
            <a:miter lim="800000"/>
            <a:headEnd/>
            <a:tailEnd/>
          </a:ln>
          <a:effectLst/>
        </p:spPr>
        <p:txBody>
          <a:bodyPr wrap="square">
            <a:spAutoFit/>
          </a:bodyPr>
          <a:lstStyle/>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“I primi 1000 giorni” del bambino, dal suo concepimento fino al compimento dei due anni di vita, è un progetto del Comune di Genova, in collaborazione con l’Agenzia Comunale per la Famiglia, rivolto ai neogenitori, ai nonni e a tutti colori che, a vario titolo, si occupano del bambino in questa fase della vita. </a:t>
            </a:r>
          </a:p>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Una serie di mini conferenze specialistiche e gratuite nel corso delle quali i neogenitori hanno l’opportunità di incontrare il pediatra, l’ostetrica, la pedagogista, la psicologa e la </a:t>
            </a:r>
            <a:r>
              <a:rPr lang="it-IT" sz="1600" dirty="0" err="1">
                <a:solidFill>
                  <a:schemeClr val="accent6">
                    <a:lumMod val="50000"/>
                  </a:schemeClr>
                </a:solidFill>
                <a:latin typeface="Calibri Light" panose="020F0302020204030204" pitchFamily="34" charset="0"/>
                <a:cs typeface="Calibri Light" panose="020F0302020204030204" pitchFamily="34" charset="0"/>
              </a:rPr>
              <a:t>Leche</a:t>
            </a:r>
            <a:r>
              <a:rPr lang="it-IT" sz="1600" dirty="0">
                <a:solidFill>
                  <a:schemeClr val="accent6">
                    <a:lumMod val="50000"/>
                  </a:schemeClr>
                </a:solidFill>
                <a:latin typeface="Calibri Light" panose="020F0302020204030204" pitchFamily="34" charset="0"/>
                <a:cs typeface="Calibri Light" panose="020F0302020204030204" pitchFamily="34" charset="0"/>
              </a:rPr>
              <a:t> League, avviando un confronto, ottenendo sostegno e acquisendo gli strumenti per affrontare, in serenità, il lieto evento.</a:t>
            </a:r>
          </a:p>
          <a:p>
            <a:pPr marL="285750" indent="-285750" algn="just">
              <a:lnSpc>
                <a:spcPct val="100000"/>
              </a:lnSpc>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it-IT" sz="1600" dirty="0">
              <a:solidFill>
                <a:schemeClr val="accent6">
                  <a:lumMod val="50000"/>
                </a:schemeClr>
              </a:solidFill>
              <a:latin typeface="Calibri Light" panose="020F0302020204030204" pitchFamily="34" charset="0"/>
              <a:cs typeface="Calibri Light" panose="020F0302020204030204" pitchFamily="34" charset="0"/>
            </a:endParaRP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Ampliamento della proposta degli incontri e messa in rete con altre esperienze e iniziative anche nazionali</a:t>
            </a: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Progettazione e realizzazione cicli di incontri e individuazione professionisti</a:t>
            </a: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Disseminazione sedi decentrate sul territorio</a:t>
            </a: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Realizzazione di prodotti informativi</a:t>
            </a:r>
          </a:p>
        </p:txBody>
      </p:sp>
      <p:sp>
        <p:nvSpPr>
          <p:cNvPr id="19" name="CasellaDiTesto 18"/>
          <p:cNvSpPr txBox="1"/>
          <p:nvPr/>
        </p:nvSpPr>
        <p:spPr>
          <a:xfrm>
            <a:off x="1245079" y="627960"/>
            <a:ext cx="10524226" cy="707886"/>
          </a:xfrm>
          <a:prstGeom prst="rect">
            <a:avLst/>
          </a:prstGeom>
          <a:noFill/>
        </p:spPr>
        <p:txBody>
          <a:bodyPr wrap="square" rtlCol="0">
            <a:spAutoFit/>
          </a:bodyPr>
          <a:lstStyle/>
          <a:p>
            <a:pPr marL="549275">
              <a:lnSpc>
                <a:spcPct val="100000"/>
              </a:lnSpc>
              <a:spcBef>
                <a:spcPts val="1800"/>
              </a:spcBef>
              <a:spcAft>
                <a:spcPts val="180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4000" dirty="0">
                <a:solidFill>
                  <a:schemeClr val="accent6">
                    <a:lumMod val="50000"/>
                  </a:schemeClr>
                </a:solidFill>
                <a:latin typeface="Bodoni MT" panose="02070603080606020203" pitchFamily="18" charset="0"/>
                <a:cs typeface="Times New Roman" pitchFamily="16" charset="0"/>
              </a:rPr>
              <a:t>I PRIMI 1000 GIORNI</a:t>
            </a:r>
            <a:endParaRPr lang="it-IT" sz="4000" i="1" dirty="0">
              <a:solidFill>
                <a:schemeClr val="accent6">
                  <a:lumMod val="50000"/>
                </a:schemeClr>
              </a:solidFill>
              <a:latin typeface="Bodoni MT" panose="02070603080606020203" pitchFamily="18" charset="0"/>
              <a:cs typeface="Times New Roman" pitchFamily="16" charset="0"/>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7835" y="2377440"/>
            <a:ext cx="3682999" cy="2505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600" cap="flat">
                <a:solidFill>
                  <a:srgbClr val="2F528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22544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igura a mano libera 6">
            <a:extLst>
              <a:ext uri="{FF2B5EF4-FFF2-40B4-BE49-F238E27FC236}">
                <a16:creationId xmlns:a16="http://schemas.microsoft.com/office/drawing/2014/main" xmlns="" id="{B217C2AD-51B4-40CE-A71F-F5D3F846D9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2" name="Rettangolo 11">
            <a:extLst>
              <a:ext uri="{FF2B5EF4-FFF2-40B4-BE49-F238E27FC236}">
                <a16:creationId xmlns:a16="http://schemas.microsoft.com/office/drawing/2014/main" xmlns="" id="{6F1BF92E-23CF-4BFE-9E1F-C359BACFA3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ttangolo 13">
            <a:extLst>
              <a:ext uri="{FF2B5EF4-FFF2-40B4-BE49-F238E27FC236}">
                <a16:creationId xmlns:a16="http://schemas.microsoft.com/office/drawing/2014/main" xmlns="" id="{B89090F2-B101-458B-9AFF-27327443BB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it-IT" dirty="0"/>
          </a:p>
        </p:txBody>
      </p:sp>
      <p:sp>
        <p:nvSpPr>
          <p:cNvPr id="16" name="Figura a mano libera 6">
            <a:extLst>
              <a:ext uri="{FF2B5EF4-FFF2-40B4-BE49-F238E27FC236}">
                <a16:creationId xmlns:a16="http://schemas.microsoft.com/office/drawing/2014/main" xmlns="" id="{526C103B-17BD-4B48-AB6F-0D9EF826AA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8" name="Rettangolo 17">
            <a:extLst>
              <a:ext uri="{FF2B5EF4-FFF2-40B4-BE49-F238E27FC236}">
                <a16:creationId xmlns:a16="http://schemas.microsoft.com/office/drawing/2014/main" xmlns="" id="{E9EC3243-CA25-4485-A7FE-8B01419238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2"/>
          <p:cNvSpPr>
            <a:spLocks noChangeArrowheads="1"/>
          </p:cNvSpPr>
          <p:nvPr/>
        </p:nvSpPr>
        <p:spPr bwMode="auto">
          <a:xfrm>
            <a:off x="5423109" y="1750823"/>
            <a:ext cx="5753819" cy="4278094"/>
          </a:xfrm>
          <a:custGeom>
            <a:avLst/>
            <a:gdLst/>
            <a:ahLst/>
            <a:cxnLst>
              <a:cxn ang="0">
                <a:pos x="0" y="0"/>
              </a:cxn>
              <a:cxn ang="0">
                <a:pos x="21600" y="0"/>
              </a:cxn>
              <a:cxn ang="0">
                <a:pos x="21600" y="21600"/>
              </a:cxn>
              <a:cxn ang="0">
                <a:pos x="0" y="21600"/>
              </a:cxn>
            </a:cxnLst>
            <a:rect l="0" t="0" r="r" b="b"/>
            <a:pathLst>
              <a:path w="21600" h="21600">
                <a:moveTo>
                  <a:pt x="0" y="0"/>
                </a:moveTo>
                <a:lnTo>
                  <a:pt x="21600" y="0"/>
                </a:lnTo>
                <a:lnTo>
                  <a:pt x="21600" y="21600"/>
                </a:lnTo>
                <a:lnTo>
                  <a:pt x="0" y="21600"/>
                </a:lnTo>
                <a:close/>
              </a:path>
            </a:pathLst>
          </a:custGeom>
          <a:noFill/>
          <a:ln w="9525" cap="flat">
            <a:noFill/>
            <a:miter lim="800000"/>
            <a:headEnd/>
            <a:tailEnd/>
          </a:ln>
          <a:effectLst/>
        </p:spPr>
        <p:txBody>
          <a:bodyPr wrap="square">
            <a:spAutoFit/>
          </a:bodyPr>
          <a:lstStyle/>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Conoscere le diverse abilità.</a:t>
            </a: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Stimolare la capacità di accoglienza (approccio diretto alla persona disabile in modo da favorirne disponibilità all’eventuale aiuto, disponibilità ad adattarsi a tempi più lunghi nel contatto con il cliente….).</a:t>
            </a: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Stimolare la capacità di personalizzazione: Noi non siamo tutti uguali (adeguare comportamenti e spazi considerando le diverse esigenze in riferimento a diverse condizioni: fisiche, sensoriali, mentali e psichiche, alimentazione……).</a:t>
            </a: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Stimolare la capacità di comunicazione (Comunicazione easy to </a:t>
            </a:r>
            <a:r>
              <a:rPr lang="it-IT" sz="1600" dirty="0" err="1">
                <a:solidFill>
                  <a:schemeClr val="accent6">
                    <a:lumMod val="50000"/>
                  </a:schemeClr>
                </a:solidFill>
                <a:latin typeface="Calibri Light" panose="020F0302020204030204" pitchFamily="34" charset="0"/>
                <a:cs typeface="Calibri Light" panose="020F0302020204030204" pitchFamily="34" charset="0"/>
              </a:rPr>
              <a:t>read</a:t>
            </a:r>
            <a:r>
              <a:rPr lang="it-IT" sz="1600" dirty="0">
                <a:solidFill>
                  <a:schemeClr val="accent6">
                    <a:lumMod val="50000"/>
                  </a:schemeClr>
                </a:solidFill>
                <a:latin typeface="Calibri Light" panose="020F0302020204030204" pitchFamily="34" charset="0"/>
                <a:cs typeface="Calibri Light" panose="020F0302020204030204" pitchFamily="34" charset="0"/>
              </a:rPr>
              <a:t>, </a:t>
            </a:r>
            <a:r>
              <a:rPr lang="it-IT" sz="1600" dirty="0" err="1">
                <a:solidFill>
                  <a:schemeClr val="accent6">
                    <a:lumMod val="50000"/>
                  </a:schemeClr>
                </a:solidFill>
                <a:latin typeface="Calibri Light" panose="020F0302020204030204" pitchFamily="34" charset="0"/>
                <a:cs typeface="Calibri Light" panose="020F0302020204030204" pitchFamily="34" charset="0"/>
              </a:rPr>
              <a:t>Wifi</a:t>
            </a:r>
            <a:r>
              <a:rPr lang="it-IT" sz="1600" dirty="0">
                <a:solidFill>
                  <a:schemeClr val="accent6">
                    <a:lumMod val="50000"/>
                  </a:schemeClr>
                </a:solidFill>
                <a:latin typeface="Calibri Light" panose="020F0302020204030204" pitchFamily="34" charset="0"/>
                <a:cs typeface="Calibri Light" panose="020F0302020204030204" pitchFamily="34" charset="0"/>
              </a:rPr>
              <a:t> free, Menu in braille o caratteri ingranditi…).</a:t>
            </a: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Stesura, pubblicazione e comunicazione di un documento con linee guida per migliorare la capacità di accoglienza e la propria professionalità (Vademecum).</a:t>
            </a: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Distribuzione di Kit del negozio accogliente (piccole pedane richiudibili e trasportabili).</a:t>
            </a:r>
          </a:p>
          <a:p>
            <a:pPr marL="285750" indent="-285750" algn="just">
              <a:lnSpc>
                <a:spcPct val="100000"/>
              </a:lnSpc>
              <a:buFont typeface="Wingdings" panose="05000000000000000000" pitchFamily="2" charset="2"/>
              <a:buChar char="ü"/>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1600" dirty="0">
                <a:solidFill>
                  <a:schemeClr val="accent6">
                    <a:lumMod val="50000"/>
                  </a:schemeClr>
                </a:solidFill>
                <a:latin typeface="Calibri Light" panose="020F0302020204030204" pitchFamily="34" charset="0"/>
                <a:cs typeface="Calibri Light" panose="020F0302020204030204" pitchFamily="34" charset="0"/>
              </a:rPr>
              <a:t>Seminari informativi.</a:t>
            </a:r>
          </a:p>
        </p:txBody>
      </p:sp>
      <p:sp>
        <p:nvSpPr>
          <p:cNvPr id="19" name="CasellaDiTesto 18"/>
          <p:cNvSpPr txBox="1"/>
          <p:nvPr/>
        </p:nvSpPr>
        <p:spPr>
          <a:xfrm>
            <a:off x="1135067" y="628434"/>
            <a:ext cx="10524226" cy="707886"/>
          </a:xfrm>
          <a:prstGeom prst="rect">
            <a:avLst/>
          </a:prstGeom>
          <a:noFill/>
        </p:spPr>
        <p:txBody>
          <a:bodyPr wrap="square" rtlCol="0">
            <a:spAutoFit/>
          </a:bodyPr>
          <a:lstStyle/>
          <a:p>
            <a:pPr marL="549275">
              <a:lnSpc>
                <a:spcPct val="100000"/>
              </a:lnSpc>
              <a:spcBef>
                <a:spcPts val="1800"/>
              </a:spcBef>
              <a:spcAft>
                <a:spcPts val="180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it-IT" sz="4000" dirty="0">
                <a:solidFill>
                  <a:schemeClr val="accent6">
                    <a:lumMod val="50000"/>
                  </a:schemeClr>
                </a:solidFill>
                <a:latin typeface="Bodoni MT" panose="02070603080606020203" pitchFamily="18" charset="0"/>
                <a:cs typeface="Times New Roman" pitchFamily="16" charset="0"/>
              </a:rPr>
              <a:t>PROSPETTIVA ABILITY</a:t>
            </a:r>
            <a:endParaRPr lang="it-IT" sz="4000" i="1" dirty="0">
              <a:solidFill>
                <a:schemeClr val="accent6">
                  <a:lumMod val="50000"/>
                </a:schemeClr>
              </a:solidFill>
              <a:latin typeface="Bodoni MT" panose="02070603080606020203" pitchFamily="18" charset="0"/>
              <a:cs typeface="Times New Roman" pitchFamily="16" charset="0"/>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628" y="2601884"/>
            <a:ext cx="4060288" cy="242665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600" cap="flat">
                <a:solidFill>
                  <a:srgbClr val="2F528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9839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ttangolo 7">
            <a:extLst>
              <a:ext uri="{FF2B5EF4-FFF2-40B4-BE49-F238E27FC236}">
                <a16:creationId xmlns:a16="http://schemas.microsoft.com/office/drawing/2014/main" xmlns="" id="{06F0F283-C8B6-4598-89C9-C404C98A57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a:p>
        </p:txBody>
      </p:sp>
      <p:sp>
        <p:nvSpPr>
          <p:cNvPr id="15" name="Figura a mano libera: Forma 9">
            <a:extLst>
              <a:ext uri="{FF2B5EF4-FFF2-40B4-BE49-F238E27FC236}">
                <a16:creationId xmlns:a16="http://schemas.microsoft.com/office/drawing/2014/main" xmlns="" id="{E473B0C0-761B-443F-97A0-9D6E01FBB75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1" y="-2"/>
            <a:ext cx="6300250" cy="6858002"/>
          </a:xfrm>
          <a:custGeom>
            <a:avLst/>
            <a:gdLst>
              <a:gd name="connsiteX0" fmla="*/ 0 w 6300250"/>
              <a:gd name="connsiteY0" fmla="*/ 0 h 6858002"/>
              <a:gd name="connsiteX1" fmla="*/ 3149600 w 6300250"/>
              <a:gd name="connsiteY1" fmla="*/ 0 h 6858002"/>
              <a:gd name="connsiteX2" fmla="*/ 3149600 w 6300250"/>
              <a:gd name="connsiteY2" fmla="*/ 2 h 6858002"/>
              <a:gd name="connsiteX3" fmla="*/ 6110455 w 6300250"/>
              <a:gd name="connsiteY3" fmla="*/ 2 h 6858002"/>
              <a:gd name="connsiteX4" fmla="*/ 6115495 w 6300250"/>
              <a:gd name="connsiteY4" fmla="*/ 66677 h 6858002"/>
              <a:gd name="connsiteX5" fmla="*/ 6123892 w 6300250"/>
              <a:gd name="connsiteY5" fmla="*/ 122239 h 6858002"/>
              <a:gd name="connsiteX6" fmla="*/ 6133970 w 6300250"/>
              <a:gd name="connsiteY6" fmla="*/ 174627 h 6858002"/>
              <a:gd name="connsiteX7" fmla="*/ 6150766 w 6300250"/>
              <a:gd name="connsiteY7" fmla="*/ 217489 h 6858002"/>
              <a:gd name="connsiteX8" fmla="*/ 6167562 w 6300250"/>
              <a:gd name="connsiteY8" fmla="*/ 260352 h 6858002"/>
              <a:gd name="connsiteX9" fmla="*/ 6187717 w 6300250"/>
              <a:gd name="connsiteY9" fmla="*/ 296864 h 6858002"/>
              <a:gd name="connsiteX10" fmla="*/ 6207872 w 6300250"/>
              <a:gd name="connsiteY10" fmla="*/ 334964 h 6858002"/>
              <a:gd name="connsiteX11" fmla="*/ 6226348 w 6300250"/>
              <a:gd name="connsiteY11" fmla="*/ 369889 h 6858002"/>
              <a:gd name="connsiteX12" fmla="*/ 6244823 w 6300250"/>
              <a:gd name="connsiteY12" fmla="*/ 409577 h 6858002"/>
              <a:gd name="connsiteX13" fmla="*/ 6261619 w 6300250"/>
              <a:gd name="connsiteY13" fmla="*/ 450852 h 6858002"/>
              <a:gd name="connsiteX14" fmla="*/ 6276736 w 6300250"/>
              <a:gd name="connsiteY14" fmla="*/ 496889 h 6858002"/>
              <a:gd name="connsiteX15" fmla="*/ 6288493 w 6300250"/>
              <a:gd name="connsiteY15" fmla="*/ 546102 h 6858002"/>
              <a:gd name="connsiteX16" fmla="*/ 6296891 w 6300250"/>
              <a:gd name="connsiteY16" fmla="*/ 606427 h 6858002"/>
              <a:gd name="connsiteX17" fmla="*/ 6300250 w 6300250"/>
              <a:gd name="connsiteY17" fmla="*/ 673102 h 6858002"/>
              <a:gd name="connsiteX18" fmla="*/ 6296891 w 6300250"/>
              <a:gd name="connsiteY18" fmla="*/ 744539 h 6858002"/>
              <a:gd name="connsiteX19" fmla="*/ 6288493 w 6300250"/>
              <a:gd name="connsiteY19" fmla="*/ 801689 h 6858002"/>
              <a:gd name="connsiteX20" fmla="*/ 6276736 w 6300250"/>
              <a:gd name="connsiteY20" fmla="*/ 854077 h 6858002"/>
              <a:gd name="connsiteX21" fmla="*/ 6261619 w 6300250"/>
              <a:gd name="connsiteY21" fmla="*/ 901702 h 6858002"/>
              <a:gd name="connsiteX22" fmla="*/ 6244823 w 6300250"/>
              <a:gd name="connsiteY22" fmla="*/ 942977 h 6858002"/>
              <a:gd name="connsiteX23" fmla="*/ 6224668 w 6300250"/>
              <a:gd name="connsiteY23" fmla="*/ 981077 h 6858002"/>
              <a:gd name="connsiteX24" fmla="*/ 6204513 w 6300250"/>
              <a:gd name="connsiteY24" fmla="*/ 1017589 h 6858002"/>
              <a:gd name="connsiteX25" fmla="*/ 6184358 w 6300250"/>
              <a:gd name="connsiteY25" fmla="*/ 1055689 h 6858002"/>
              <a:gd name="connsiteX26" fmla="*/ 6165882 w 6300250"/>
              <a:gd name="connsiteY26" fmla="*/ 1095377 h 6858002"/>
              <a:gd name="connsiteX27" fmla="*/ 6147406 w 6300250"/>
              <a:gd name="connsiteY27" fmla="*/ 1136652 h 6858002"/>
              <a:gd name="connsiteX28" fmla="*/ 6132291 w 6300250"/>
              <a:gd name="connsiteY28" fmla="*/ 1182689 h 6858002"/>
              <a:gd name="connsiteX29" fmla="*/ 6122213 w 6300250"/>
              <a:gd name="connsiteY29" fmla="*/ 1235077 h 6858002"/>
              <a:gd name="connsiteX30" fmla="*/ 6112135 w 6300250"/>
              <a:gd name="connsiteY30" fmla="*/ 1295402 h 6858002"/>
              <a:gd name="connsiteX31" fmla="*/ 6110455 w 6300250"/>
              <a:gd name="connsiteY31" fmla="*/ 1363664 h 6858002"/>
              <a:gd name="connsiteX32" fmla="*/ 6112135 w 6300250"/>
              <a:gd name="connsiteY32" fmla="*/ 1431927 h 6858002"/>
              <a:gd name="connsiteX33" fmla="*/ 6122213 w 6300250"/>
              <a:gd name="connsiteY33" fmla="*/ 1492252 h 6858002"/>
              <a:gd name="connsiteX34" fmla="*/ 6132291 w 6300250"/>
              <a:gd name="connsiteY34" fmla="*/ 1544639 h 6858002"/>
              <a:gd name="connsiteX35" fmla="*/ 6147406 w 6300250"/>
              <a:gd name="connsiteY35" fmla="*/ 1589089 h 6858002"/>
              <a:gd name="connsiteX36" fmla="*/ 6165882 w 6300250"/>
              <a:gd name="connsiteY36" fmla="*/ 1631952 h 6858002"/>
              <a:gd name="connsiteX37" fmla="*/ 6184358 w 6300250"/>
              <a:gd name="connsiteY37" fmla="*/ 1671639 h 6858002"/>
              <a:gd name="connsiteX38" fmla="*/ 6204513 w 6300250"/>
              <a:gd name="connsiteY38" fmla="*/ 1708152 h 6858002"/>
              <a:gd name="connsiteX39" fmla="*/ 6224668 w 6300250"/>
              <a:gd name="connsiteY39" fmla="*/ 1743077 h 6858002"/>
              <a:gd name="connsiteX40" fmla="*/ 6244823 w 6300250"/>
              <a:gd name="connsiteY40" fmla="*/ 1782764 h 6858002"/>
              <a:gd name="connsiteX41" fmla="*/ 6261619 w 6300250"/>
              <a:gd name="connsiteY41" fmla="*/ 1824039 h 6858002"/>
              <a:gd name="connsiteX42" fmla="*/ 6276736 w 6300250"/>
              <a:gd name="connsiteY42" fmla="*/ 1870077 h 6858002"/>
              <a:gd name="connsiteX43" fmla="*/ 6288493 w 6300250"/>
              <a:gd name="connsiteY43" fmla="*/ 1922464 h 6858002"/>
              <a:gd name="connsiteX44" fmla="*/ 6296891 w 6300250"/>
              <a:gd name="connsiteY44" fmla="*/ 1982789 h 6858002"/>
              <a:gd name="connsiteX45" fmla="*/ 6300250 w 6300250"/>
              <a:gd name="connsiteY45" fmla="*/ 2051052 h 6858002"/>
              <a:gd name="connsiteX46" fmla="*/ 6296891 w 6300250"/>
              <a:gd name="connsiteY46" fmla="*/ 2119314 h 6858002"/>
              <a:gd name="connsiteX47" fmla="*/ 6288493 w 6300250"/>
              <a:gd name="connsiteY47" fmla="*/ 2179639 h 6858002"/>
              <a:gd name="connsiteX48" fmla="*/ 6276736 w 6300250"/>
              <a:gd name="connsiteY48" fmla="*/ 2232027 h 6858002"/>
              <a:gd name="connsiteX49" fmla="*/ 6261619 w 6300250"/>
              <a:gd name="connsiteY49" fmla="*/ 2278064 h 6858002"/>
              <a:gd name="connsiteX50" fmla="*/ 6244823 w 6300250"/>
              <a:gd name="connsiteY50" fmla="*/ 2319339 h 6858002"/>
              <a:gd name="connsiteX51" fmla="*/ 6224668 w 6300250"/>
              <a:gd name="connsiteY51" fmla="*/ 2359027 h 6858002"/>
              <a:gd name="connsiteX52" fmla="*/ 6204513 w 6300250"/>
              <a:gd name="connsiteY52" fmla="*/ 2395539 h 6858002"/>
              <a:gd name="connsiteX53" fmla="*/ 6184358 w 6300250"/>
              <a:gd name="connsiteY53" fmla="*/ 2433639 h 6858002"/>
              <a:gd name="connsiteX54" fmla="*/ 6165882 w 6300250"/>
              <a:gd name="connsiteY54" fmla="*/ 2471739 h 6858002"/>
              <a:gd name="connsiteX55" fmla="*/ 6147406 w 6300250"/>
              <a:gd name="connsiteY55" fmla="*/ 2513014 h 6858002"/>
              <a:gd name="connsiteX56" fmla="*/ 6132291 w 6300250"/>
              <a:gd name="connsiteY56" fmla="*/ 2560639 h 6858002"/>
              <a:gd name="connsiteX57" fmla="*/ 6122213 w 6300250"/>
              <a:gd name="connsiteY57" fmla="*/ 2613027 h 6858002"/>
              <a:gd name="connsiteX58" fmla="*/ 6112135 w 6300250"/>
              <a:gd name="connsiteY58" fmla="*/ 2671764 h 6858002"/>
              <a:gd name="connsiteX59" fmla="*/ 6110455 w 6300250"/>
              <a:gd name="connsiteY59" fmla="*/ 2741614 h 6858002"/>
              <a:gd name="connsiteX60" fmla="*/ 6112135 w 6300250"/>
              <a:gd name="connsiteY60" fmla="*/ 2809877 h 6858002"/>
              <a:gd name="connsiteX61" fmla="*/ 6122213 w 6300250"/>
              <a:gd name="connsiteY61" fmla="*/ 2868614 h 6858002"/>
              <a:gd name="connsiteX62" fmla="*/ 6132291 w 6300250"/>
              <a:gd name="connsiteY62" fmla="*/ 2922589 h 6858002"/>
              <a:gd name="connsiteX63" fmla="*/ 6147406 w 6300250"/>
              <a:gd name="connsiteY63" fmla="*/ 2967039 h 6858002"/>
              <a:gd name="connsiteX64" fmla="*/ 6165882 w 6300250"/>
              <a:gd name="connsiteY64" fmla="*/ 3009902 h 6858002"/>
              <a:gd name="connsiteX65" fmla="*/ 6184358 w 6300250"/>
              <a:gd name="connsiteY65" fmla="*/ 3046414 h 6858002"/>
              <a:gd name="connsiteX66" fmla="*/ 6204513 w 6300250"/>
              <a:gd name="connsiteY66" fmla="*/ 3084514 h 6858002"/>
              <a:gd name="connsiteX67" fmla="*/ 6224668 w 6300250"/>
              <a:gd name="connsiteY67" fmla="*/ 3121027 h 6858002"/>
              <a:gd name="connsiteX68" fmla="*/ 6244823 w 6300250"/>
              <a:gd name="connsiteY68" fmla="*/ 3160714 h 6858002"/>
              <a:gd name="connsiteX69" fmla="*/ 6261619 w 6300250"/>
              <a:gd name="connsiteY69" fmla="*/ 3201989 h 6858002"/>
              <a:gd name="connsiteX70" fmla="*/ 6276736 w 6300250"/>
              <a:gd name="connsiteY70" fmla="*/ 3248027 h 6858002"/>
              <a:gd name="connsiteX71" fmla="*/ 6288493 w 6300250"/>
              <a:gd name="connsiteY71" fmla="*/ 3300414 h 6858002"/>
              <a:gd name="connsiteX72" fmla="*/ 6296891 w 6300250"/>
              <a:gd name="connsiteY72" fmla="*/ 3360739 h 6858002"/>
              <a:gd name="connsiteX73" fmla="*/ 6300250 w 6300250"/>
              <a:gd name="connsiteY73" fmla="*/ 3427414 h 6858002"/>
              <a:gd name="connsiteX74" fmla="*/ 6296891 w 6300250"/>
              <a:gd name="connsiteY74" fmla="*/ 3497264 h 6858002"/>
              <a:gd name="connsiteX75" fmla="*/ 6288493 w 6300250"/>
              <a:gd name="connsiteY75" fmla="*/ 3557589 h 6858002"/>
              <a:gd name="connsiteX76" fmla="*/ 6276736 w 6300250"/>
              <a:gd name="connsiteY76" fmla="*/ 3609977 h 6858002"/>
              <a:gd name="connsiteX77" fmla="*/ 6261619 w 6300250"/>
              <a:gd name="connsiteY77" fmla="*/ 3656014 h 6858002"/>
              <a:gd name="connsiteX78" fmla="*/ 6244823 w 6300250"/>
              <a:gd name="connsiteY78" fmla="*/ 3697289 h 6858002"/>
              <a:gd name="connsiteX79" fmla="*/ 6224668 w 6300250"/>
              <a:gd name="connsiteY79" fmla="*/ 3736977 h 6858002"/>
              <a:gd name="connsiteX80" fmla="*/ 6184358 w 6300250"/>
              <a:gd name="connsiteY80" fmla="*/ 3811589 h 6858002"/>
              <a:gd name="connsiteX81" fmla="*/ 6165882 w 6300250"/>
              <a:gd name="connsiteY81" fmla="*/ 3848102 h 6858002"/>
              <a:gd name="connsiteX82" fmla="*/ 6147406 w 6300250"/>
              <a:gd name="connsiteY82" fmla="*/ 3890964 h 6858002"/>
              <a:gd name="connsiteX83" fmla="*/ 6132291 w 6300250"/>
              <a:gd name="connsiteY83" fmla="*/ 3935414 h 6858002"/>
              <a:gd name="connsiteX84" fmla="*/ 6122213 w 6300250"/>
              <a:gd name="connsiteY84" fmla="*/ 3987802 h 6858002"/>
              <a:gd name="connsiteX85" fmla="*/ 6112135 w 6300250"/>
              <a:gd name="connsiteY85" fmla="*/ 4048127 h 6858002"/>
              <a:gd name="connsiteX86" fmla="*/ 6110455 w 6300250"/>
              <a:gd name="connsiteY86" fmla="*/ 4116389 h 6858002"/>
              <a:gd name="connsiteX87" fmla="*/ 6112135 w 6300250"/>
              <a:gd name="connsiteY87" fmla="*/ 4186239 h 6858002"/>
              <a:gd name="connsiteX88" fmla="*/ 6122213 w 6300250"/>
              <a:gd name="connsiteY88" fmla="*/ 4244977 h 6858002"/>
              <a:gd name="connsiteX89" fmla="*/ 6132291 w 6300250"/>
              <a:gd name="connsiteY89" fmla="*/ 4297364 h 6858002"/>
              <a:gd name="connsiteX90" fmla="*/ 6147406 w 6300250"/>
              <a:gd name="connsiteY90" fmla="*/ 4343402 h 6858002"/>
              <a:gd name="connsiteX91" fmla="*/ 6165882 w 6300250"/>
              <a:gd name="connsiteY91" fmla="*/ 4386264 h 6858002"/>
              <a:gd name="connsiteX92" fmla="*/ 6184358 w 6300250"/>
              <a:gd name="connsiteY92" fmla="*/ 4424364 h 6858002"/>
              <a:gd name="connsiteX93" fmla="*/ 6224668 w 6300250"/>
              <a:gd name="connsiteY93" fmla="*/ 4498977 h 6858002"/>
              <a:gd name="connsiteX94" fmla="*/ 6244823 w 6300250"/>
              <a:gd name="connsiteY94" fmla="*/ 4537077 h 6858002"/>
              <a:gd name="connsiteX95" fmla="*/ 6261619 w 6300250"/>
              <a:gd name="connsiteY95" fmla="*/ 4579939 h 6858002"/>
              <a:gd name="connsiteX96" fmla="*/ 6276736 w 6300250"/>
              <a:gd name="connsiteY96" fmla="*/ 4625977 h 6858002"/>
              <a:gd name="connsiteX97" fmla="*/ 6288493 w 6300250"/>
              <a:gd name="connsiteY97" fmla="*/ 4678364 h 6858002"/>
              <a:gd name="connsiteX98" fmla="*/ 6296891 w 6300250"/>
              <a:gd name="connsiteY98" fmla="*/ 4738689 h 6858002"/>
              <a:gd name="connsiteX99" fmla="*/ 6300250 w 6300250"/>
              <a:gd name="connsiteY99" fmla="*/ 4806952 h 6858002"/>
              <a:gd name="connsiteX100" fmla="*/ 6296891 w 6300250"/>
              <a:gd name="connsiteY100" fmla="*/ 4875214 h 6858002"/>
              <a:gd name="connsiteX101" fmla="*/ 6288493 w 6300250"/>
              <a:gd name="connsiteY101" fmla="*/ 4935539 h 6858002"/>
              <a:gd name="connsiteX102" fmla="*/ 6276736 w 6300250"/>
              <a:gd name="connsiteY102" fmla="*/ 4987927 h 6858002"/>
              <a:gd name="connsiteX103" fmla="*/ 6261619 w 6300250"/>
              <a:gd name="connsiteY103" fmla="*/ 5033964 h 6858002"/>
              <a:gd name="connsiteX104" fmla="*/ 6244823 w 6300250"/>
              <a:gd name="connsiteY104" fmla="*/ 5075239 h 6858002"/>
              <a:gd name="connsiteX105" fmla="*/ 6224668 w 6300250"/>
              <a:gd name="connsiteY105" fmla="*/ 5114927 h 6858002"/>
              <a:gd name="connsiteX106" fmla="*/ 6204513 w 6300250"/>
              <a:gd name="connsiteY106" fmla="*/ 5149852 h 6858002"/>
              <a:gd name="connsiteX107" fmla="*/ 6184358 w 6300250"/>
              <a:gd name="connsiteY107" fmla="*/ 5186364 h 6858002"/>
              <a:gd name="connsiteX108" fmla="*/ 6165882 w 6300250"/>
              <a:gd name="connsiteY108" fmla="*/ 5226052 h 6858002"/>
              <a:gd name="connsiteX109" fmla="*/ 6147406 w 6300250"/>
              <a:gd name="connsiteY109" fmla="*/ 5268914 h 6858002"/>
              <a:gd name="connsiteX110" fmla="*/ 6132291 w 6300250"/>
              <a:gd name="connsiteY110" fmla="*/ 5313364 h 6858002"/>
              <a:gd name="connsiteX111" fmla="*/ 6122213 w 6300250"/>
              <a:gd name="connsiteY111" fmla="*/ 5365752 h 6858002"/>
              <a:gd name="connsiteX112" fmla="*/ 6112135 w 6300250"/>
              <a:gd name="connsiteY112" fmla="*/ 5426077 h 6858002"/>
              <a:gd name="connsiteX113" fmla="*/ 6110455 w 6300250"/>
              <a:gd name="connsiteY113" fmla="*/ 5494339 h 6858002"/>
              <a:gd name="connsiteX114" fmla="*/ 6112135 w 6300250"/>
              <a:gd name="connsiteY114" fmla="*/ 5562602 h 6858002"/>
              <a:gd name="connsiteX115" fmla="*/ 6122213 w 6300250"/>
              <a:gd name="connsiteY115" fmla="*/ 5622927 h 6858002"/>
              <a:gd name="connsiteX116" fmla="*/ 6132291 w 6300250"/>
              <a:gd name="connsiteY116" fmla="*/ 5675314 h 6858002"/>
              <a:gd name="connsiteX117" fmla="*/ 6147406 w 6300250"/>
              <a:gd name="connsiteY117" fmla="*/ 5721352 h 6858002"/>
              <a:gd name="connsiteX118" fmla="*/ 6165882 w 6300250"/>
              <a:gd name="connsiteY118" fmla="*/ 5762627 h 6858002"/>
              <a:gd name="connsiteX119" fmla="*/ 6184358 w 6300250"/>
              <a:gd name="connsiteY119" fmla="*/ 5802314 h 6858002"/>
              <a:gd name="connsiteX120" fmla="*/ 6204513 w 6300250"/>
              <a:gd name="connsiteY120" fmla="*/ 5840414 h 6858002"/>
              <a:gd name="connsiteX121" fmla="*/ 6224668 w 6300250"/>
              <a:gd name="connsiteY121" fmla="*/ 5876927 h 6858002"/>
              <a:gd name="connsiteX122" fmla="*/ 6244823 w 6300250"/>
              <a:gd name="connsiteY122" fmla="*/ 5915027 h 6858002"/>
              <a:gd name="connsiteX123" fmla="*/ 6261619 w 6300250"/>
              <a:gd name="connsiteY123" fmla="*/ 5956302 h 6858002"/>
              <a:gd name="connsiteX124" fmla="*/ 6276736 w 6300250"/>
              <a:gd name="connsiteY124" fmla="*/ 6003927 h 6858002"/>
              <a:gd name="connsiteX125" fmla="*/ 6288493 w 6300250"/>
              <a:gd name="connsiteY125" fmla="*/ 6056314 h 6858002"/>
              <a:gd name="connsiteX126" fmla="*/ 6296891 w 6300250"/>
              <a:gd name="connsiteY126" fmla="*/ 6113464 h 6858002"/>
              <a:gd name="connsiteX127" fmla="*/ 6300250 w 6300250"/>
              <a:gd name="connsiteY127" fmla="*/ 6183314 h 6858002"/>
              <a:gd name="connsiteX128" fmla="*/ 6296891 w 6300250"/>
              <a:gd name="connsiteY128" fmla="*/ 6251577 h 6858002"/>
              <a:gd name="connsiteX129" fmla="*/ 6288493 w 6300250"/>
              <a:gd name="connsiteY129" fmla="*/ 6311902 h 6858002"/>
              <a:gd name="connsiteX130" fmla="*/ 6276736 w 6300250"/>
              <a:gd name="connsiteY130" fmla="*/ 6361114 h 6858002"/>
              <a:gd name="connsiteX131" fmla="*/ 6261619 w 6300250"/>
              <a:gd name="connsiteY131" fmla="*/ 6407152 h 6858002"/>
              <a:gd name="connsiteX132" fmla="*/ 6244823 w 6300250"/>
              <a:gd name="connsiteY132" fmla="*/ 6448427 h 6858002"/>
              <a:gd name="connsiteX133" fmla="*/ 6226348 w 6300250"/>
              <a:gd name="connsiteY133" fmla="*/ 6488114 h 6858002"/>
              <a:gd name="connsiteX134" fmla="*/ 6207872 w 6300250"/>
              <a:gd name="connsiteY134" fmla="*/ 6523039 h 6858002"/>
              <a:gd name="connsiteX135" fmla="*/ 6187717 w 6300250"/>
              <a:gd name="connsiteY135" fmla="*/ 6561139 h 6858002"/>
              <a:gd name="connsiteX136" fmla="*/ 6167562 w 6300250"/>
              <a:gd name="connsiteY136" fmla="*/ 6597652 h 6858002"/>
              <a:gd name="connsiteX137" fmla="*/ 6150766 w 6300250"/>
              <a:gd name="connsiteY137" fmla="*/ 6640514 h 6858002"/>
              <a:gd name="connsiteX138" fmla="*/ 6133970 w 6300250"/>
              <a:gd name="connsiteY138" fmla="*/ 6683377 h 6858002"/>
              <a:gd name="connsiteX139" fmla="*/ 6123892 w 6300250"/>
              <a:gd name="connsiteY139" fmla="*/ 6735764 h 6858002"/>
              <a:gd name="connsiteX140" fmla="*/ 6115495 w 6300250"/>
              <a:gd name="connsiteY140" fmla="*/ 6791327 h 6858002"/>
              <a:gd name="connsiteX141" fmla="*/ 6110455 w 6300250"/>
              <a:gd name="connsiteY141" fmla="*/ 6858002 h 6858002"/>
              <a:gd name="connsiteX142" fmla="*/ 3149600 w 6300250"/>
              <a:gd name="connsiteY142" fmla="*/ 6858002 h 6858002"/>
              <a:gd name="connsiteX143" fmla="*/ 2707087 w 6300250"/>
              <a:gd name="connsiteY143" fmla="*/ 6858002 h 6858002"/>
              <a:gd name="connsiteX144" fmla="*/ 0 w 6300250"/>
              <a:gd name="connsiteY144"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6300250" h="6858002">
                <a:moveTo>
                  <a:pt x="0" y="0"/>
                </a:moveTo>
                <a:lnTo>
                  <a:pt x="3149600" y="0"/>
                </a:lnTo>
                <a:lnTo>
                  <a:pt x="3149600" y="2"/>
                </a:lnTo>
                <a:lnTo>
                  <a:pt x="6110455" y="2"/>
                </a:lnTo>
                <a:lnTo>
                  <a:pt x="6115495" y="66677"/>
                </a:lnTo>
                <a:lnTo>
                  <a:pt x="6123892" y="122239"/>
                </a:lnTo>
                <a:lnTo>
                  <a:pt x="6133970" y="174627"/>
                </a:lnTo>
                <a:lnTo>
                  <a:pt x="6150766" y="217489"/>
                </a:lnTo>
                <a:lnTo>
                  <a:pt x="6167562" y="260352"/>
                </a:lnTo>
                <a:lnTo>
                  <a:pt x="6187717" y="296864"/>
                </a:lnTo>
                <a:lnTo>
                  <a:pt x="6207872" y="334964"/>
                </a:lnTo>
                <a:lnTo>
                  <a:pt x="6226348" y="369889"/>
                </a:lnTo>
                <a:lnTo>
                  <a:pt x="6244823" y="409577"/>
                </a:lnTo>
                <a:lnTo>
                  <a:pt x="6261619" y="450852"/>
                </a:lnTo>
                <a:lnTo>
                  <a:pt x="6276736" y="496889"/>
                </a:lnTo>
                <a:lnTo>
                  <a:pt x="6288493" y="546102"/>
                </a:lnTo>
                <a:lnTo>
                  <a:pt x="6296891" y="606427"/>
                </a:lnTo>
                <a:lnTo>
                  <a:pt x="6300250" y="673102"/>
                </a:lnTo>
                <a:lnTo>
                  <a:pt x="6296891" y="744539"/>
                </a:lnTo>
                <a:lnTo>
                  <a:pt x="6288493" y="801689"/>
                </a:lnTo>
                <a:lnTo>
                  <a:pt x="6276736" y="854077"/>
                </a:lnTo>
                <a:lnTo>
                  <a:pt x="6261619" y="901702"/>
                </a:lnTo>
                <a:lnTo>
                  <a:pt x="6244823" y="942977"/>
                </a:lnTo>
                <a:lnTo>
                  <a:pt x="6224668" y="981077"/>
                </a:lnTo>
                <a:lnTo>
                  <a:pt x="6204513" y="1017589"/>
                </a:lnTo>
                <a:lnTo>
                  <a:pt x="6184358" y="1055689"/>
                </a:lnTo>
                <a:lnTo>
                  <a:pt x="6165882" y="1095377"/>
                </a:lnTo>
                <a:lnTo>
                  <a:pt x="6147406" y="1136652"/>
                </a:lnTo>
                <a:lnTo>
                  <a:pt x="6132291" y="1182689"/>
                </a:lnTo>
                <a:lnTo>
                  <a:pt x="6122213" y="1235077"/>
                </a:lnTo>
                <a:lnTo>
                  <a:pt x="6112135" y="1295402"/>
                </a:lnTo>
                <a:lnTo>
                  <a:pt x="6110455" y="1363664"/>
                </a:lnTo>
                <a:lnTo>
                  <a:pt x="6112135" y="1431927"/>
                </a:lnTo>
                <a:lnTo>
                  <a:pt x="6122213" y="1492252"/>
                </a:lnTo>
                <a:lnTo>
                  <a:pt x="6132291" y="1544639"/>
                </a:lnTo>
                <a:lnTo>
                  <a:pt x="6147406" y="1589089"/>
                </a:lnTo>
                <a:lnTo>
                  <a:pt x="6165882" y="1631952"/>
                </a:lnTo>
                <a:lnTo>
                  <a:pt x="6184358" y="1671639"/>
                </a:lnTo>
                <a:lnTo>
                  <a:pt x="6204513" y="1708152"/>
                </a:lnTo>
                <a:lnTo>
                  <a:pt x="6224668" y="1743077"/>
                </a:lnTo>
                <a:lnTo>
                  <a:pt x="6244823" y="1782764"/>
                </a:lnTo>
                <a:lnTo>
                  <a:pt x="6261619" y="1824039"/>
                </a:lnTo>
                <a:lnTo>
                  <a:pt x="6276736" y="1870077"/>
                </a:lnTo>
                <a:lnTo>
                  <a:pt x="6288493" y="1922464"/>
                </a:lnTo>
                <a:lnTo>
                  <a:pt x="6296891" y="1982789"/>
                </a:lnTo>
                <a:lnTo>
                  <a:pt x="6300250" y="2051052"/>
                </a:lnTo>
                <a:lnTo>
                  <a:pt x="6296891" y="2119314"/>
                </a:lnTo>
                <a:lnTo>
                  <a:pt x="6288493" y="2179639"/>
                </a:lnTo>
                <a:lnTo>
                  <a:pt x="6276736" y="2232027"/>
                </a:lnTo>
                <a:lnTo>
                  <a:pt x="6261619" y="2278064"/>
                </a:lnTo>
                <a:lnTo>
                  <a:pt x="6244823" y="2319339"/>
                </a:lnTo>
                <a:lnTo>
                  <a:pt x="6224668" y="2359027"/>
                </a:lnTo>
                <a:lnTo>
                  <a:pt x="6204513" y="2395539"/>
                </a:lnTo>
                <a:lnTo>
                  <a:pt x="6184358" y="2433639"/>
                </a:lnTo>
                <a:lnTo>
                  <a:pt x="6165882" y="2471739"/>
                </a:lnTo>
                <a:lnTo>
                  <a:pt x="6147406" y="2513014"/>
                </a:lnTo>
                <a:lnTo>
                  <a:pt x="6132291" y="2560639"/>
                </a:lnTo>
                <a:lnTo>
                  <a:pt x="6122213" y="2613027"/>
                </a:lnTo>
                <a:lnTo>
                  <a:pt x="6112135" y="2671764"/>
                </a:lnTo>
                <a:lnTo>
                  <a:pt x="6110455" y="2741614"/>
                </a:lnTo>
                <a:lnTo>
                  <a:pt x="6112135" y="2809877"/>
                </a:lnTo>
                <a:lnTo>
                  <a:pt x="6122213" y="2868614"/>
                </a:lnTo>
                <a:lnTo>
                  <a:pt x="6132291" y="2922589"/>
                </a:lnTo>
                <a:lnTo>
                  <a:pt x="6147406" y="2967039"/>
                </a:lnTo>
                <a:lnTo>
                  <a:pt x="6165882" y="3009902"/>
                </a:lnTo>
                <a:lnTo>
                  <a:pt x="6184358" y="3046414"/>
                </a:lnTo>
                <a:lnTo>
                  <a:pt x="6204513" y="3084514"/>
                </a:lnTo>
                <a:lnTo>
                  <a:pt x="6224668" y="3121027"/>
                </a:lnTo>
                <a:lnTo>
                  <a:pt x="6244823" y="3160714"/>
                </a:lnTo>
                <a:lnTo>
                  <a:pt x="6261619" y="3201989"/>
                </a:lnTo>
                <a:lnTo>
                  <a:pt x="6276736" y="3248027"/>
                </a:lnTo>
                <a:lnTo>
                  <a:pt x="6288493" y="3300414"/>
                </a:lnTo>
                <a:lnTo>
                  <a:pt x="6296891" y="3360739"/>
                </a:lnTo>
                <a:lnTo>
                  <a:pt x="6300250" y="3427414"/>
                </a:lnTo>
                <a:lnTo>
                  <a:pt x="6296891" y="3497264"/>
                </a:lnTo>
                <a:lnTo>
                  <a:pt x="6288493" y="3557589"/>
                </a:lnTo>
                <a:lnTo>
                  <a:pt x="6276736" y="3609977"/>
                </a:lnTo>
                <a:lnTo>
                  <a:pt x="6261619" y="3656014"/>
                </a:lnTo>
                <a:lnTo>
                  <a:pt x="6244823" y="3697289"/>
                </a:lnTo>
                <a:lnTo>
                  <a:pt x="6224668" y="3736977"/>
                </a:lnTo>
                <a:lnTo>
                  <a:pt x="6184358" y="3811589"/>
                </a:lnTo>
                <a:lnTo>
                  <a:pt x="6165882" y="3848102"/>
                </a:lnTo>
                <a:lnTo>
                  <a:pt x="6147406" y="3890964"/>
                </a:lnTo>
                <a:lnTo>
                  <a:pt x="6132291" y="3935414"/>
                </a:lnTo>
                <a:lnTo>
                  <a:pt x="6122213" y="3987802"/>
                </a:lnTo>
                <a:lnTo>
                  <a:pt x="6112135" y="4048127"/>
                </a:lnTo>
                <a:lnTo>
                  <a:pt x="6110455" y="4116389"/>
                </a:lnTo>
                <a:lnTo>
                  <a:pt x="6112135" y="4186239"/>
                </a:lnTo>
                <a:lnTo>
                  <a:pt x="6122213" y="4244977"/>
                </a:lnTo>
                <a:lnTo>
                  <a:pt x="6132291" y="4297364"/>
                </a:lnTo>
                <a:lnTo>
                  <a:pt x="6147406" y="4343402"/>
                </a:lnTo>
                <a:lnTo>
                  <a:pt x="6165882" y="4386264"/>
                </a:lnTo>
                <a:lnTo>
                  <a:pt x="6184358" y="4424364"/>
                </a:lnTo>
                <a:lnTo>
                  <a:pt x="6224668" y="4498977"/>
                </a:lnTo>
                <a:lnTo>
                  <a:pt x="6244823" y="4537077"/>
                </a:lnTo>
                <a:lnTo>
                  <a:pt x="6261619" y="4579939"/>
                </a:lnTo>
                <a:lnTo>
                  <a:pt x="6276736" y="4625977"/>
                </a:lnTo>
                <a:lnTo>
                  <a:pt x="6288493" y="4678364"/>
                </a:lnTo>
                <a:lnTo>
                  <a:pt x="6296891" y="4738689"/>
                </a:lnTo>
                <a:lnTo>
                  <a:pt x="6300250" y="4806952"/>
                </a:lnTo>
                <a:lnTo>
                  <a:pt x="6296891" y="4875214"/>
                </a:lnTo>
                <a:lnTo>
                  <a:pt x="6288493" y="4935539"/>
                </a:lnTo>
                <a:lnTo>
                  <a:pt x="6276736" y="4987927"/>
                </a:lnTo>
                <a:lnTo>
                  <a:pt x="6261619" y="5033964"/>
                </a:lnTo>
                <a:lnTo>
                  <a:pt x="6244823" y="5075239"/>
                </a:lnTo>
                <a:lnTo>
                  <a:pt x="6224668" y="5114927"/>
                </a:lnTo>
                <a:lnTo>
                  <a:pt x="6204513" y="5149852"/>
                </a:lnTo>
                <a:lnTo>
                  <a:pt x="6184358" y="5186364"/>
                </a:lnTo>
                <a:lnTo>
                  <a:pt x="6165882" y="5226052"/>
                </a:lnTo>
                <a:lnTo>
                  <a:pt x="6147406" y="5268914"/>
                </a:lnTo>
                <a:lnTo>
                  <a:pt x="6132291" y="5313364"/>
                </a:lnTo>
                <a:lnTo>
                  <a:pt x="6122213" y="5365752"/>
                </a:lnTo>
                <a:lnTo>
                  <a:pt x="6112135" y="5426077"/>
                </a:lnTo>
                <a:lnTo>
                  <a:pt x="6110455" y="5494339"/>
                </a:lnTo>
                <a:lnTo>
                  <a:pt x="6112135" y="5562602"/>
                </a:lnTo>
                <a:lnTo>
                  <a:pt x="6122213" y="5622927"/>
                </a:lnTo>
                <a:lnTo>
                  <a:pt x="6132291" y="5675314"/>
                </a:lnTo>
                <a:lnTo>
                  <a:pt x="6147406" y="5721352"/>
                </a:lnTo>
                <a:lnTo>
                  <a:pt x="6165882" y="5762627"/>
                </a:lnTo>
                <a:lnTo>
                  <a:pt x="6184358" y="5802314"/>
                </a:lnTo>
                <a:lnTo>
                  <a:pt x="6204513" y="5840414"/>
                </a:lnTo>
                <a:lnTo>
                  <a:pt x="6224668" y="5876927"/>
                </a:lnTo>
                <a:lnTo>
                  <a:pt x="6244823" y="5915027"/>
                </a:lnTo>
                <a:lnTo>
                  <a:pt x="6261619" y="5956302"/>
                </a:lnTo>
                <a:lnTo>
                  <a:pt x="6276736" y="6003927"/>
                </a:lnTo>
                <a:lnTo>
                  <a:pt x="6288493" y="6056314"/>
                </a:lnTo>
                <a:lnTo>
                  <a:pt x="6296891" y="6113464"/>
                </a:lnTo>
                <a:lnTo>
                  <a:pt x="6300250" y="6183314"/>
                </a:lnTo>
                <a:lnTo>
                  <a:pt x="6296891" y="6251577"/>
                </a:lnTo>
                <a:lnTo>
                  <a:pt x="6288493" y="6311902"/>
                </a:lnTo>
                <a:lnTo>
                  <a:pt x="6276736" y="6361114"/>
                </a:lnTo>
                <a:lnTo>
                  <a:pt x="6261619" y="6407152"/>
                </a:lnTo>
                <a:lnTo>
                  <a:pt x="6244823" y="6448427"/>
                </a:lnTo>
                <a:lnTo>
                  <a:pt x="6226348" y="6488114"/>
                </a:lnTo>
                <a:lnTo>
                  <a:pt x="6207872" y="6523039"/>
                </a:lnTo>
                <a:lnTo>
                  <a:pt x="6187717" y="6561139"/>
                </a:lnTo>
                <a:lnTo>
                  <a:pt x="6167562" y="6597652"/>
                </a:lnTo>
                <a:lnTo>
                  <a:pt x="6150766" y="6640514"/>
                </a:lnTo>
                <a:lnTo>
                  <a:pt x="6133970" y="6683377"/>
                </a:lnTo>
                <a:lnTo>
                  <a:pt x="6123892" y="6735764"/>
                </a:lnTo>
                <a:lnTo>
                  <a:pt x="6115495" y="6791327"/>
                </a:lnTo>
                <a:lnTo>
                  <a:pt x="6110455" y="6858002"/>
                </a:lnTo>
                <a:lnTo>
                  <a:pt x="3149600" y="6858002"/>
                </a:lnTo>
                <a:lnTo>
                  <a:pt x="2707087" y="6858002"/>
                </a:lnTo>
                <a:lnTo>
                  <a:pt x="0" y="6858002"/>
                </a:lnTo>
                <a:close/>
              </a:path>
            </a:pathLst>
          </a:custGeom>
          <a:solidFill>
            <a:schemeClr val="accent1"/>
          </a:solidFill>
          <a:ln w="0">
            <a:noFill/>
            <a:prstDash val="solid"/>
            <a:round/>
            <a:headEnd/>
            <a:tailEnd/>
          </a:ln>
        </p:spPr>
      </p:sp>
      <p:sp>
        <p:nvSpPr>
          <p:cNvPr id="16" name="Rettangolo 11">
            <a:extLst>
              <a:ext uri="{FF2B5EF4-FFF2-40B4-BE49-F238E27FC236}">
                <a16:creationId xmlns:a16="http://schemas.microsoft.com/office/drawing/2014/main" xmlns="" id="{E3B475C6-1445-41C7-9360-49FD7C1C1E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xmlns="" id="{AA3CBCD6-EAB9-4FFF-BE53-A44BD32B7288}"/>
              </a:ext>
            </a:extLst>
          </p:cNvPr>
          <p:cNvSpPr>
            <a:spLocks noGrp="1"/>
          </p:cNvSpPr>
          <p:nvPr>
            <p:ph type="title"/>
          </p:nvPr>
        </p:nvSpPr>
        <p:spPr>
          <a:xfrm>
            <a:off x="283464" y="1162940"/>
            <a:ext cx="5803299" cy="4532120"/>
          </a:xfrm>
        </p:spPr>
        <p:txBody>
          <a:bodyPr rtlCol="0" anchor="ctr">
            <a:normAutofit/>
          </a:bodyPr>
          <a:lstStyle/>
          <a:p>
            <a:pPr algn="ctr" rtl="0"/>
            <a:r>
              <a:rPr lang="it-IT" sz="4000" dirty="0">
                <a:solidFill>
                  <a:srgbClr val="2A1A00"/>
                </a:solidFill>
                <a:latin typeface="Bodoni MT" panose="02070603080606020203" pitchFamily="18" charset="0"/>
              </a:rPr>
              <a:t>E inoltre…</a:t>
            </a:r>
          </a:p>
        </p:txBody>
      </p:sp>
      <p:sp>
        <p:nvSpPr>
          <p:cNvPr id="3" name="Segnaposto contenuto 2">
            <a:extLst>
              <a:ext uri="{FF2B5EF4-FFF2-40B4-BE49-F238E27FC236}">
                <a16:creationId xmlns:a16="http://schemas.microsoft.com/office/drawing/2014/main" xmlns="" id="{5CBE1F60-FB9A-4C02-94AC-E5C4C13586F5}"/>
              </a:ext>
            </a:extLst>
          </p:cNvPr>
          <p:cNvSpPr>
            <a:spLocks noGrp="1"/>
          </p:cNvSpPr>
          <p:nvPr>
            <p:ph idx="1"/>
          </p:nvPr>
        </p:nvSpPr>
        <p:spPr>
          <a:xfrm>
            <a:off x="6370227" y="1128451"/>
            <a:ext cx="5043149" cy="4566609"/>
          </a:xfrm>
        </p:spPr>
        <p:txBody>
          <a:bodyPr rtlCol="0" anchor="ctr">
            <a:normAutofit/>
          </a:bodyPr>
          <a:lstStyle/>
          <a:p>
            <a:pPr marL="0" lvl="0" indent="0" algn="just" defTabSz="449263" fontAlgn="base">
              <a:lnSpc>
                <a:spcPct val="100000"/>
              </a:lnSpc>
              <a:spcBef>
                <a:spcPts val="500"/>
              </a:spcBef>
              <a:spcAft>
                <a:spcPct val="0"/>
              </a:spcAft>
              <a:buClr>
                <a:srgbClr val="000000"/>
              </a:buClr>
              <a:buSzPct val="100000"/>
              <a:buFont typeface="Wingdings" panose="05000000000000000000" pitchFamily="2" charset="2"/>
              <a:buChar char=""/>
            </a:pPr>
            <a:r>
              <a:rPr lang="it-IT" altLang="it-IT" sz="1800" dirty="0" smtClean="0">
                <a:solidFill>
                  <a:srgbClr val="000000"/>
                </a:solidFill>
                <a:latin typeface="Calibri Light" panose="020F0302020204030204" pitchFamily="34" charset="0"/>
                <a:ea typeface="Microsoft YaHei" panose="020B0503020204020204" pitchFamily="34" charset="-122"/>
                <a:cs typeface="Calibri Light" panose="020F0302020204030204" pitchFamily="34" charset="0"/>
              </a:rPr>
              <a:t>Contro </a:t>
            </a:r>
            <a:r>
              <a:rPr lang="it-IT" altLang="it-IT" sz="1800" dirty="0">
                <a:solidFill>
                  <a:srgbClr val="000000"/>
                </a:solidFill>
                <a:latin typeface="Calibri Light" panose="020F0302020204030204" pitchFamily="34" charset="0"/>
                <a:ea typeface="Microsoft YaHei" panose="020B0503020204020204" pitchFamily="34" charset="-122"/>
                <a:cs typeface="Calibri Light" panose="020F0302020204030204" pitchFamily="34" charset="0"/>
              </a:rPr>
              <a:t>la violenza verso le donne</a:t>
            </a:r>
          </a:p>
          <a:p>
            <a:pPr marL="0" lvl="0" indent="0" algn="just" defTabSz="449263" fontAlgn="base">
              <a:lnSpc>
                <a:spcPct val="100000"/>
              </a:lnSpc>
              <a:spcBef>
                <a:spcPts val="500"/>
              </a:spcBef>
              <a:spcAft>
                <a:spcPct val="0"/>
              </a:spcAft>
              <a:buClr>
                <a:srgbClr val="000000"/>
              </a:buClr>
              <a:buSzPct val="100000"/>
              <a:buFont typeface="Wingdings" panose="05000000000000000000" pitchFamily="2" charset="2"/>
              <a:buChar char=""/>
            </a:pPr>
            <a:r>
              <a:rPr lang="it-IT" altLang="it-IT" sz="1800" dirty="0" err="1">
                <a:solidFill>
                  <a:srgbClr val="212121"/>
                </a:solidFill>
                <a:latin typeface="Calibri Light" panose="020F0302020204030204" pitchFamily="34" charset="0"/>
                <a:ea typeface="Microsoft YaHei" panose="020B0503020204020204" pitchFamily="34" charset="-122"/>
                <a:cs typeface="Calibri Light" panose="020F0302020204030204" pitchFamily="34" charset="0"/>
              </a:rPr>
              <a:t>Smartworking</a:t>
            </a:r>
            <a:r>
              <a:rPr lang="it-IT" altLang="it-IT" sz="1800" dirty="0">
                <a:solidFill>
                  <a:srgbClr val="212121"/>
                </a:solidFill>
                <a:latin typeface="Calibri Light" panose="020F0302020204030204" pitchFamily="34" charset="0"/>
                <a:ea typeface="Microsoft YaHei" panose="020B0503020204020204" pitchFamily="34" charset="-122"/>
                <a:cs typeface="Calibri Light" panose="020F0302020204030204" pitchFamily="34" charset="0"/>
              </a:rPr>
              <a:t> e la rete cittadina</a:t>
            </a:r>
          </a:p>
          <a:p>
            <a:pPr marL="0" lvl="0" indent="0" algn="just" defTabSz="449263" fontAlgn="base">
              <a:lnSpc>
                <a:spcPct val="100000"/>
              </a:lnSpc>
              <a:spcBef>
                <a:spcPts val="500"/>
              </a:spcBef>
              <a:spcAft>
                <a:spcPct val="0"/>
              </a:spcAft>
              <a:buClr>
                <a:srgbClr val="000000"/>
              </a:buClr>
              <a:buSzPct val="100000"/>
              <a:buFont typeface="Wingdings" panose="05000000000000000000" pitchFamily="2" charset="2"/>
              <a:buChar char=""/>
            </a:pPr>
            <a:r>
              <a:rPr lang="it-IT" altLang="it-IT" sz="1800" dirty="0" err="1">
                <a:solidFill>
                  <a:srgbClr val="212121"/>
                </a:solidFill>
                <a:latin typeface="Calibri Light" panose="020F0302020204030204" pitchFamily="34" charset="0"/>
                <a:ea typeface="Microsoft YaHei" panose="020B0503020204020204" pitchFamily="34" charset="-122"/>
                <a:cs typeface="Calibri Light" panose="020F0302020204030204" pitchFamily="34" charset="0"/>
              </a:rPr>
              <a:t>Smartworking</a:t>
            </a:r>
            <a:r>
              <a:rPr lang="it-IT" altLang="it-IT" sz="1800" dirty="0">
                <a:solidFill>
                  <a:srgbClr val="212121"/>
                </a:solidFill>
                <a:latin typeface="Calibri Light" panose="020F0302020204030204" pitchFamily="34" charset="0"/>
                <a:ea typeface="Microsoft YaHei" panose="020B0503020204020204" pitchFamily="34" charset="-122"/>
                <a:cs typeface="Calibri Light" panose="020F0302020204030204" pitchFamily="34" charset="0"/>
              </a:rPr>
              <a:t> in allerta meteo rossa</a:t>
            </a:r>
          </a:p>
          <a:p>
            <a:pPr marL="0" lvl="0" indent="0" algn="just" defTabSz="449263" fontAlgn="base">
              <a:lnSpc>
                <a:spcPct val="100000"/>
              </a:lnSpc>
              <a:spcBef>
                <a:spcPts val="500"/>
              </a:spcBef>
              <a:spcAft>
                <a:spcPct val="0"/>
              </a:spcAft>
              <a:buClr>
                <a:srgbClr val="000000"/>
              </a:buClr>
              <a:buSzPct val="100000"/>
              <a:buFont typeface="Wingdings" panose="05000000000000000000" pitchFamily="2" charset="2"/>
              <a:buChar char=""/>
            </a:pPr>
            <a:r>
              <a:rPr lang="it-IT" altLang="it-IT" sz="1800" dirty="0">
                <a:solidFill>
                  <a:srgbClr val="000000"/>
                </a:solidFill>
                <a:latin typeface="Calibri Light" panose="020F0302020204030204" pitchFamily="34" charset="0"/>
                <a:ea typeface="Microsoft YaHei" panose="020B0503020204020204" pitchFamily="34" charset="-122"/>
                <a:cs typeface="Calibri Light" panose="020F0302020204030204" pitchFamily="34" charset="0"/>
              </a:rPr>
              <a:t>Contrasto all’ abbandono scolastico</a:t>
            </a:r>
          </a:p>
          <a:p>
            <a:pPr marL="0" lvl="0" indent="0" algn="just" defTabSz="449263" fontAlgn="base">
              <a:lnSpc>
                <a:spcPct val="100000"/>
              </a:lnSpc>
              <a:spcBef>
                <a:spcPts val="500"/>
              </a:spcBef>
              <a:spcAft>
                <a:spcPct val="0"/>
              </a:spcAft>
              <a:buClr>
                <a:srgbClr val="000000"/>
              </a:buClr>
              <a:buSzPct val="100000"/>
              <a:buFont typeface="Wingdings" panose="05000000000000000000" pitchFamily="2" charset="2"/>
              <a:buChar char=""/>
            </a:pPr>
            <a:r>
              <a:rPr lang="it-IT" altLang="it-IT" sz="1800" dirty="0" smtClean="0">
                <a:solidFill>
                  <a:srgbClr val="000000"/>
                </a:solidFill>
                <a:latin typeface="Calibri Light" panose="020F0302020204030204" pitchFamily="34" charset="0"/>
                <a:ea typeface="Microsoft YaHei" panose="020B0503020204020204" pitchFamily="34" charset="-122"/>
                <a:cs typeface="Calibri Light" panose="020F0302020204030204" pitchFamily="34" charset="0"/>
              </a:rPr>
              <a:t>Eventi </a:t>
            </a:r>
            <a:r>
              <a:rPr lang="it-IT" altLang="it-IT" sz="1800" dirty="0">
                <a:solidFill>
                  <a:srgbClr val="000000"/>
                </a:solidFill>
                <a:latin typeface="Calibri Light" panose="020F0302020204030204" pitchFamily="34" charset="0"/>
                <a:ea typeface="Microsoft YaHei" panose="020B0503020204020204" pitchFamily="34" charset="-122"/>
                <a:cs typeface="Calibri Light" panose="020F0302020204030204" pitchFamily="34" charset="0"/>
              </a:rPr>
              <a:t>e campagne di sensibilizzazione</a:t>
            </a:r>
          </a:p>
          <a:p>
            <a:pPr marL="0" lvl="0" indent="0" algn="just" defTabSz="449263" fontAlgn="base">
              <a:lnSpc>
                <a:spcPct val="100000"/>
              </a:lnSpc>
              <a:spcBef>
                <a:spcPts val="500"/>
              </a:spcBef>
              <a:spcAft>
                <a:spcPct val="0"/>
              </a:spcAft>
              <a:buClr>
                <a:srgbClr val="000000"/>
              </a:buClr>
              <a:buSzPct val="100000"/>
              <a:buFont typeface="Wingdings" panose="05000000000000000000" pitchFamily="2" charset="2"/>
              <a:buChar char=""/>
            </a:pPr>
            <a:r>
              <a:rPr lang="it-IT" altLang="it-IT" sz="1800" dirty="0">
                <a:solidFill>
                  <a:srgbClr val="212121"/>
                </a:solidFill>
                <a:latin typeface="Calibri Light" panose="020F0302020204030204" pitchFamily="34" charset="0"/>
                <a:ea typeface="Microsoft YaHei" panose="020B0503020204020204" pitchFamily="34" charset="-122"/>
                <a:cs typeface="Calibri Light" panose="020F0302020204030204" pitchFamily="34" charset="0"/>
              </a:rPr>
              <a:t>Eventi di partecipazione civica dei bambini/e </a:t>
            </a:r>
            <a:endParaRPr lang="it-IT" altLang="it-IT" sz="1800" dirty="0" smtClean="0">
              <a:solidFill>
                <a:srgbClr val="212121"/>
              </a:solidFill>
              <a:latin typeface="Calibri Light" panose="020F0302020204030204" pitchFamily="34" charset="0"/>
              <a:ea typeface="Microsoft YaHei" panose="020B0503020204020204" pitchFamily="34" charset="-122"/>
              <a:cs typeface="Calibri Light" panose="020F0302020204030204" pitchFamily="34" charset="0"/>
            </a:endParaRPr>
          </a:p>
          <a:p>
            <a:pPr marL="0" lvl="0" indent="0" algn="just" defTabSz="449263" fontAlgn="base">
              <a:lnSpc>
                <a:spcPct val="100000"/>
              </a:lnSpc>
              <a:spcBef>
                <a:spcPts val="500"/>
              </a:spcBef>
              <a:spcAft>
                <a:spcPct val="0"/>
              </a:spcAft>
              <a:buClr>
                <a:srgbClr val="000000"/>
              </a:buClr>
              <a:buSzPct val="100000"/>
              <a:buNone/>
            </a:pPr>
            <a:r>
              <a:rPr lang="it-IT" altLang="it-IT" sz="1800" dirty="0">
                <a:solidFill>
                  <a:srgbClr val="212121"/>
                </a:solidFill>
                <a:latin typeface="Calibri Light" panose="020F0302020204030204" pitchFamily="34" charset="0"/>
                <a:ea typeface="Microsoft YaHei" panose="020B0503020204020204" pitchFamily="34" charset="-122"/>
                <a:cs typeface="Calibri Light" panose="020F0302020204030204" pitchFamily="34" charset="0"/>
              </a:rPr>
              <a:t> </a:t>
            </a:r>
            <a:r>
              <a:rPr lang="it-IT" altLang="it-IT" sz="1800" dirty="0" smtClean="0">
                <a:solidFill>
                  <a:srgbClr val="212121"/>
                </a:solidFill>
                <a:latin typeface="Calibri Light" panose="020F0302020204030204" pitchFamily="34" charset="0"/>
                <a:ea typeface="Microsoft YaHei" panose="020B0503020204020204" pitchFamily="34" charset="-122"/>
                <a:cs typeface="Calibri Light" panose="020F0302020204030204" pitchFamily="34" charset="0"/>
              </a:rPr>
              <a:t>  e ragazzi/e</a:t>
            </a:r>
            <a:endParaRPr lang="it-IT" altLang="it-IT" sz="1800" dirty="0">
              <a:solidFill>
                <a:srgbClr val="212121"/>
              </a:solidFill>
              <a:latin typeface="Calibri Light" panose="020F0302020204030204" pitchFamily="34" charset="0"/>
              <a:ea typeface="Microsoft YaHei" panose="020B0503020204020204" pitchFamily="34" charset="-122"/>
              <a:cs typeface="Calibri Light" panose="020F0302020204030204" pitchFamily="34" charset="0"/>
            </a:endParaRPr>
          </a:p>
        </p:txBody>
      </p:sp>
      <p:grpSp>
        <p:nvGrpSpPr>
          <p:cNvPr id="8" name="Gruppo 7"/>
          <p:cNvGrpSpPr/>
          <p:nvPr/>
        </p:nvGrpSpPr>
        <p:grpSpPr>
          <a:xfrm>
            <a:off x="2195180" y="511618"/>
            <a:ext cx="1909888" cy="1881706"/>
            <a:chOff x="-168827" y="93874"/>
            <a:chExt cx="5421411" cy="5421411"/>
          </a:xfrm>
        </p:grpSpPr>
        <p:sp>
          <p:nvSpPr>
            <p:cNvPr id="9" name="Ovale 8"/>
            <p:cNvSpPr/>
            <p:nvPr/>
          </p:nvSpPr>
          <p:spPr>
            <a:xfrm>
              <a:off x="-168827" y="93874"/>
              <a:ext cx="5421411" cy="54214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descr="Senza-titolo-2.png"/>
            <p:cNvPicPr>
              <a:picLocks noChangeAspect="1"/>
            </p:cNvPicPr>
            <p:nvPr/>
          </p:nvPicPr>
          <p:blipFill>
            <a:blip r:embed="rId3"/>
            <a:stretch>
              <a:fillRect/>
            </a:stretch>
          </p:blipFill>
          <p:spPr>
            <a:xfrm>
              <a:off x="122774" y="446554"/>
              <a:ext cx="4555999" cy="4339870"/>
            </a:xfrm>
            <a:prstGeom prst="rect">
              <a:avLst/>
            </a:prstGeom>
          </p:spPr>
        </p:pic>
      </p:grpSp>
    </p:spTree>
    <p:extLst>
      <p:ext uri="{BB962C8B-B14F-4D97-AF65-F5344CB8AC3E}">
        <p14:creationId xmlns:p14="http://schemas.microsoft.com/office/powerpoint/2010/main" val="225716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par>
                          <p:cTn id="18" fill="hold">
                            <p:stCondLst>
                              <p:cond delay="2000"/>
                            </p:stCondLst>
                            <p:childTnLst>
                              <p:par>
                                <p:cTn id="19" presetID="14" presetClass="entr" presetSubtype="1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1" dur="500"/>
                                        <p:tgtEl>
                                          <p:spTgt spid="3">
                                            <p:txEl>
                                              <p:pRg st="2" end="2"/>
                                            </p:txEl>
                                          </p:spTgt>
                                        </p:tgtEl>
                                      </p:cBhvr>
                                    </p:animEffect>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5" dur="500"/>
                                        <p:tgtEl>
                                          <p:spTgt spid="3">
                                            <p:txEl>
                                              <p:pRg st="3" end="3"/>
                                            </p:txEl>
                                          </p:spTgt>
                                        </p:tgtEl>
                                      </p:cBhvr>
                                    </p:animEffect>
                                  </p:childTnLst>
                                </p:cTn>
                              </p:par>
                            </p:childTnLst>
                          </p:cTn>
                        </p:par>
                        <p:par>
                          <p:cTn id="26" fill="hold">
                            <p:stCondLst>
                              <p:cond delay="3000"/>
                            </p:stCondLst>
                            <p:childTnLst>
                              <p:par>
                                <p:cTn id="27" presetID="14" presetClass="entr" presetSubtype="10" fill="hold" grpId="0" nodeType="after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9" dur="500"/>
                                        <p:tgtEl>
                                          <p:spTgt spid="3">
                                            <p:txEl>
                                              <p:pRg st="4" end="4"/>
                                            </p:txEl>
                                          </p:spTgt>
                                        </p:tgtEl>
                                      </p:cBhvr>
                                    </p:animEffect>
                                  </p:childTnLst>
                                </p:cTn>
                              </p:par>
                            </p:childTnLst>
                          </p:cTn>
                        </p:par>
                        <p:par>
                          <p:cTn id="30" fill="hold">
                            <p:stCondLst>
                              <p:cond delay="3500"/>
                            </p:stCondLst>
                            <p:childTnLst>
                              <p:par>
                                <p:cTn id="31" presetID="14" presetClass="entr" presetSubtype="10" fill="hold" grpId="0" nodeType="after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3" dur="500"/>
                                        <p:tgtEl>
                                          <p:spTgt spid="3">
                                            <p:txEl>
                                              <p:pRg st="5" end="5"/>
                                            </p:txEl>
                                          </p:spTgt>
                                        </p:tgtEl>
                                      </p:cBhvr>
                                    </p:animEffect>
                                  </p:childTnLst>
                                </p:cTn>
                              </p:par>
                            </p:childTnLst>
                          </p:cTn>
                        </p:par>
                        <p:par>
                          <p:cTn id="34" fill="hold">
                            <p:stCondLst>
                              <p:cond delay="4000"/>
                            </p:stCondLst>
                            <p:childTnLst>
                              <p:par>
                                <p:cTn id="35" presetID="14" presetClass="entr" presetSubtype="10" fill="hold" grpId="0"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 di testo 5">
            <a:extLst>
              <a:ext uri="{FF2B5EF4-FFF2-40B4-BE49-F238E27FC236}">
                <a16:creationId xmlns:a16="http://schemas.microsoft.com/office/drawing/2014/main" xmlns="" id="{51CA1257-66A3-465A-A773-E2D1F421929F}"/>
              </a:ext>
            </a:extLst>
          </p:cNvPr>
          <p:cNvSpPr txBox="1"/>
          <p:nvPr/>
        </p:nvSpPr>
        <p:spPr>
          <a:xfrm>
            <a:off x="4811290" y="836797"/>
            <a:ext cx="6591071" cy="2862322"/>
          </a:xfrm>
          <a:prstGeom prst="rect">
            <a:avLst/>
          </a:prstGeom>
          <a:noFill/>
        </p:spPr>
        <p:txBody>
          <a:bodyPr wrap="square" rtlCol="0">
            <a:spAutoFit/>
          </a:bodyPr>
          <a:lstStyle/>
          <a:p>
            <a:pPr algn="ctr" rtl="0"/>
            <a:r>
              <a:rPr lang="it-IT" sz="6000" dirty="0">
                <a:latin typeface="Calibri Light" panose="020F0302020204030204" pitchFamily="34" charset="0"/>
                <a:cs typeface="Calibri Light" panose="020F0302020204030204" pitchFamily="34" charset="0"/>
              </a:rPr>
              <a:t>Genova</a:t>
            </a:r>
          </a:p>
          <a:p>
            <a:pPr algn="ctr" rtl="0"/>
            <a:r>
              <a:rPr lang="it-IT" sz="6000" dirty="0">
                <a:latin typeface="Calibri Light" panose="020F0302020204030204" pitchFamily="34" charset="0"/>
                <a:cs typeface="Calibri Light" panose="020F0302020204030204" pitchFamily="34" charset="0"/>
              </a:rPr>
              <a:t>People</a:t>
            </a:r>
          </a:p>
          <a:p>
            <a:pPr algn="ctr" rtl="0"/>
            <a:r>
              <a:rPr lang="it-IT" sz="6000" dirty="0" err="1">
                <a:latin typeface="Calibri Light" panose="020F0302020204030204" pitchFamily="34" charset="0"/>
                <a:cs typeface="Calibri Light" panose="020F0302020204030204" pitchFamily="34" charset="0"/>
              </a:rPr>
              <a:t>Friendly</a:t>
            </a:r>
            <a:endParaRPr lang="it-IT" sz="6000" dirty="0">
              <a:latin typeface="Calibri Light" panose="020F0302020204030204" pitchFamily="34" charset="0"/>
              <a:cs typeface="Calibri Light" panose="020F0302020204030204" pitchFamily="34" charset="0"/>
            </a:endParaRPr>
          </a:p>
        </p:txBody>
      </p:sp>
      <p:sp>
        <p:nvSpPr>
          <p:cNvPr id="4" name="Casella di testo 7">
            <a:extLst>
              <a:ext uri="{FF2B5EF4-FFF2-40B4-BE49-F238E27FC236}">
                <a16:creationId xmlns:a16="http://schemas.microsoft.com/office/drawing/2014/main" xmlns="" id="{F7EDFBFC-5564-4D5D-8F01-C829B7B40C08}"/>
              </a:ext>
            </a:extLst>
          </p:cNvPr>
          <p:cNvSpPr txBox="1"/>
          <p:nvPr/>
        </p:nvSpPr>
        <p:spPr>
          <a:xfrm>
            <a:off x="4811290" y="4421703"/>
            <a:ext cx="6599289" cy="707886"/>
          </a:xfrm>
          <a:prstGeom prst="rect">
            <a:avLst/>
          </a:prstGeom>
          <a:noFill/>
        </p:spPr>
        <p:txBody>
          <a:bodyPr wrap="square" rtlCol="0">
            <a:spAutoFit/>
          </a:bodyPr>
          <a:lstStyle/>
          <a:p>
            <a:pPr algn="ctr"/>
            <a:r>
              <a:rPr lang="it-IT" sz="2400" dirty="0" smtClean="0">
                <a:latin typeface="Calibri Light" panose="020F0302020204030204" pitchFamily="34" charset="0"/>
                <a:cs typeface="Calibri Light" panose="020F0302020204030204" pitchFamily="34" charset="0"/>
              </a:rPr>
              <a:t>Giorgio Viale</a:t>
            </a:r>
            <a:endParaRPr lang="it-IT" sz="2400" dirty="0">
              <a:latin typeface="Calibri Light" panose="020F0302020204030204" pitchFamily="34" charset="0"/>
              <a:cs typeface="Calibri Light" panose="020F0302020204030204" pitchFamily="34" charset="0"/>
            </a:endParaRPr>
          </a:p>
          <a:p>
            <a:pPr algn="ctr"/>
            <a:r>
              <a:rPr lang="it-IT" sz="1600" dirty="0">
                <a:latin typeface="Calibri Light" panose="020F0302020204030204" pitchFamily="34" charset="0"/>
                <a:cs typeface="Calibri Light" panose="020F0302020204030204" pitchFamily="34" charset="0"/>
              </a:rPr>
              <a:t>Assessore alle Pari opportunità e Diritti</a:t>
            </a:r>
            <a:endParaRPr lang="it-IT" sz="1600" b="1" dirty="0">
              <a:latin typeface="Calibri Light" panose="020F0302020204030204" pitchFamily="34" charset="0"/>
              <a:cs typeface="Calibri Light" panose="020F0302020204030204" pitchFamily="34" charset="0"/>
            </a:endParaRPr>
          </a:p>
        </p:txBody>
      </p:sp>
      <p:grpSp>
        <p:nvGrpSpPr>
          <p:cNvPr id="12" name="Gruppo 11"/>
          <p:cNvGrpSpPr/>
          <p:nvPr/>
        </p:nvGrpSpPr>
        <p:grpSpPr>
          <a:xfrm>
            <a:off x="1431637" y="5636866"/>
            <a:ext cx="12376727" cy="1234409"/>
            <a:chOff x="-184727" y="3630141"/>
            <a:chExt cx="12376727" cy="1234409"/>
          </a:xfrm>
        </p:grpSpPr>
        <p:sp>
          <p:nvSpPr>
            <p:cNvPr id="2" name="Rettangolo 1"/>
            <p:cNvSpPr/>
            <p:nvPr/>
          </p:nvSpPr>
          <p:spPr>
            <a:xfrm>
              <a:off x="-184727" y="3630141"/>
              <a:ext cx="12376727" cy="12344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5" name="Gruppo 4"/>
            <p:cNvGrpSpPr/>
            <p:nvPr/>
          </p:nvGrpSpPr>
          <p:grpSpPr>
            <a:xfrm>
              <a:off x="1982303" y="3743981"/>
              <a:ext cx="7904273" cy="1119187"/>
              <a:chOff x="2048833" y="546776"/>
              <a:chExt cx="7904273" cy="1119187"/>
            </a:xfrm>
          </p:grpSpPr>
          <p:pic>
            <p:nvPicPr>
              <p:cNvPr id="7" name="Picture 3"/>
              <p:cNvPicPr>
                <a:picLocks noChangeAspect="1" noChangeArrowheads="1"/>
              </p:cNvPicPr>
              <p:nvPr/>
            </p:nvPicPr>
            <p:blipFill rotWithShape="1">
              <a:blip r:embed="rId3"/>
              <a:srcRect l="14636" r="54822"/>
              <a:stretch/>
            </p:blipFill>
            <p:spPr bwMode="auto">
              <a:xfrm>
                <a:off x="3269674" y="546776"/>
                <a:ext cx="2770909" cy="1119187"/>
              </a:xfrm>
              <a:prstGeom prst="rect">
                <a:avLst/>
              </a:prstGeom>
              <a:noFill/>
              <a:ln w="12600" cap="flat">
                <a:noFill/>
                <a:miter lim="800000"/>
                <a:headEnd/>
                <a:tailEnd/>
              </a:ln>
              <a:effec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48833" y="546776"/>
                <a:ext cx="1128481" cy="826652"/>
              </a:xfrm>
              <a:prstGeom prst="rect">
                <a:avLst/>
              </a:prstGeom>
              <a:noFill/>
              <a:ln w="12600" cap="flat">
                <a:noFill/>
                <a:miter lim="800000"/>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41734" y="698806"/>
                <a:ext cx="1145757" cy="768657"/>
              </a:xfrm>
              <a:prstGeom prst="rect">
                <a:avLst/>
              </a:prstGeom>
              <a:noFill/>
              <a:ln w="12600" cap="flat">
                <a:noFill/>
                <a:miter lim="800000"/>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89741" y="736906"/>
                <a:ext cx="1155784" cy="690761"/>
              </a:xfrm>
              <a:prstGeom prst="rect">
                <a:avLst/>
              </a:prstGeom>
              <a:noFill/>
              <a:ln w="12600" cap="flat">
                <a:noFill/>
                <a:miter lim="800000"/>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47775" y="736906"/>
                <a:ext cx="1105331" cy="751902"/>
              </a:xfrm>
              <a:prstGeom prst="rect">
                <a:avLst/>
              </a:prstGeom>
              <a:noFill/>
              <a:ln w="12600" cap="flat">
                <a:noFill/>
                <a:miter lim="800000"/>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grpSp>
      <p:sp>
        <p:nvSpPr>
          <p:cNvPr id="16" name="Rettangolo 15"/>
          <p:cNvSpPr/>
          <p:nvPr/>
        </p:nvSpPr>
        <p:spPr>
          <a:xfrm>
            <a:off x="-33121" y="1"/>
            <a:ext cx="27536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p:cNvSpPr/>
          <p:nvPr/>
        </p:nvSpPr>
        <p:spPr>
          <a:xfrm>
            <a:off x="1047154" y="-1"/>
            <a:ext cx="912535"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8" name="Gruppo 17"/>
          <p:cNvGrpSpPr/>
          <p:nvPr/>
        </p:nvGrpSpPr>
        <p:grpSpPr>
          <a:xfrm>
            <a:off x="103639" y="216055"/>
            <a:ext cx="5278664" cy="5200773"/>
            <a:chOff x="-168827" y="93874"/>
            <a:chExt cx="5421411" cy="5421411"/>
          </a:xfrm>
        </p:grpSpPr>
        <p:sp>
          <p:nvSpPr>
            <p:cNvPr id="14" name="Ovale 13"/>
            <p:cNvSpPr/>
            <p:nvPr/>
          </p:nvSpPr>
          <p:spPr>
            <a:xfrm>
              <a:off x="-168827" y="93874"/>
              <a:ext cx="5421411" cy="542141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Immagine 12" descr="Senza-titolo-2.png"/>
            <p:cNvPicPr>
              <a:picLocks noChangeAspect="1"/>
            </p:cNvPicPr>
            <p:nvPr/>
          </p:nvPicPr>
          <p:blipFill>
            <a:blip r:embed="rId8"/>
            <a:stretch>
              <a:fillRect/>
            </a:stretch>
          </p:blipFill>
          <p:spPr>
            <a:xfrm>
              <a:off x="122774" y="446554"/>
              <a:ext cx="4555999" cy="4339870"/>
            </a:xfrm>
            <a:prstGeom prst="rect">
              <a:avLst/>
            </a:prstGeom>
          </p:spPr>
        </p:pic>
      </p:grpSp>
    </p:spTree>
    <p:extLst>
      <p:ext uri="{BB962C8B-B14F-4D97-AF65-F5344CB8AC3E}">
        <p14:creationId xmlns:p14="http://schemas.microsoft.com/office/powerpoint/2010/main" val="1059349071"/>
      </p:ext>
    </p:extLst>
  </p:cSld>
  <p:clrMapOvr>
    <a:masterClrMapping/>
  </p:clrMapOvr>
</p:sld>
</file>

<file path=ppt/theme/theme1.xml><?xml version="1.0" encoding="utf-8"?>
<a:theme xmlns:a="http://schemas.openxmlformats.org/drawingml/2006/main" name="Badge -">
  <a:themeElements>
    <a:clrScheme name="Personalizzato 2">
      <a:dk1>
        <a:srgbClr val="C00000"/>
      </a:dk1>
      <a:lt1>
        <a:sysClr val="window" lastClr="FFFFFF"/>
      </a:lt1>
      <a:dk2>
        <a:srgbClr val="C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0307805_TF55916208" id="{D8D48753-BF95-427F-B638-8D27332F405A}" vid="{6098EAD3-345A-47F2-9099-43482037DFA8}"/>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1629</Words>
  <Application>Microsoft Office PowerPoint</Application>
  <PresentationFormat>Widescreen</PresentationFormat>
  <Paragraphs>157</Paragraphs>
  <Slides>19</Slides>
  <Notes>19</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19</vt:i4>
      </vt:variant>
    </vt:vector>
  </HeadingPairs>
  <TitlesOfParts>
    <vt:vector size="29" baseType="lpstr">
      <vt:lpstr>Microsoft YaHei</vt:lpstr>
      <vt:lpstr>Arial</vt:lpstr>
      <vt:lpstr>Bodoni MT</vt:lpstr>
      <vt:lpstr>Calibri</vt:lpstr>
      <vt:lpstr>Calibri Light</vt:lpstr>
      <vt:lpstr>Gill Sans MT</vt:lpstr>
      <vt:lpstr>Impact</vt:lpstr>
      <vt:lpstr>Times New Roman</vt:lpstr>
      <vt:lpstr>Wingdings</vt:lpstr>
      <vt:lpstr>Badge -</vt:lpstr>
      <vt:lpstr>Presentazione standard di PowerPoint</vt:lpstr>
      <vt:lpstr>Le azioni di Genova People Friendly  saranno realizzate con il contributo di:</vt:lpstr>
      <vt:lpstr>Presentazione standard di PowerPoint</vt:lpstr>
      <vt:lpstr>Presentazione standard di PowerPoint</vt:lpstr>
      <vt:lpstr>FILONI DI INTERVENTO</vt:lpstr>
      <vt:lpstr>LE AZIONI</vt:lpstr>
      <vt:lpstr>Presentazione standard di PowerPoint</vt:lpstr>
      <vt:lpstr>Le parole chiave che orientano l’intera azione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E inoltre…</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2018-08-20T20:27:45Z</dcterms:created>
  <dcterms:modified xsi:type="dcterms:W3CDTF">2019-10-01T13:34:40Z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v-abdarl@microsoft.com</vt:lpwstr>
  </property>
  <property fmtid="{D5CDD505-2E9C-101B-9397-08002B2CF9AE}" pid="5" name="MSIP_Label_f42aa342-8706-4288-bd11-ebb85995028c_SetDate">
    <vt:lpwstr>2018-08-20T20:27:48.5157603Z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