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6"/>
  </p:notesMasterIdLst>
  <p:sldIdLst>
    <p:sldId id="323" r:id="rId2"/>
    <p:sldId id="295" r:id="rId3"/>
    <p:sldId id="371" r:id="rId4"/>
    <p:sldId id="372" r:id="rId5"/>
    <p:sldId id="349" r:id="rId6"/>
    <p:sldId id="327" r:id="rId7"/>
    <p:sldId id="326" r:id="rId8"/>
    <p:sldId id="328" r:id="rId9"/>
    <p:sldId id="360" r:id="rId10"/>
    <p:sldId id="356" r:id="rId11"/>
    <p:sldId id="357" r:id="rId12"/>
    <p:sldId id="358" r:id="rId13"/>
    <p:sldId id="361" r:id="rId14"/>
    <p:sldId id="354" r:id="rId15"/>
    <p:sldId id="363" r:id="rId16"/>
    <p:sldId id="364" r:id="rId17"/>
    <p:sldId id="365" r:id="rId18"/>
    <p:sldId id="351" r:id="rId19"/>
    <p:sldId id="352" r:id="rId20"/>
    <p:sldId id="353" r:id="rId21"/>
    <p:sldId id="362" r:id="rId22"/>
    <p:sldId id="350" r:id="rId23"/>
    <p:sldId id="366" r:id="rId24"/>
    <p:sldId id="367" r:id="rId25"/>
    <p:sldId id="368" r:id="rId26"/>
    <p:sldId id="369" r:id="rId27"/>
    <p:sldId id="331" r:id="rId28"/>
    <p:sldId id="335" r:id="rId29"/>
    <p:sldId id="336" r:id="rId30"/>
    <p:sldId id="338" r:id="rId31"/>
    <p:sldId id="343" r:id="rId32"/>
    <p:sldId id="344" r:id="rId33"/>
    <p:sldId id="346" r:id="rId34"/>
    <p:sldId id="348" r:id="rId35"/>
  </p:sldIdLst>
  <p:sldSz cx="12192000" cy="6858000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0" userDrawn="1">
          <p15:clr>
            <a:srgbClr val="A4A3A4"/>
          </p15:clr>
        </p15:guide>
        <p15:guide id="2" pos="1436" userDrawn="1">
          <p15:clr>
            <a:srgbClr val="A4A3A4"/>
          </p15:clr>
        </p15:guide>
        <p15:guide id="3" userDrawn="1">
          <p15:clr>
            <a:srgbClr val="A4A3A4"/>
          </p15:clr>
        </p15:guide>
        <p15:guide id="4" orient="horz" pos="210" userDrawn="1">
          <p15:clr>
            <a:srgbClr val="A4A3A4"/>
          </p15:clr>
        </p15:guide>
        <p15:guide id="5" pos="7423" userDrawn="1">
          <p15:clr>
            <a:srgbClr val="A4A3A4"/>
          </p15:clr>
        </p15:guide>
        <p15:guide id="6" pos="4520" userDrawn="1">
          <p15:clr>
            <a:srgbClr val="A4A3A4"/>
          </p15:clr>
        </p15:guide>
        <p15:guide id="11" orient="horz" pos="2523" userDrawn="1">
          <p15:clr>
            <a:srgbClr val="A4A3A4"/>
          </p15:clr>
        </p15:guide>
        <p15:guide id="12" orient="horz" pos="2069" userDrawn="1">
          <p15:clr>
            <a:srgbClr val="A4A3A4"/>
          </p15:clr>
        </p15:guide>
        <p15:guide id="14" orient="horz" pos="4110" userDrawn="1">
          <p15:clr>
            <a:srgbClr val="A4A3A4"/>
          </p15:clr>
        </p15:guide>
        <p15:guide id="16" pos="4158" userDrawn="1">
          <p15:clr>
            <a:srgbClr val="A4A3A4"/>
          </p15:clr>
        </p15:guide>
        <p15:guide id="17" orient="horz" pos="3793" userDrawn="1">
          <p15:clr>
            <a:srgbClr val="A4A3A4"/>
          </p15:clr>
        </p15:guide>
        <p15:guide id="18" pos="5768" userDrawn="1">
          <p15:clr>
            <a:srgbClr val="A4A3A4"/>
          </p15:clr>
        </p15:guide>
        <p15:guide id="19" pos="5042" userDrawn="1">
          <p15:clr>
            <a:srgbClr val="A4A3A4"/>
          </p15:clr>
        </p15:guide>
        <p15:guide id="20" orient="horz" pos="346" userDrawn="1">
          <p15:clr>
            <a:srgbClr val="A4A3A4"/>
          </p15:clr>
        </p15:guide>
        <p15:guide id="21" orient="horz" pos="550" userDrawn="1">
          <p15:clr>
            <a:srgbClr val="A4A3A4"/>
          </p15:clr>
        </p15:guide>
        <p15:guide id="22" orient="horz" pos="29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CF7F"/>
    <a:srgbClr val="FFCCCC"/>
    <a:srgbClr val="0F2644"/>
    <a:srgbClr val="0D213A"/>
    <a:srgbClr val="C8E6E5"/>
    <a:srgbClr val="AC0000"/>
    <a:srgbClr val="5B0000"/>
    <a:srgbClr val="7F7F7F"/>
    <a:srgbClr val="777777"/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124" autoAdjust="0"/>
  </p:normalViewPr>
  <p:slideViewPr>
    <p:cSldViewPr snapToGrid="0" snapToObjects="1">
      <p:cViewPr>
        <p:scale>
          <a:sx n="70" d="100"/>
          <a:sy n="70" d="100"/>
        </p:scale>
        <p:origin x="183" y="1083"/>
      </p:cViewPr>
      <p:guideLst>
        <p:guide orient="horz" pos="890"/>
        <p:guide pos="1436"/>
        <p:guide/>
        <p:guide orient="horz" pos="210"/>
        <p:guide pos="7423"/>
        <p:guide pos="4520"/>
        <p:guide orient="horz" pos="2523"/>
        <p:guide orient="horz" pos="2069"/>
        <p:guide orient="horz" pos="4110"/>
        <p:guide pos="4158"/>
        <p:guide orient="horz" pos="3793"/>
        <p:guide pos="5768"/>
        <p:guide pos="5042"/>
        <p:guide orient="horz" pos="346"/>
        <p:guide orient="horz" pos="550"/>
        <p:guide orient="horz" pos="2931"/>
      </p:guideLst>
    </p:cSldViewPr>
  </p:slideViewPr>
  <p:notesTextViewPr>
    <p:cViewPr>
      <p:scale>
        <a:sx n="185" d="100"/>
        <a:sy n="185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58E52-BFB3-4C76-A984-CB676AFE59CB}" type="datetimeFigureOut">
              <a:rPr lang="it-IT" smtClean="0"/>
              <a:t>26/07/2018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1A339-0254-494B-B461-0C3AD4B8BEC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56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9711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83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8439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2640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5004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83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83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83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7291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936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2968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94214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2060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2274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5527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74778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74403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68550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36581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26358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15312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19497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33900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71558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43714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43873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832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832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832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832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832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832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832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1A339-0254-494B-B461-0C3AD4B8BEC9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83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bg>
      <p:bgPr>
        <a:solidFill>
          <a:srgbClr val="A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871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 userDrawn="1"/>
        </p:nvSpPr>
        <p:spPr>
          <a:xfrm>
            <a:off x="13173237" y="-1891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84857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09535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err="1"/>
              <a:t>powerpoint</a:t>
            </a:r>
            <a:r>
              <a:rPr lang="it-IT" dirty="0"/>
              <a:t> ITA</a:t>
            </a:r>
          </a:p>
        </p:txBody>
      </p:sp>
      <p:sp>
        <p:nvSpPr>
          <p:cNvPr id="3" name="CasellaDiTesto 5">
            <a:extLst>
              <a:ext uri="{FF2B5EF4-FFF2-40B4-BE49-F238E27FC236}">
                <a16:creationId xmlns:a16="http://schemas.microsoft.com/office/drawing/2014/main" id="{51D8625C-4F92-462B-A339-9C7A77FCE485}"/>
              </a:ext>
            </a:extLst>
          </p:cNvPr>
          <p:cNvSpPr txBox="1"/>
          <p:nvPr userDrawn="1"/>
        </p:nvSpPr>
        <p:spPr>
          <a:xfrm>
            <a:off x="-27226" y="6550393"/>
            <a:ext cx="5532668" cy="34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it-IT" sz="2000" b="1" dirty="0">
                <a:latin typeface="Noyh Bold"/>
                <a:cs typeface="Noyh Bold"/>
              </a:rPr>
              <a:t>PRÈ</a:t>
            </a:r>
            <a:r>
              <a:rPr lang="it-IT" sz="2000" dirty="0">
                <a:latin typeface="Noyh Light"/>
                <a:cs typeface="Noyh Light"/>
              </a:rPr>
              <a:t>_VISIONI - Una nuova porta per il centro storico</a:t>
            </a:r>
          </a:p>
        </p:txBody>
      </p:sp>
    </p:spTree>
    <p:extLst>
      <p:ext uri="{BB962C8B-B14F-4D97-AF65-F5344CB8AC3E}">
        <p14:creationId xmlns:p14="http://schemas.microsoft.com/office/powerpoint/2010/main" val="1353592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6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8.png"/><Relationship Id="rId9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28.png"/><Relationship Id="rId7" Type="http://schemas.openxmlformats.org/officeDocument/2006/relationships/image" Target="../media/image3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6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3.emf"/><Relationship Id="rId7" Type="http://schemas.openxmlformats.org/officeDocument/2006/relationships/image" Target="../media/image3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image" Target="../media/image6.png"/><Relationship Id="rId7" Type="http://schemas.openxmlformats.org/officeDocument/2006/relationships/image" Target="../media/image40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image" Target="../media/image42.png"/><Relationship Id="rId7" Type="http://schemas.openxmlformats.org/officeDocument/2006/relationships/image" Target="../media/image43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7" Type="http://schemas.openxmlformats.org/officeDocument/2006/relationships/image" Target="../media/image45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5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41560" y="1899819"/>
            <a:ext cx="1052918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600" b="1" dirty="0">
                <a:solidFill>
                  <a:schemeClr val="bg1"/>
                </a:solidFill>
                <a:latin typeface="Noyh Bold"/>
                <a:ea typeface="Helvetica" charset="0"/>
                <a:cs typeface="Noyh Bold"/>
              </a:rPr>
              <a:t>GENOVA 2025</a:t>
            </a:r>
            <a:endParaRPr lang="en-US" b="1" dirty="0">
              <a:latin typeface="Noyh Bold"/>
              <a:cs typeface="Noyh Bold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Noyh Regular"/>
                <a:cs typeface="Noyh Regular"/>
              </a:rPr>
              <a:t>Restarting from innovation and sustainability</a:t>
            </a:r>
            <a:endParaRPr lang="it-IT" sz="3600" b="1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5" name="Immagine 4" descr="Screen Shot 2018-07-19 at 10.22.4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5491"/>
            <a:ext cx="12192000" cy="5807468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559999" y="115840"/>
            <a:ext cx="7072003" cy="124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it-IT" sz="6000" b="1" dirty="0">
                <a:latin typeface="Noyh Bold"/>
                <a:cs typeface="Noyh Bold"/>
              </a:rPr>
              <a:t>PRÈ</a:t>
            </a:r>
            <a:r>
              <a:rPr lang="it-IT" sz="6000" dirty="0">
                <a:latin typeface="Noyh Light"/>
                <a:cs typeface="Noyh Light"/>
              </a:rPr>
              <a:t>_VISIONI</a:t>
            </a:r>
          </a:p>
          <a:p>
            <a:pPr algn="ctr">
              <a:lnSpc>
                <a:spcPct val="80000"/>
              </a:lnSpc>
            </a:pPr>
            <a:r>
              <a:rPr lang="it-IT" sz="3200" dirty="0">
                <a:latin typeface="Noyh Light"/>
                <a:cs typeface="Noyh Light"/>
              </a:rPr>
              <a:t>Una nuova porta per il centro storico</a:t>
            </a:r>
          </a:p>
        </p:txBody>
      </p:sp>
    </p:spTree>
    <p:extLst>
      <p:ext uri="{BB962C8B-B14F-4D97-AF65-F5344CB8AC3E}">
        <p14:creationId xmlns:p14="http://schemas.microsoft.com/office/powerpoint/2010/main" val="2959450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-532610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1" name="Immagine 10" descr="Screen Shot 2018-07-19 at 11.06.43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" t="960" r="1388" b="6844"/>
          <a:stretch/>
        </p:blipFill>
        <p:spPr>
          <a:xfrm>
            <a:off x="101600" y="101601"/>
            <a:ext cx="11921067" cy="6403528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8415183" y="6047496"/>
            <a:ext cx="3422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CRONOPROGRAMMA</a:t>
            </a:r>
          </a:p>
        </p:txBody>
      </p:sp>
    </p:spTree>
    <p:extLst>
      <p:ext uri="{BB962C8B-B14F-4D97-AF65-F5344CB8AC3E}">
        <p14:creationId xmlns:p14="http://schemas.microsoft.com/office/powerpoint/2010/main" val="3404913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89D4CEF-1937-47CB-AFE0-63351F7E2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0" y="70559"/>
            <a:ext cx="6155139" cy="6744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F13CC06C-2BF7-4DE7-84B3-8BF88DF2C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268" y="2773266"/>
            <a:ext cx="5775325" cy="40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11">
            <a:extLst>
              <a:ext uri="{FF2B5EF4-FFF2-40B4-BE49-F238E27FC236}">
                <a16:creationId xmlns:a16="http://schemas.microsoft.com/office/drawing/2014/main" id="{C0D555B4-929B-450F-8931-EF9AC91B7E69}"/>
              </a:ext>
            </a:extLst>
          </p:cNvPr>
          <p:cNvSpPr txBox="1"/>
          <p:nvPr/>
        </p:nvSpPr>
        <p:spPr>
          <a:xfrm>
            <a:off x="7585256" y="677699"/>
            <a:ext cx="32813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IL QUARTIERE DI PRÈ</a:t>
            </a:r>
          </a:p>
          <a:p>
            <a:pPr algn="ctr"/>
            <a:r>
              <a:rPr lang="it-IT" sz="28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come</a:t>
            </a:r>
          </a:p>
          <a:p>
            <a:pPr algn="ctr"/>
            <a:r>
              <a:rPr lang="it-IT" sz="2800" b="1" dirty="0">
                <a:solidFill>
                  <a:srgbClr val="FF0000"/>
                </a:solidFill>
                <a:latin typeface="Noyh Bold"/>
              </a:rPr>
              <a:t>PROGETTO PILOTA</a:t>
            </a:r>
          </a:p>
        </p:txBody>
      </p:sp>
    </p:spTree>
    <p:extLst>
      <p:ext uri="{BB962C8B-B14F-4D97-AF65-F5344CB8AC3E}">
        <p14:creationId xmlns:p14="http://schemas.microsoft.com/office/powerpoint/2010/main" val="3352551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ggetto 1">
            <a:extLst>
              <a:ext uri="{FF2B5EF4-FFF2-40B4-BE49-F238E27FC236}">
                <a16:creationId xmlns:a16="http://schemas.microsoft.com/office/drawing/2014/main" id="{E6E55071-27B7-4E62-9C3A-01E2B13A5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88"/>
          <a:stretch>
            <a:fillRect/>
          </a:stretch>
        </p:blipFill>
        <p:spPr bwMode="auto">
          <a:xfrm>
            <a:off x="82959" y="850594"/>
            <a:ext cx="8496123" cy="515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11">
            <a:extLst>
              <a:ext uri="{FF2B5EF4-FFF2-40B4-BE49-F238E27FC236}">
                <a16:creationId xmlns:a16="http://schemas.microsoft.com/office/drawing/2014/main" id="{6A0D6500-1210-4B3A-9A24-A432788DBFEA}"/>
              </a:ext>
            </a:extLst>
          </p:cNvPr>
          <p:cNvSpPr txBox="1"/>
          <p:nvPr/>
        </p:nvSpPr>
        <p:spPr>
          <a:xfrm>
            <a:off x="8639132" y="674177"/>
            <a:ext cx="3481081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STATO DI FATTO</a:t>
            </a:r>
          </a:p>
          <a:p>
            <a:pPr algn="just"/>
            <a:r>
              <a:rPr lang="it-IT" sz="20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Analisi Ambientali</a:t>
            </a:r>
          </a:p>
          <a:p>
            <a:pPr algn="just"/>
            <a:r>
              <a:rPr lang="it-IT" sz="20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Analisi Urbanistiche</a:t>
            </a:r>
          </a:p>
          <a:p>
            <a:pPr algn="just"/>
            <a:r>
              <a:rPr lang="it-IT" sz="20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Analisi Sociali</a:t>
            </a:r>
          </a:p>
          <a:p>
            <a:pPr algn="just"/>
            <a:r>
              <a:rPr lang="it-IT" sz="20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Analisi di dettaglio</a:t>
            </a:r>
          </a:p>
          <a:p>
            <a:pPr algn="just"/>
            <a:r>
              <a:rPr lang="it-IT" sz="20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Punti di Forza</a:t>
            </a:r>
          </a:p>
          <a:p>
            <a:pPr algn="just"/>
            <a:r>
              <a:rPr lang="it-IT" sz="20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Punti di Debolezza</a:t>
            </a:r>
          </a:p>
          <a:p>
            <a:pPr algn="ctr"/>
            <a:endParaRPr lang="it-IT" sz="2800" b="1" dirty="0">
              <a:solidFill>
                <a:schemeClr val="bg1">
                  <a:lumMod val="50000"/>
                </a:schemeClr>
              </a:solidFill>
              <a:latin typeface="Noyh Bold"/>
            </a:endParaRPr>
          </a:p>
          <a:p>
            <a:pPr algn="ctr"/>
            <a:r>
              <a:rPr lang="it-IT" sz="28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REFERENZE VIRTUOSE</a:t>
            </a:r>
          </a:p>
          <a:p>
            <a:pPr algn="just"/>
            <a:r>
              <a:rPr lang="it-IT" sz="20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Residenza</a:t>
            </a:r>
          </a:p>
          <a:p>
            <a:pPr algn="just"/>
            <a:r>
              <a:rPr lang="it-IT" sz="20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Commercio</a:t>
            </a:r>
          </a:p>
          <a:p>
            <a:pPr algn="just"/>
            <a:r>
              <a:rPr lang="it-IT" sz="20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Università</a:t>
            </a:r>
          </a:p>
          <a:p>
            <a:pPr algn="just"/>
            <a:r>
              <a:rPr lang="it-IT" sz="20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Cultura</a:t>
            </a:r>
          </a:p>
          <a:p>
            <a:pPr algn="just"/>
            <a:r>
              <a:rPr lang="it-IT" sz="2000" b="1" dirty="0">
                <a:solidFill>
                  <a:schemeClr val="bg1">
                    <a:lumMod val="50000"/>
                  </a:schemeClr>
                </a:solidFill>
                <a:latin typeface="Noyh Bold"/>
              </a:rPr>
              <a:t>Turismo</a:t>
            </a:r>
          </a:p>
          <a:p>
            <a:pPr algn="just"/>
            <a:endParaRPr lang="it-IT" sz="2000" b="1" dirty="0">
              <a:solidFill>
                <a:schemeClr val="bg1">
                  <a:lumMod val="50000"/>
                </a:schemeClr>
              </a:solidFill>
              <a:latin typeface="Noyh Bold"/>
            </a:endParaRPr>
          </a:p>
          <a:p>
            <a:pPr algn="ctr"/>
            <a:r>
              <a:rPr lang="it-IT" sz="2800" b="1" dirty="0">
                <a:solidFill>
                  <a:srgbClr val="FF0000"/>
                </a:solidFill>
                <a:latin typeface="Noyh Bold"/>
              </a:rPr>
              <a:t>STATO DI PROGETTO</a:t>
            </a:r>
          </a:p>
        </p:txBody>
      </p:sp>
    </p:spTree>
    <p:extLst>
      <p:ext uri="{BB962C8B-B14F-4D97-AF65-F5344CB8AC3E}">
        <p14:creationId xmlns:p14="http://schemas.microsoft.com/office/powerpoint/2010/main" val="235384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Screen Shot 2018-07-19 at 15.16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990" y="1"/>
            <a:ext cx="8261902" cy="6511264"/>
          </a:xfrm>
          <a:prstGeom prst="rect">
            <a:avLst/>
          </a:prstGeom>
        </p:spPr>
      </p:pic>
      <p:sp>
        <p:nvSpPr>
          <p:cNvPr id="8" name="CasellaDiTesto 14"/>
          <p:cNvSpPr txBox="1"/>
          <p:nvPr/>
        </p:nvSpPr>
        <p:spPr>
          <a:xfrm>
            <a:off x="8180133" y="1117954"/>
            <a:ext cx="1763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SETTORE 1</a:t>
            </a:r>
          </a:p>
        </p:txBody>
      </p:sp>
    </p:spTree>
    <p:extLst>
      <p:ext uri="{BB962C8B-B14F-4D97-AF65-F5344CB8AC3E}">
        <p14:creationId xmlns:p14="http://schemas.microsoft.com/office/powerpoint/2010/main" val="2647972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Screen Shot 2018-07-19 at 12.11.46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"/>
          <a:stretch/>
        </p:blipFill>
        <p:spPr>
          <a:xfrm>
            <a:off x="-29535" y="426522"/>
            <a:ext cx="11916965" cy="6113504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3873827" y="45243"/>
            <a:ext cx="4392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SOPRALLUOGO</a:t>
            </a:r>
          </a:p>
        </p:txBody>
      </p:sp>
      <p:pic>
        <p:nvPicPr>
          <p:cNvPr id="10" name="Immagine 9" descr="Screen Shot 2018-07-19 at 15.16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6813" y="0"/>
            <a:ext cx="575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36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-532610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2" name="Immagine 1" descr="Screen Shot 2018-07-19 at 11.57.4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254" r="22633"/>
          <a:stretch/>
        </p:blipFill>
        <p:spPr>
          <a:xfrm>
            <a:off x="178585" y="571327"/>
            <a:ext cx="7016799" cy="5966778"/>
          </a:xfrm>
          <a:prstGeom prst="rect">
            <a:avLst/>
          </a:prstGeom>
        </p:spPr>
      </p:pic>
      <p:pic>
        <p:nvPicPr>
          <p:cNvPr id="4" name="Immagine 3" descr="Screen Shot 2018-07-19 at 11.58.5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884" y="546239"/>
            <a:ext cx="4291233" cy="5991866"/>
          </a:xfrm>
          <a:prstGeom prst="rect">
            <a:avLst/>
          </a:prstGeom>
        </p:spPr>
      </p:pic>
      <p:pic>
        <p:nvPicPr>
          <p:cNvPr id="7" name="Immagine 6" descr="Screen Shot 2018-07-19 at 12.02.18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6"/>
          <a:stretch/>
        </p:blipFill>
        <p:spPr>
          <a:xfrm>
            <a:off x="5801020" y="749300"/>
            <a:ext cx="1394364" cy="1257728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2989083" y="122219"/>
            <a:ext cx="6213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STATO DI FATTO</a:t>
            </a:r>
          </a:p>
        </p:txBody>
      </p:sp>
      <p:pic>
        <p:nvPicPr>
          <p:cNvPr id="9" name="Immagine 8" descr="Screen Shot 2018-07-19 at 15.16.5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6813" y="0"/>
            <a:ext cx="575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38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-532610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335895" y="470314"/>
            <a:ext cx="10909809" cy="6019495"/>
            <a:chOff x="-188540" y="101598"/>
            <a:chExt cx="11744077" cy="6790268"/>
          </a:xfrm>
        </p:grpSpPr>
        <p:pic>
          <p:nvPicPr>
            <p:cNvPr id="3" name="Immagine 2" descr="Screen Shot 2018-07-19 at 12.39.10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99"/>
            <a:stretch/>
          </p:blipFill>
          <p:spPr>
            <a:xfrm>
              <a:off x="-188540" y="101598"/>
              <a:ext cx="11744077" cy="6657932"/>
            </a:xfrm>
            <a:prstGeom prst="rect">
              <a:avLst/>
            </a:prstGeom>
          </p:spPr>
        </p:pic>
        <p:sp>
          <p:nvSpPr>
            <p:cNvPr id="9" name="Rettangolo 8"/>
            <p:cNvSpPr/>
            <p:nvPr/>
          </p:nvSpPr>
          <p:spPr>
            <a:xfrm>
              <a:off x="1624625" y="477909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0" name="Rettangolo 9"/>
            <p:cNvSpPr/>
            <p:nvPr/>
          </p:nvSpPr>
          <p:spPr>
            <a:xfrm>
              <a:off x="1624625" y="1883375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1" name="Rettangolo 10"/>
            <p:cNvSpPr/>
            <p:nvPr/>
          </p:nvSpPr>
          <p:spPr>
            <a:xfrm>
              <a:off x="1624625" y="3288842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2" name="Rettangolo 11"/>
            <p:cNvSpPr/>
            <p:nvPr/>
          </p:nvSpPr>
          <p:spPr>
            <a:xfrm>
              <a:off x="1624625" y="4643509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3" name="Rettangolo 12"/>
            <p:cNvSpPr/>
            <p:nvPr/>
          </p:nvSpPr>
          <p:spPr>
            <a:xfrm>
              <a:off x="1624625" y="5998175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</p:grpSp>
      <p:pic>
        <p:nvPicPr>
          <p:cNvPr id="14" name="Immagine 13" descr="Screen Shot 2018-07-19 at 15.16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  <p:sp>
        <p:nvSpPr>
          <p:cNvPr id="15" name="CasellaDiTesto 7"/>
          <p:cNvSpPr txBox="1"/>
          <p:nvPr/>
        </p:nvSpPr>
        <p:spPr>
          <a:xfrm>
            <a:off x="3157171" y="-52906"/>
            <a:ext cx="6213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STATO DI PROGETTO</a:t>
            </a:r>
          </a:p>
        </p:txBody>
      </p:sp>
    </p:spTree>
    <p:extLst>
      <p:ext uri="{BB962C8B-B14F-4D97-AF65-F5344CB8AC3E}">
        <p14:creationId xmlns:p14="http://schemas.microsoft.com/office/powerpoint/2010/main" val="824534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2418CF8-1BDC-475D-9879-AD275607CFC0}"/>
              </a:ext>
            </a:extLst>
          </p:cNvPr>
          <p:cNvGrpSpPr/>
          <p:nvPr/>
        </p:nvGrpSpPr>
        <p:grpSpPr>
          <a:xfrm>
            <a:off x="-532610" y="0"/>
            <a:ext cx="12722402" cy="6567777"/>
            <a:chOff x="-532610" y="0"/>
            <a:chExt cx="12722402" cy="6891866"/>
          </a:xfrm>
        </p:grpSpPr>
        <p:sp>
          <p:nvSpPr>
            <p:cNvPr id="5" name="CasellaDiTesto 4"/>
            <p:cNvSpPr txBox="1"/>
            <p:nvPr/>
          </p:nvSpPr>
          <p:spPr>
            <a:xfrm>
              <a:off x="-532610" y="477909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it-IT" dirty="0"/>
            </a:p>
          </p:txBody>
        </p:sp>
        <p:pic>
          <p:nvPicPr>
            <p:cNvPr id="3" name="Immagine 2" descr="Screen Shot 2018-07-19 at 12.39.10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99"/>
            <a:stretch/>
          </p:blipFill>
          <p:spPr>
            <a:xfrm>
              <a:off x="-188540" y="101598"/>
              <a:ext cx="11744077" cy="6657932"/>
            </a:xfrm>
            <a:prstGeom prst="rect">
              <a:avLst/>
            </a:prstGeom>
          </p:spPr>
        </p:pic>
        <p:sp>
          <p:nvSpPr>
            <p:cNvPr id="9" name="Rettangolo 8"/>
            <p:cNvSpPr/>
            <p:nvPr/>
          </p:nvSpPr>
          <p:spPr>
            <a:xfrm>
              <a:off x="1624625" y="477909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0" name="Rettangolo 9"/>
            <p:cNvSpPr/>
            <p:nvPr/>
          </p:nvSpPr>
          <p:spPr>
            <a:xfrm>
              <a:off x="1624625" y="1883375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1" name="Rettangolo 10"/>
            <p:cNvSpPr/>
            <p:nvPr/>
          </p:nvSpPr>
          <p:spPr>
            <a:xfrm>
              <a:off x="1624625" y="3288842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2" name="Rettangolo 11"/>
            <p:cNvSpPr/>
            <p:nvPr/>
          </p:nvSpPr>
          <p:spPr>
            <a:xfrm>
              <a:off x="1624625" y="4643509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3" name="Rettangolo 12"/>
            <p:cNvSpPr/>
            <p:nvPr/>
          </p:nvSpPr>
          <p:spPr>
            <a:xfrm>
              <a:off x="1624625" y="5998175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pic>
          <p:nvPicPr>
            <p:cNvPr id="14" name="Immagine 13" descr="Screen Shot 2018-07-19 at 15.16.56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4605" y="0"/>
              <a:ext cx="575187" cy="6858000"/>
            </a:xfrm>
            <a:prstGeom prst="rect">
              <a:avLst/>
            </a:prstGeom>
          </p:spPr>
        </p:pic>
        <p:sp>
          <p:nvSpPr>
            <p:cNvPr id="15" name="CasellaDiTesto 14"/>
            <p:cNvSpPr txBox="1"/>
            <p:nvPr/>
          </p:nvSpPr>
          <p:spPr>
            <a:xfrm>
              <a:off x="1512989" y="146589"/>
              <a:ext cx="4526146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PERCORSO PRINCIPALE</a:t>
              </a:r>
            </a:p>
          </p:txBody>
        </p:sp>
        <p:sp>
          <p:nvSpPr>
            <p:cNvPr id="16" name="CasellaDiTesto 14"/>
            <p:cNvSpPr txBox="1"/>
            <p:nvPr/>
          </p:nvSpPr>
          <p:spPr>
            <a:xfrm>
              <a:off x="1512989" y="1558465"/>
              <a:ext cx="4526146" cy="461665"/>
            </a:xfrm>
            <a:prstGeom prst="rect">
              <a:avLst/>
            </a:prstGeom>
            <a:solidFill>
              <a:srgbClr val="FFCCCC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PERCORSO SECONDARIO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3213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831"/>
            <a:ext cx="9669711" cy="638004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-695047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7" name="Immagine 16" descr="Screen Shot 2018-07-19 at 15.16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9660357" y="88535"/>
            <a:ext cx="2058577" cy="523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PERCORSI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3556" y="3171408"/>
            <a:ext cx="2539156" cy="53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67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714" y="-128064"/>
            <a:ext cx="9727007" cy="667878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-695047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7" name="Immagine 16" descr="Screen Shot 2018-07-19 at 15.16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  <p:sp>
        <p:nvSpPr>
          <p:cNvPr id="6" name="CasellaDiTesto 14"/>
          <p:cNvSpPr txBox="1"/>
          <p:nvPr/>
        </p:nvSpPr>
        <p:spPr>
          <a:xfrm>
            <a:off x="9660357" y="88535"/>
            <a:ext cx="20585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PERCORSI</a:t>
            </a:r>
          </a:p>
        </p:txBody>
      </p:sp>
      <p:sp>
        <p:nvSpPr>
          <p:cNvPr id="10" name="Rettangolo 12"/>
          <p:cNvSpPr/>
          <p:nvPr/>
        </p:nvSpPr>
        <p:spPr>
          <a:xfrm>
            <a:off x="8560" y="-73621"/>
            <a:ext cx="5808801" cy="66243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9" name="CasellaDiTesto 14"/>
          <p:cNvSpPr txBox="1"/>
          <p:nvPr/>
        </p:nvSpPr>
        <p:spPr>
          <a:xfrm>
            <a:off x="343668" y="549614"/>
            <a:ext cx="521321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Si propone la creazione di due differenti </a:t>
            </a:r>
            <a:r>
              <a:rPr lang="it-IT" sz="2400" b="1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percorsi</a:t>
            </a:r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, uno </a:t>
            </a:r>
            <a:r>
              <a:rPr lang="it-IT" sz="2400" b="1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principale</a:t>
            </a:r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 e uno </a:t>
            </a:r>
            <a:r>
              <a:rPr lang="it-IT" sz="2400" b="1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secondario</a:t>
            </a:r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, che puntano a distribuire i visitatori e gli abitanti nei luoghi di interesse già presente e in quelli di progetto, come le piazze e la residenza universitaria.</a:t>
            </a:r>
          </a:p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L’obiettivo è quello di creare una </a:t>
            </a:r>
            <a:r>
              <a:rPr lang="it-IT" sz="2400" b="1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rete di percorsi “sicuri”</a:t>
            </a:r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, che aiutino al raggiungimento dei luoghi di interesse in modo agevole e diretto.</a:t>
            </a:r>
          </a:p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Per questi motivi si è pensato di utilizzare un sistema di </a:t>
            </a:r>
            <a:r>
              <a:rPr lang="it-IT" sz="2400" b="1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segnaletica orizzontale</a:t>
            </a:r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, per il raggiungimento dei nuclei attrattivi e nel contempo crei un divertente gioco di luci e colori con un interessante riscontro anche a livello turistico. Si prevede inoltre l’inserimento di </a:t>
            </a:r>
            <a:r>
              <a:rPr lang="it-IT" sz="2400" b="1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torrette informative</a:t>
            </a:r>
            <a:r>
              <a:rPr lang="it-IT" sz="16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 per facilitare i movimenti all’interno della fitta rete di vicoli e rappresenterà il punto di arrivo del percorso con una descrizione del luogo e delle attività che vi si possono trovare.</a:t>
            </a:r>
          </a:p>
        </p:txBody>
      </p:sp>
    </p:spTree>
    <p:extLst>
      <p:ext uri="{BB962C8B-B14F-4D97-AF65-F5344CB8AC3E}">
        <p14:creationId xmlns:p14="http://schemas.microsoft.com/office/powerpoint/2010/main" val="2067439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-695047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7" name="Immagine 16" descr="Screen Shot 2018-07-19 at 15.16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  <p:sp>
        <p:nvSpPr>
          <p:cNvPr id="6" name="CasellaDiTesto 14"/>
          <p:cNvSpPr txBox="1"/>
          <p:nvPr/>
        </p:nvSpPr>
        <p:spPr>
          <a:xfrm>
            <a:off x="9660357" y="88535"/>
            <a:ext cx="20585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PERCORSI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4" y="6137"/>
            <a:ext cx="9542899" cy="655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03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FB2D594-2123-4EF6-9E97-FA8036FE37B5}"/>
              </a:ext>
            </a:extLst>
          </p:cNvPr>
          <p:cNvGrpSpPr/>
          <p:nvPr/>
        </p:nvGrpSpPr>
        <p:grpSpPr>
          <a:xfrm>
            <a:off x="-532610" y="0"/>
            <a:ext cx="12722402" cy="6567777"/>
            <a:chOff x="-532610" y="0"/>
            <a:chExt cx="12722402" cy="6891866"/>
          </a:xfrm>
        </p:grpSpPr>
        <p:sp>
          <p:nvSpPr>
            <p:cNvPr id="5" name="CasellaDiTesto 4"/>
            <p:cNvSpPr txBox="1"/>
            <p:nvPr/>
          </p:nvSpPr>
          <p:spPr>
            <a:xfrm>
              <a:off x="-532610" y="477909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it-IT" dirty="0"/>
            </a:p>
          </p:txBody>
        </p:sp>
        <p:pic>
          <p:nvPicPr>
            <p:cNvPr id="3" name="Immagine 2" descr="Screen Shot 2018-07-19 at 12.39.10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99"/>
            <a:stretch/>
          </p:blipFill>
          <p:spPr>
            <a:xfrm>
              <a:off x="-188540" y="101598"/>
              <a:ext cx="11744077" cy="6657932"/>
            </a:xfrm>
            <a:prstGeom prst="rect">
              <a:avLst/>
            </a:prstGeom>
          </p:spPr>
        </p:pic>
        <p:sp>
          <p:nvSpPr>
            <p:cNvPr id="9" name="Rettangolo 8"/>
            <p:cNvSpPr/>
            <p:nvPr/>
          </p:nvSpPr>
          <p:spPr>
            <a:xfrm>
              <a:off x="1624625" y="477909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0" name="Rettangolo 9"/>
            <p:cNvSpPr/>
            <p:nvPr/>
          </p:nvSpPr>
          <p:spPr>
            <a:xfrm>
              <a:off x="1624625" y="1883375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1" name="Rettangolo 10"/>
            <p:cNvSpPr/>
            <p:nvPr/>
          </p:nvSpPr>
          <p:spPr>
            <a:xfrm>
              <a:off x="1624625" y="3288842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2" name="Rettangolo 11"/>
            <p:cNvSpPr/>
            <p:nvPr/>
          </p:nvSpPr>
          <p:spPr>
            <a:xfrm>
              <a:off x="1624625" y="4643509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3" name="Rettangolo 12"/>
            <p:cNvSpPr/>
            <p:nvPr/>
          </p:nvSpPr>
          <p:spPr>
            <a:xfrm>
              <a:off x="1624625" y="5998175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pic>
          <p:nvPicPr>
            <p:cNvPr id="14" name="Immagine 13" descr="Screen Shot 2018-07-19 at 15.16.56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4605" y="0"/>
              <a:ext cx="575187" cy="6858000"/>
            </a:xfrm>
            <a:prstGeom prst="rect">
              <a:avLst/>
            </a:prstGeom>
          </p:spPr>
        </p:pic>
        <p:sp>
          <p:nvSpPr>
            <p:cNvPr id="18" name="CasellaDiTesto 14"/>
            <p:cNvSpPr txBox="1"/>
            <p:nvPr/>
          </p:nvSpPr>
          <p:spPr>
            <a:xfrm>
              <a:off x="1512989" y="2932497"/>
              <a:ext cx="4526146" cy="461665"/>
            </a:xfrm>
            <a:prstGeom prst="rect">
              <a:avLst/>
            </a:prstGeom>
            <a:solidFill>
              <a:srgbClr val="A1CF7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PIAZZE DI PROGETTO</a:t>
              </a:r>
            </a:p>
          </p:txBody>
        </p:sp>
        <p:sp>
          <p:nvSpPr>
            <p:cNvPr id="19" name="CasellaDiTesto 14"/>
            <p:cNvSpPr txBox="1"/>
            <p:nvPr/>
          </p:nvSpPr>
          <p:spPr>
            <a:xfrm>
              <a:off x="1512989" y="4278183"/>
              <a:ext cx="4526146" cy="46166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AREA DA DEMOLIRE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3851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5856A6C-6E40-419A-8943-C1843D8CC440}"/>
              </a:ext>
            </a:extLst>
          </p:cNvPr>
          <p:cNvGrpSpPr/>
          <p:nvPr/>
        </p:nvGrpSpPr>
        <p:grpSpPr>
          <a:xfrm>
            <a:off x="103277" y="0"/>
            <a:ext cx="12086515" cy="6567777"/>
            <a:chOff x="103277" y="0"/>
            <a:chExt cx="12086515" cy="685800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277" y="49096"/>
              <a:ext cx="4734405" cy="6756741"/>
            </a:xfrm>
            <a:prstGeom prst="rect">
              <a:avLst/>
            </a:prstGeom>
          </p:spPr>
        </p:pic>
        <p:pic>
          <p:nvPicPr>
            <p:cNvPr id="17" name="Immagine 16" descr="Screen Shot 2018-07-19 at 15.16.56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4605" y="0"/>
              <a:ext cx="575187" cy="6858000"/>
            </a:xfrm>
            <a:prstGeom prst="rect">
              <a:avLst/>
            </a:prstGeom>
          </p:spPr>
        </p:pic>
        <p:sp>
          <p:nvSpPr>
            <p:cNvPr id="15" name="CasellaDiTesto 14"/>
            <p:cNvSpPr txBox="1"/>
            <p:nvPr/>
          </p:nvSpPr>
          <p:spPr>
            <a:xfrm>
              <a:off x="10174787" y="88535"/>
              <a:ext cx="14398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t-IT" sz="28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PIAZZE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H="1">
              <a:off x="1123056" y="3847199"/>
              <a:ext cx="110464" cy="2124017"/>
            </a:xfrm>
            <a:prstGeom prst="straightConnector1">
              <a:avLst/>
            </a:prstGeom>
            <a:ln>
              <a:solidFill>
                <a:srgbClr val="92D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/>
            <p:cNvGrpSpPr>
              <a:grpSpLocks noChangeAspect="1"/>
            </p:cNvGrpSpPr>
            <p:nvPr/>
          </p:nvGrpSpPr>
          <p:grpSpPr>
            <a:xfrm>
              <a:off x="8180217" y="3078000"/>
              <a:ext cx="3372920" cy="3780000"/>
              <a:chOff x="9278743" y="3507053"/>
              <a:chExt cx="2245096" cy="2516056"/>
            </a:xfrm>
          </p:grpSpPr>
          <p:pic>
            <p:nvPicPr>
              <p:cNvPr id="26" name="Immagine 3" descr="Screen Shot 2018-07-19 at 12.36.30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78743" y="3507053"/>
                <a:ext cx="2245096" cy="2516056"/>
              </a:xfrm>
              <a:prstGeom prst="rect">
                <a:avLst/>
              </a:prstGeom>
            </p:spPr>
          </p:pic>
          <p:sp>
            <p:nvSpPr>
              <p:cNvPr id="27" name="Oval 26"/>
              <p:cNvSpPr/>
              <p:nvPr/>
            </p:nvSpPr>
            <p:spPr>
              <a:xfrm>
                <a:off x="9732202" y="4853575"/>
                <a:ext cx="579310" cy="590668"/>
              </a:xfrm>
              <a:prstGeom prst="ellipse">
                <a:avLst/>
              </a:prstGeom>
              <a:noFill/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cxnSp>
          <p:nvCxnSpPr>
            <p:cNvPr id="19" name="Straight Arrow Connector 18"/>
            <p:cNvCxnSpPr>
              <a:endCxn id="27" idx="3"/>
            </p:cNvCxnSpPr>
            <p:nvPr/>
          </p:nvCxnSpPr>
          <p:spPr>
            <a:xfrm flipV="1">
              <a:off x="1123056" y="5858385"/>
              <a:ext cx="7865871" cy="11283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58689" y="363737"/>
              <a:ext cx="3296880" cy="3604680"/>
            </a:xfrm>
            <a:prstGeom prst="rect">
              <a:avLst/>
            </a:prstGeom>
          </p:spPr>
        </p:pic>
        <p:cxnSp>
          <p:nvCxnSpPr>
            <p:cNvPr id="9" name="Straight Arrow Connector 8"/>
            <p:cNvCxnSpPr/>
            <p:nvPr/>
          </p:nvCxnSpPr>
          <p:spPr>
            <a:xfrm flipH="1">
              <a:off x="1233520" y="3025716"/>
              <a:ext cx="4817476" cy="821483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46318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-695047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7" name="Immagine 16" descr="Screen Shot 2018-07-19 at 15.16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10279116" y="88535"/>
            <a:ext cx="1439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PIAZZE</a:t>
            </a:r>
          </a:p>
        </p:txBody>
      </p:sp>
      <p:pic>
        <p:nvPicPr>
          <p:cNvPr id="9" name="Immagine 3" descr="Screen Shot 2018-07-19 at 12.36.3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570" y="611755"/>
            <a:ext cx="5573567" cy="6246245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84062" y="79653"/>
            <a:ext cx="5895508" cy="1815882"/>
            <a:chOff x="84062" y="196256"/>
            <a:chExt cx="5895508" cy="181588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062" y="377411"/>
              <a:ext cx="629280" cy="335160"/>
            </a:xfrm>
            <a:prstGeom prst="rect">
              <a:avLst/>
            </a:prstGeom>
          </p:spPr>
        </p:pic>
        <p:sp>
          <p:nvSpPr>
            <p:cNvPr id="12" name="CasellaDiTesto 14"/>
            <p:cNvSpPr txBox="1"/>
            <p:nvPr/>
          </p:nvSpPr>
          <p:spPr>
            <a:xfrm>
              <a:off x="766351" y="196256"/>
              <a:ext cx="5213219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Si è pensato all’inserimento di </a:t>
              </a:r>
              <a:r>
                <a:rPr lang="it-IT" sz="2400" b="1" dirty="0">
                  <a:solidFill>
                    <a:schemeClr val="tx2"/>
                  </a:solidFill>
                  <a:latin typeface="Noyh Bold"/>
                  <a:cs typeface="Noyh Bold"/>
                </a:rPr>
                <a:t>attività commerciali</a:t>
              </a:r>
              <a:r>
                <a:rPr lang="it-IT" sz="16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 quali supermercati o piccoli negozi di alimentari</a:t>
              </a:r>
            </a:p>
            <a:p>
              <a:r>
                <a:rPr lang="it-IT" sz="16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in modo da poter servire non solo gli abitanti della zona, ma anche e soprattutto i nuovi ospiti della</a:t>
              </a:r>
            </a:p>
            <a:p>
              <a:r>
                <a:rPr lang="it-IT" sz="16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residenza universitaria.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25102" y="2130091"/>
            <a:ext cx="5854467" cy="1569660"/>
            <a:chOff x="125102" y="2122224"/>
            <a:chExt cx="5854467" cy="156966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5102" y="2215314"/>
              <a:ext cx="547200" cy="362520"/>
            </a:xfrm>
            <a:prstGeom prst="rect">
              <a:avLst/>
            </a:prstGeom>
          </p:spPr>
        </p:pic>
        <p:sp>
          <p:nvSpPr>
            <p:cNvPr id="14" name="CasellaDiTesto 14"/>
            <p:cNvSpPr txBox="1"/>
            <p:nvPr/>
          </p:nvSpPr>
          <p:spPr>
            <a:xfrm>
              <a:off x="766350" y="2122224"/>
              <a:ext cx="521321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Nella zona potranno essere incentivata l’</a:t>
              </a:r>
              <a:r>
                <a:rPr lang="it-IT" sz="2400" b="1" dirty="0">
                  <a:solidFill>
                    <a:schemeClr val="accent2"/>
                  </a:solidFill>
                  <a:latin typeface="Noyh Bold"/>
                  <a:cs typeface="Noyh Bold"/>
                </a:rPr>
                <a:t>apertura di locali</a:t>
              </a:r>
              <a:r>
                <a:rPr lang="it-IT" sz="2400" b="1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 </a:t>
              </a:r>
              <a:r>
                <a:rPr lang="it-IT" sz="16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e</a:t>
              </a:r>
              <a:r>
                <a:rPr lang="it-IT" sz="2400" b="1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 </a:t>
              </a:r>
              <a:r>
                <a:rPr lang="it-IT" sz="2400" b="1" dirty="0">
                  <a:solidFill>
                    <a:schemeClr val="accent3"/>
                  </a:solidFill>
                  <a:latin typeface="Noyh Bold"/>
                  <a:cs typeface="Noyh Bold"/>
                </a:rPr>
                <a:t>bar</a:t>
              </a:r>
              <a:r>
                <a:rPr lang="it-IT" sz="16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 per creare una rete di frequentazione anche nelle ore serali dagli studenti presenti negli edifici universitari, essendo prevista da progetto un’alta frequentazione di giovani.</a:t>
              </a: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5102" y="2612934"/>
              <a:ext cx="492480" cy="294120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207182" y="3934307"/>
            <a:ext cx="5772388" cy="1077218"/>
            <a:chOff x="207182" y="3798791"/>
            <a:chExt cx="5772388" cy="1077218"/>
          </a:xfrm>
        </p:grpSpPr>
        <p:sp>
          <p:nvSpPr>
            <p:cNvPr id="18" name="CasellaDiTesto 14"/>
            <p:cNvSpPr txBox="1"/>
            <p:nvPr/>
          </p:nvSpPr>
          <p:spPr>
            <a:xfrm>
              <a:off x="766351" y="3798791"/>
              <a:ext cx="521321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A sostegno dell’</a:t>
              </a:r>
              <a:r>
                <a:rPr lang="it-IT" sz="2400" b="1" dirty="0">
                  <a:solidFill>
                    <a:schemeClr val="accent5"/>
                  </a:solidFill>
                  <a:latin typeface="Noyh Bold"/>
                  <a:cs typeface="Noyh Bold"/>
                </a:rPr>
                <a:t>illuminazione</a:t>
              </a:r>
              <a:r>
                <a:rPr lang="it-IT" sz="16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 </a:t>
              </a:r>
              <a:r>
                <a:rPr lang="it-IT" sz="2400" b="1" dirty="0">
                  <a:solidFill>
                    <a:schemeClr val="accent5"/>
                  </a:solidFill>
                  <a:latin typeface="Noyh Bold"/>
                  <a:cs typeface="Noyh Bold"/>
                </a:rPr>
                <a:t>verticale</a:t>
              </a:r>
              <a:r>
                <a:rPr lang="it-IT" sz="16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 già presente, si propone l’illuminazione </a:t>
              </a:r>
              <a:r>
                <a:rPr lang="it-IT" sz="2400" b="1" dirty="0">
                  <a:solidFill>
                    <a:schemeClr val="accent5"/>
                  </a:solidFill>
                  <a:latin typeface="Noyh Bold"/>
                  <a:cs typeface="Noyh Bold"/>
                </a:rPr>
                <a:t>orizzontale</a:t>
              </a:r>
              <a:r>
                <a:rPr lang="it-IT" sz="16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 delle piazze e dei percorsi.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7182" y="3960611"/>
              <a:ext cx="328320" cy="328320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152462" y="5246081"/>
            <a:ext cx="5827108" cy="1569660"/>
            <a:chOff x="152462" y="5559060"/>
            <a:chExt cx="5827108" cy="1569660"/>
          </a:xfrm>
        </p:grpSpPr>
        <p:sp>
          <p:nvSpPr>
            <p:cNvPr id="23" name="CasellaDiTesto 14"/>
            <p:cNvSpPr txBox="1"/>
            <p:nvPr/>
          </p:nvSpPr>
          <p:spPr>
            <a:xfrm>
              <a:off x="766351" y="5559060"/>
              <a:ext cx="521321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Si prevede l’installazione di </a:t>
              </a:r>
              <a:r>
                <a:rPr lang="it-IT" sz="2400" b="1" dirty="0">
                  <a:latin typeface="Noyh Bold"/>
                  <a:cs typeface="Noyh Bold"/>
                </a:rPr>
                <a:t>torrette informative</a:t>
              </a:r>
              <a:r>
                <a:rPr lang="it-IT" sz="16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 di supporto ai percorsi creati in ognuna delle piazze progettate, per insistere sulla qualità del luogo e sulle nuove possibilità di persorsi all’interno dell’area.</a:t>
              </a: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2462" y="5698972"/>
              <a:ext cx="437760" cy="444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8626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02" y="88534"/>
            <a:ext cx="8218278" cy="6455389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-695047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7" name="Immagine 16" descr="Screen Shot 2018-07-19 at 15.16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10279116" y="88535"/>
            <a:ext cx="1439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PIAZZE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5610" y="3179318"/>
            <a:ext cx="2539156" cy="53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77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4" y="196381"/>
            <a:ext cx="9831334" cy="623622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-695047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7" name="Immagine 16" descr="Screen Shot 2018-07-19 at 15.16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10279116" y="88535"/>
            <a:ext cx="1439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PIAZZE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8198" y="2061912"/>
            <a:ext cx="2539156" cy="53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375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-695047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4" name="Rettangolo 13"/>
          <p:cNvSpPr/>
          <p:nvPr/>
        </p:nvSpPr>
        <p:spPr>
          <a:xfrm>
            <a:off x="4325477" y="1651270"/>
            <a:ext cx="4300486" cy="8936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pic>
        <p:nvPicPr>
          <p:cNvPr id="17" name="Immagine 16" descr="Screen Shot 2018-07-19 at 15.16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44" y="62480"/>
            <a:ext cx="9533679" cy="6784515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9636179" y="88535"/>
            <a:ext cx="1978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LE PIAZZE</a:t>
            </a:r>
          </a:p>
        </p:txBody>
      </p:sp>
      <p:pic>
        <p:nvPicPr>
          <p:cNvPr id="4" name="Immagine 3" descr="Screen Shot 2018-07-19 at 12.36.3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594" y="567471"/>
            <a:ext cx="2245096" cy="251605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9905053" y="1913993"/>
            <a:ext cx="579310" cy="59066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Arrow Connector 8"/>
          <p:cNvCxnSpPr>
            <a:stCxn id="7" idx="3"/>
          </p:cNvCxnSpPr>
          <p:nvPr/>
        </p:nvCxnSpPr>
        <p:spPr>
          <a:xfrm flipH="1">
            <a:off x="6934673" y="2418160"/>
            <a:ext cx="3055218" cy="18641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ttangolo 12"/>
          <p:cNvSpPr/>
          <p:nvPr/>
        </p:nvSpPr>
        <p:spPr>
          <a:xfrm>
            <a:off x="8560" y="42959"/>
            <a:ext cx="3186675" cy="6793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95" y="3620349"/>
            <a:ext cx="3902683" cy="315392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44" y="2031487"/>
            <a:ext cx="2626560" cy="355680"/>
          </a:xfrm>
          <a:prstGeom prst="rect">
            <a:avLst/>
          </a:prstGeom>
          <a:ln w="2222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5600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5" y="3262541"/>
            <a:ext cx="3902683" cy="31539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6207" y="0"/>
            <a:ext cx="6294098" cy="573556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-695047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7" name="Immagine 16" descr="Screen Shot 2018-07-19 at 15.16.5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9636179" y="88535"/>
            <a:ext cx="1978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LE PIAZZE</a:t>
            </a:r>
          </a:p>
        </p:txBody>
      </p:sp>
      <p:pic>
        <p:nvPicPr>
          <p:cNvPr id="4" name="Immagine 3" descr="Screen Shot 2018-07-19 at 12.36.30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594" y="567471"/>
            <a:ext cx="2245096" cy="251605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0563574" y="1507447"/>
            <a:ext cx="579310" cy="59066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Arrow Connector 8"/>
          <p:cNvCxnSpPr>
            <a:stCxn id="7" idx="3"/>
          </p:cNvCxnSpPr>
          <p:nvPr/>
        </p:nvCxnSpPr>
        <p:spPr>
          <a:xfrm flipH="1">
            <a:off x="6934673" y="2011614"/>
            <a:ext cx="3713739" cy="22707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3739" y="4257844"/>
            <a:ext cx="383724" cy="21612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05" y="379371"/>
            <a:ext cx="5800320" cy="376200"/>
          </a:xfrm>
          <a:prstGeom prst="rect">
            <a:avLst/>
          </a:prstGeom>
          <a:ln w="2222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73069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0727" y="88536"/>
            <a:ext cx="6680621" cy="6741398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-695047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7" name="Immagine 16" descr="Screen Shot 2018-07-19 at 15.16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9636179" y="88535"/>
            <a:ext cx="1978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LE PIAZZE</a:t>
            </a:r>
          </a:p>
        </p:txBody>
      </p:sp>
      <p:pic>
        <p:nvPicPr>
          <p:cNvPr id="4" name="Immagine 3" descr="Screen Shot 2018-07-19 at 12.36.3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594" y="567471"/>
            <a:ext cx="2245096" cy="2516056"/>
          </a:xfrm>
          <a:prstGeom prst="rect">
            <a:avLst/>
          </a:prstGeom>
        </p:spPr>
      </p:pic>
      <p:sp>
        <p:nvSpPr>
          <p:cNvPr id="7" name="Oval 6"/>
          <p:cNvSpPr>
            <a:spLocks/>
          </p:cNvSpPr>
          <p:nvPr/>
        </p:nvSpPr>
        <p:spPr>
          <a:xfrm>
            <a:off x="10121723" y="1380081"/>
            <a:ext cx="612000" cy="6120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Arrow Connector 8"/>
          <p:cNvCxnSpPr>
            <a:stCxn id="7" idx="3"/>
          </p:cNvCxnSpPr>
          <p:nvPr/>
        </p:nvCxnSpPr>
        <p:spPr>
          <a:xfrm flipH="1">
            <a:off x="6811973" y="1902456"/>
            <a:ext cx="3399375" cy="23798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95" y="3676010"/>
            <a:ext cx="3902683" cy="31539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8948" y="4693614"/>
            <a:ext cx="380595" cy="20876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036" y="232311"/>
            <a:ext cx="4076640" cy="335160"/>
          </a:xfrm>
          <a:prstGeom prst="rect">
            <a:avLst/>
          </a:prstGeom>
          <a:ln w="2222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99509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9B20B2-754D-4402-874B-1878BADA54A0}"/>
              </a:ext>
            </a:extLst>
          </p:cNvPr>
          <p:cNvGrpSpPr/>
          <p:nvPr/>
        </p:nvGrpSpPr>
        <p:grpSpPr>
          <a:xfrm>
            <a:off x="-532610" y="0"/>
            <a:ext cx="12722402" cy="6567777"/>
            <a:chOff x="-532610" y="0"/>
            <a:chExt cx="12722402" cy="6891866"/>
          </a:xfrm>
        </p:grpSpPr>
        <p:sp>
          <p:nvSpPr>
            <p:cNvPr id="5" name="CasellaDiTesto 4"/>
            <p:cNvSpPr txBox="1"/>
            <p:nvPr/>
          </p:nvSpPr>
          <p:spPr>
            <a:xfrm>
              <a:off x="-532610" y="477909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it-IT" dirty="0"/>
            </a:p>
          </p:txBody>
        </p:sp>
        <p:pic>
          <p:nvPicPr>
            <p:cNvPr id="3" name="Immagine 2" descr="Screen Shot 2018-07-19 at 12.39.10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99"/>
            <a:stretch/>
          </p:blipFill>
          <p:spPr>
            <a:xfrm>
              <a:off x="-188540" y="101598"/>
              <a:ext cx="11744077" cy="6657932"/>
            </a:xfrm>
            <a:prstGeom prst="rect">
              <a:avLst/>
            </a:prstGeom>
          </p:spPr>
        </p:pic>
        <p:sp>
          <p:nvSpPr>
            <p:cNvPr id="9" name="Rettangolo 8"/>
            <p:cNvSpPr/>
            <p:nvPr/>
          </p:nvSpPr>
          <p:spPr>
            <a:xfrm>
              <a:off x="1624625" y="477909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0" name="Rettangolo 9"/>
            <p:cNvSpPr/>
            <p:nvPr/>
          </p:nvSpPr>
          <p:spPr>
            <a:xfrm>
              <a:off x="1624625" y="1883375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1" name="Rettangolo 10"/>
            <p:cNvSpPr/>
            <p:nvPr/>
          </p:nvSpPr>
          <p:spPr>
            <a:xfrm>
              <a:off x="1624625" y="3288842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2" name="Rettangolo 11"/>
            <p:cNvSpPr/>
            <p:nvPr/>
          </p:nvSpPr>
          <p:spPr>
            <a:xfrm>
              <a:off x="1624625" y="4643509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sp>
          <p:nvSpPr>
            <p:cNvPr id="13" name="Rettangolo 12"/>
            <p:cNvSpPr/>
            <p:nvPr/>
          </p:nvSpPr>
          <p:spPr>
            <a:xfrm>
              <a:off x="1624625" y="5998175"/>
              <a:ext cx="3539067" cy="893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pic>
          <p:nvPicPr>
            <p:cNvPr id="14" name="Immagine 13" descr="Screen Shot 2018-07-19 at 15.16.56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4605" y="0"/>
              <a:ext cx="575187" cy="6858000"/>
            </a:xfrm>
            <a:prstGeom prst="rect">
              <a:avLst/>
            </a:prstGeom>
          </p:spPr>
        </p:pic>
        <p:sp>
          <p:nvSpPr>
            <p:cNvPr id="15" name="CasellaDiTesto 14"/>
            <p:cNvSpPr txBox="1"/>
            <p:nvPr/>
          </p:nvSpPr>
          <p:spPr>
            <a:xfrm>
              <a:off x="1512989" y="5589043"/>
              <a:ext cx="4526146" cy="461665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dirty="0">
                  <a:solidFill>
                    <a:schemeClr val="bg1">
                      <a:lumMod val="50000"/>
                    </a:schemeClr>
                  </a:solidFill>
                  <a:latin typeface="Noyh Bold"/>
                  <a:cs typeface="Noyh Bold"/>
                </a:rPr>
                <a:t>EDIFICI DI PROGETTO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219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591" y="49096"/>
            <a:ext cx="10276493" cy="6526633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-695047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9489247" y="39188"/>
            <a:ext cx="1460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EDIFICI</a:t>
            </a:r>
          </a:p>
        </p:txBody>
      </p:sp>
      <p:pic>
        <p:nvPicPr>
          <p:cNvPr id="17" name="Immagine 16" descr="Screen Shot 2018-07-19 at 15.16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9084" y="0"/>
            <a:ext cx="575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07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-695047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7" name="Immagine 16" descr="Screen Shot 2018-07-19 at 15.16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8" y="935148"/>
            <a:ext cx="5801804" cy="56077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7692" y="103919"/>
            <a:ext cx="4521413" cy="6534371"/>
          </a:xfrm>
          <a:prstGeom prst="rect">
            <a:avLst/>
          </a:prstGeom>
        </p:spPr>
      </p:pic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9738927" y="71848"/>
            <a:ext cx="1979743" cy="2132501"/>
            <a:chOff x="4433880" y="1638630"/>
            <a:chExt cx="3324240" cy="358074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33880" y="1638630"/>
              <a:ext cx="3324240" cy="358074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40600" y="4672206"/>
              <a:ext cx="1217520" cy="348840"/>
            </a:xfrm>
            <a:prstGeom prst="rect">
              <a:avLst/>
            </a:prstGeom>
          </p:spPr>
        </p:pic>
      </p:grpSp>
      <p:sp>
        <p:nvSpPr>
          <p:cNvPr id="15" name="Oval 14"/>
          <p:cNvSpPr>
            <a:spLocks/>
          </p:cNvSpPr>
          <p:nvPr/>
        </p:nvSpPr>
        <p:spPr>
          <a:xfrm>
            <a:off x="10385611" y="1050964"/>
            <a:ext cx="612000" cy="6120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8" name="Straight Arrow Connector 17"/>
          <p:cNvCxnSpPr>
            <a:stCxn id="15" idx="3"/>
          </p:cNvCxnSpPr>
          <p:nvPr/>
        </p:nvCxnSpPr>
        <p:spPr>
          <a:xfrm flipH="1">
            <a:off x="9217643" y="1573339"/>
            <a:ext cx="1257593" cy="12925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8022" y="3695760"/>
            <a:ext cx="4021920" cy="355680"/>
          </a:xfrm>
          <a:prstGeom prst="rect">
            <a:avLst/>
          </a:prstGeom>
          <a:ln w="31750">
            <a:solidFill>
              <a:srgbClr val="FF0000"/>
            </a:solidFill>
          </a:ln>
        </p:spPr>
      </p:pic>
      <p:sp>
        <p:nvSpPr>
          <p:cNvPr id="20" name="CasellaDiTesto 15"/>
          <p:cNvSpPr txBox="1"/>
          <p:nvPr/>
        </p:nvSpPr>
        <p:spPr>
          <a:xfrm>
            <a:off x="232603" y="139355"/>
            <a:ext cx="1460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EDIFICI</a:t>
            </a:r>
          </a:p>
        </p:txBody>
      </p:sp>
    </p:spTree>
    <p:extLst>
      <p:ext uri="{BB962C8B-B14F-4D97-AF65-F5344CB8AC3E}">
        <p14:creationId xmlns:p14="http://schemas.microsoft.com/office/powerpoint/2010/main" val="3012907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34" y="126337"/>
            <a:ext cx="5339371" cy="6731663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-695047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7" name="Immagine 16" descr="Screen Shot 2018-07-19 at 15.16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9395739" y="400965"/>
            <a:ext cx="1979743" cy="2132501"/>
            <a:chOff x="9738927" y="71848"/>
            <a:chExt cx="1979743" cy="2132501"/>
          </a:xfrm>
        </p:grpSpPr>
        <p:grpSp>
          <p:nvGrpSpPr>
            <p:cNvPr id="11" name="Group 10"/>
            <p:cNvGrpSpPr>
              <a:grpSpLocks noChangeAspect="1"/>
            </p:cNvGrpSpPr>
            <p:nvPr/>
          </p:nvGrpSpPr>
          <p:grpSpPr>
            <a:xfrm>
              <a:off x="9738927" y="71848"/>
              <a:ext cx="1979743" cy="2132501"/>
              <a:chOff x="4433880" y="1638630"/>
              <a:chExt cx="3324240" cy="358074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33880" y="1638630"/>
                <a:ext cx="3324240" cy="3580740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40600" y="4672206"/>
                <a:ext cx="1217520" cy="348840"/>
              </a:xfrm>
              <a:prstGeom prst="rect">
                <a:avLst/>
              </a:prstGeom>
            </p:spPr>
          </p:pic>
        </p:grpSp>
        <p:sp>
          <p:nvSpPr>
            <p:cNvPr id="15" name="Oval 14"/>
            <p:cNvSpPr>
              <a:spLocks/>
            </p:cNvSpPr>
            <p:nvPr/>
          </p:nvSpPr>
          <p:spPr>
            <a:xfrm>
              <a:off x="10385611" y="1050964"/>
              <a:ext cx="612000" cy="612000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9" name="Rettangolo 13"/>
          <p:cNvSpPr/>
          <p:nvPr/>
        </p:nvSpPr>
        <p:spPr>
          <a:xfrm>
            <a:off x="4594192" y="3284568"/>
            <a:ext cx="4300486" cy="35734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9032" y="0"/>
            <a:ext cx="2559932" cy="6778897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 flipH="1">
            <a:off x="7407254" y="1617617"/>
            <a:ext cx="3067982" cy="16669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3347202" y="2086238"/>
            <a:ext cx="4060052" cy="11500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3124" y="4996786"/>
            <a:ext cx="4021920" cy="355680"/>
          </a:xfrm>
          <a:prstGeom prst="rect">
            <a:avLst/>
          </a:prstGeom>
          <a:ln w="31750">
            <a:solidFill>
              <a:srgbClr val="FF0000"/>
            </a:solidFill>
          </a:ln>
        </p:spPr>
      </p:pic>
      <p:sp>
        <p:nvSpPr>
          <p:cNvPr id="27" name="CasellaDiTesto 15"/>
          <p:cNvSpPr txBox="1"/>
          <p:nvPr/>
        </p:nvSpPr>
        <p:spPr>
          <a:xfrm>
            <a:off x="232603" y="139355"/>
            <a:ext cx="1460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EDIFICI</a:t>
            </a:r>
          </a:p>
        </p:txBody>
      </p:sp>
    </p:spTree>
    <p:extLst>
      <p:ext uri="{BB962C8B-B14F-4D97-AF65-F5344CB8AC3E}">
        <p14:creationId xmlns:p14="http://schemas.microsoft.com/office/powerpoint/2010/main" val="4271856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877" y="396439"/>
            <a:ext cx="6675653" cy="6165273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-695047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7" name="Immagine 16" descr="Screen Shot 2018-07-19 at 15.16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9395739" y="400965"/>
            <a:ext cx="1979743" cy="2132501"/>
            <a:chOff x="9738927" y="71848"/>
            <a:chExt cx="1979743" cy="2132501"/>
          </a:xfrm>
        </p:grpSpPr>
        <p:grpSp>
          <p:nvGrpSpPr>
            <p:cNvPr id="11" name="Group 10"/>
            <p:cNvGrpSpPr>
              <a:grpSpLocks noChangeAspect="1"/>
            </p:cNvGrpSpPr>
            <p:nvPr/>
          </p:nvGrpSpPr>
          <p:grpSpPr>
            <a:xfrm>
              <a:off x="9738927" y="71848"/>
              <a:ext cx="1979743" cy="2132501"/>
              <a:chOff x="4433880" y="1638630"/>
              <a:chExt cx="3324240" cy="358074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33880" y="1638630"/>
                <a:ext cx="3324240" cy="3580740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40600" y="4672206"/>
                <a:ext cx="1217520" cy="348840"/>
              </a:xfrm>
              <a:prstGeom prst="rect">
                <a:avLst/>
              </a:prstGeom>
            </p:spPr>
          </p:pic>
        </p:grpSp>
        <p:sp>
          <p:nvSpPr>
            <p:cNvPr id="15" name="Oval 14"/>
            <p:cNvSpPr>
              <a:spLocks/>
            </p:cNvSpPr>
            <p:nvPr/>
          </p:nvSpPr>
          <p:spPr>
            <a:xfrm>
              <a:off x="10818424" y="1078514"/>
              <a:ext cx="612000" cy="612000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cxnSp>
        <p:nvCxnSpPr>
          <p:cNvPr id="18" name="Straight Arrow Connector 17"/>
          <p:cNvCxnSpPr>
            <a:stCxn id="15" idx="3"/>
          </p:cNvCxnSpPr>
          <p:nvPr/>
        </p:nvCxnSpPr>
        <p:spPr>
          <a:xfrm flipH="1">
            <a:off x="7444075" y="1930006"/>
            <a:ext cx="3120786" cy="32434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3403" y="65805"/>
            <a:ext cx="4569120" cy="335160"/>
          </a:xfrm>
          <a:prstGeom prst="rect">
            <a:avLst/>
          </a:prstGeom>
          <a:ln w="22225">
            <a:solidFill>
              <a:srgbClr val="FF0000"/>
            </a:solidFill>
          </a:ln>
        </p:spPr>
      </p:pic>
      <p:sp>
        <p:nvSpPr>
          <p:cNvPr id="23" name="CasellaDiTesto 15"/>
          <p:cNvSpPr txBox="1"/>
          <p:nvPr/>
        </p:nvSpPr>
        <p:spPr>
          <a:xfrm>
            <a:off x="232603" y="139355"/>
            <a:ext cx="1460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EDIFICI</a:t>
            </a:r>
          </a:p>
        </p:txBody>
      </p:sp>
    </p:spTree>
    <p:extLst>
      <p:ext uri="{BB962C8B-B14F-4D97-AF65-F5344CB8AC3E}">
        <p14:creationId xmlns:p14="http://schemas.microsoft.com/office/powerpoint/2010/main" val="3508418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0" y="1467215"/>
            <a:ext cx="10077879" cy="5369423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-695047" y="477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7" name="Immagine 16" descr="Screen Shot 2018-07-19 at 15.16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9395739" y="400965"/>
            <a:ext cx="1979743" cy="2132501"/>
            <a:chOff x="9738927" y="71848"/>
            <a:chExt cx="1979743" cy="2132501"/>
          </a:xfrm>
        </p:grpSpPr>
        <p:grpSp>
          <p:nvGrpSpPr>
            <p:cNvPr id="11" name="Group 10"/>
            <p:cNvGrpSpPr>
              <a:grpSpLocks noChangeAspect="1"/>
            </p:cNvGrpSpPr>
            <p:nvPr/>
          </p:nvGrpSpPr>
          <p:grpSpPr>
            <a:xfrm>
              <a:off x="9738927" y="71848"/>
              <a:ext cx="1979743" cy="2132501"/>
              <a:chOff x="4433880" y="1638630"/>
              <a:chExt cx="3324240" cy="358074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33880" y="1638630"/>
                <a:ext cx="3324240" cy="3580740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40600" y="4672206"/>
                <a:ext cx="1217520" cy="348840"/>
              </a:xfrm>
              <a:prstGeom prst="rect">
                <a:avLst/>
              </a:prstGeom>
            </p:spPr>
          </p:pic>
        </p:grpSp>
        <p:sp>
          <p:nvSpPr>
            <p:cNvPr id="15" name="Oval 14"/>
            <p:cNvSpPr>
              <a:spLocks/>
            </p:cNvSpPr>
            <p:nvPr/>
          </p:nvSpPr>
          <p:spPr>
            <a:xfrm>
              <a:off x="10818424" y="1078514"/>
              <a:ext cx="612000" cy="612000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cxnSp>
        <p:nvCxnSpPr>
          <p:cNvPr id="18" name="Straight Arrow Connector 17"/>
          <p:cNvCxnSpPr>
            <a:stCxn id="15" idx="3"/>
          </p:cNvCxnSpPr>
          <p:nvPr/>
        </p:nvCxnSpPr>
        <p:spPr>
          <a:xfrm flipH="1">
            <a:off x="7066204" y="1930006"/>
            <a:ext cx="3498657" cy="18993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3403" y="65805"/>
            <a:ext cx="4569120" cy="335160"/>
          </a:xfrm>
          <a:prstGeom prst="rect">
            <a:avLst/>
          </a:prstGeom>
          <a:ln w="22225">
            <a:solidFill>
              <a:srgbClr val="FF0000"/>
            </a:solidFill>
          </a:ln>
        </p:spPr>
      </p:pic>
      <p:sp>
        <p:nvSpPr>
          <p:cNvPr id="19" name="CasellaDiTesto 15"/>
          <p:cNvSpPr txBox="1"/>
          <p:nvPr/>
        </p:nvSpPr>
        <p:spPr>
          <a:xfrm>
            <a:off x="232603" y="139355"/>
            <a:ext cx="1460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EDIFICI</a:t>
            </a:r>
          </a:p>
        </p:txBody>
      </p:sp>
    </p:spTree>
    <p:extLst>
      <p:ext uri="{BB962C8B-B14F-4D97-AF65-F5344CB8AC3E}">
        <p14:creationId xmlns:p14="http://schemas.microsoft.com/office/powerpoint/2010/main" val="33102638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reen Shot 2018-07-19 at 15.11.05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" r="890"/>
          <a:stretch/>
        </p:blipFill>
        <p:spPr>
          <a:xfrm>
            <a:off x="-14767" y="26033"/>
            <a:ext cx="11163848" cy="6483949"/>
          </a:xfrm>
          <a:prstGeom prst="rect">
            <a:avLst/>
          </a:prstGeom>
        </p:spPr>
      </p:pic>
      <p:pic>
        <p:nvPicPr>
          <p:cNvPr id="12" name="Immagine 11" descr="Screen Shot 2018-07-19 at 15.16.5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605" y="0"/>
            <a:ext cx="575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121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reen Shot 2018-07-19 at 16.08.49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" r="1209"/>
          <a:stretch/>
        </p:blipFill>
        <p:spPr>
          <a:xfrm>
            <a:off x="158739" y="130717"/>
            <a:ext cx="11887752" cy="6270084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8411905" y="5429180"/>
            <a:ext cx="3780095" cy="16449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pic>
        <p:nvPicPr>
          <p:cNvPr id="4" name="Immagine 3" descr="Screen Shot 2018-07-19 at 16.11.3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" y="5176835"/>
            <a:ext cx="3545160" cy="1107863"/>
          </a:xfrm>
          <a:prstGeom prst="rect">
            <a:avLst/>
          </a:prstGeom>
        </p:spPr>
      </p:pic>
      <p:sp>
        <p:nvSpPr>
          <p:cNvPr id="5" name="CasellaDiTesto 14"/>
          <p:cNvSpPr txBox="1"/>
          <p:nvPr/>
        </p:nvSpPr>
        <p:spPr>
          <a:xfrm>
            <a:off x="7975558" y="1117954"/>
            <a:ext cx="2172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SETTORE 2</a:t>
            </a:r>
          </a:p>
        </p:txBody>
      </p:sp>
    </p:spTree>
    <p:extLst>
      <p:ext uri="{BB962C8B-B14F-4D97-AF65-F5344CB8AC3E}">
        <p14:creationId xmlns:p14="http://schemas.microsoft.com/office/powerpoint/2010/main" val="206988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/>
          <p:cNvGrpSpPr/>
          <p:nvPr/>
        </p:nvGrpSpPr>
        <p:grpSpPr>
          <a:xfrm>
            <a:off x="141101" y="194053"/>
            <a:ext cx="11138290" cy="6268162"/>
            <a:chOff x="1" y="-2021"/>
            <a:chExt cx="11272841" cy="6700063"/>
          </a:xfrm>
        </p:grpSpPr>
        <p:sp>
          <p:nvSpPr>
            <p:cNvPr id="6" name="Rettangolo 5"/>
            <p:cNvSpPr/>
            <p:nvPr/>
          </p:nvSpPr>
          <p:spPr>
            <a:xfrm>
              <a:off x="3668624" y="-2021"/>
              <a:ext cx="1807140" cy="1166246"/>
            </a:xfrm>
            <a:prstGeom prst="rect">
              <a:avLst/>
            </a:prstGeom>
            <a:solidFill>
              <a:srgbClr val="0F2644"/>
            </a:solidFill>
            <a:ln>
              <a:solidFill>
                <a:srgbClr val="0F264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pic>
          <p:nvPicPr>
            <p:cNvPr id="2" name="Immagine 1" descr="Screen Shot 2018-07-19 at 15.45.17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9" t="6385" r="4283" b="13136"/>
            <a:stretch/>
          </p:blipFill>
          <p:spPr>
            <a:xfrm>
              <a:off x="5678379" y="1178829"/>
              <a:ext cx="5594463" cy="5519213"/>
            </a:xfrm>
            <a:prstGeom prst="rect">
              <a:avLst/>
            </a:prstGeom>
          </p:spPr>
        </p:pic>
        <p:pic>
          <p:nvPicPr>
            <p:cNvPr id="3" name="Immagine 2" descr="Screen Shot 2018-07-19 at 16.01.27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58" b="7453"/>
            <a:stretch/>
          </p:blipFill>
          <p:spPr>
            <a:xfrm>
              <a:off x="1" y="1164223"/>
              <a:ext cx="5475762" cy="5533818"/>
            </a:xfrm>
            <a:prstGeom prst="rect">
              <a:avLst/>
            </a:prstGeom>
          </p:spPr>
        </p:pic>
        <p:pic>
          <p:nvPicPr>
            <p:cNvPr id="4" name="Immagine 3" descr="Screen Shot 2018-07-19 at 15.46.50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"/>
              <a:ext cx="3933188" cy="1164224"/>
            </a:xfrm>
            <a:prstGeom prst="rect">
              <a:avLst/>
            </a:prstGeom>
          </p:spPr>
        </p:pic>
        <p:pic>
          <p:nvPicPr>
            <p:cNvPr id="5" name="Immagine 4" descr="Screen Shot 2018-07-19 at 15.46.26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8379" y="-2021"/>
              <a:ext cx="3804961" cy="1180850"/>
            </a:xfrm>
            <a:prstGeom prst="rect">
              <a:avLst/>
            </a:prstGeom>
          </p:spPr>
        </p:pic>
        <p:sp>
          <p:nvSpPr>
            <p:cNvPr id="7" name="Rettangolo 6"/>
            <p:cNvSpPr/>
            <p:nvPr/>
          </p:nvSpPr>
          <p:spPr>
            <a:xfrm>
              <a:off x="9465701" y="-2021"/>
              <a:ext cx="1807141" cy="1166246"/>
            </a:xfrm>
            <a:prstGeom prst="rect">
              <a:avLst/>
            </a:prstGeom>
            <a:solidFill>
              <a:srgbClr val="0F2644"/>
            </a:solidFill>
            <a:ln>
              <a:solidFill>
                <a:srgbClr val="0F264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98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reen Shot 2018-07-20 at 15.58.24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82"/>
          <a:stretch/>
        </p:blipFill>
        <p:spPr>
          <a:xfrm rot="16200000">
            <a:off x="8704106" y="3889892"/>
            <a:ext cx="5429066" cy="507147"/>
          </a:xfrm>
          <a:prstGeom prst="rect">
            <a:avLst/>
          </a:prstGeom>
        </p:spPr>
      </p:pic>
      <p:pic>
        <p:nvPicPr>
          <p:cNvPr id="4" name="Immagine 3" descr="Screen Shot 2018-07-20 at 15.58.24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47" r="-6265"/>
          <a:stretch/>
        </p:blipFill>
        <p:spPr>
          <a:xfrm rot="16200000">
            <a:off x="9149914" y="1756307"/>
            <a:ext cx="5564388" cy="519787"/>
          </a:xfrm>
          <a:prstGeom prst="rect">
            <a:avLst/>
          </a:prstGeom>
        </p:spPr>
      </p:pic>
      <p:pic>
        <p:nvPicPr>
          <p:cNvPr id="6" name="Immagine 5" descr="Screen Shot 2018-07-20 at 16.05.17.png"/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1955">
            <a:off x="7731517" y="-102900"/>
            <a:ext cx="3835257" cy="3063663"/>
          </a:xfrm>
          <a:prstGeom prst="rect">
            <a:avLst/>
          </a:prstGeom>
        </p:spPr>
      </p:pic>
      <p:pic>
        <p:nvPicPr>
          <p:cNvPr id="7" name="Immagine 6" descr="Screen Shot 2018-07-20 at 16.05.3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911" y="3095021"/>
            <a:ext cx="3239154" cy="537965"/>
          </a:xfrm>
          <a:prstGeom prst="rect">
            <a:avLst/>
          </a:prstGeom>
        </p:spPr>
      </p:pic>
      <p:pic>
        <p:nvPicPr>
          <p:cNvPr id="8" name="Immagine 7" descr="Screen Shot 2018-07-20 at 16.34.1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757" y="3795437"/>
            <a:ext cx="3268307" cy="2885344"/>
          </a:xfrm>
          <a:prstGeom prst="rect">
            <a:avLst/>
          </a:prstGeom>
        </p:spPr>
      </p:pic>
      <p:pic>
        <p:nvPicPr>
          <p:cNvPr id="13" name="Immagine 12" descr="Screen Shot 2018-07-20 at 17.14.05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66" y="47564"/>
            <a:ext cx="7457583" cy="6536617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6873831" y="48379"/>
            <a:ext cx="4291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FUNZIONI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6873831" y="3795437"/>
            <a:ext cx="4291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VUOTI</a:t>
            </a:r>
          </a:p>
        </p:txBody>
      </p:sp>
      <p:sp>
        <p:nvSpPr>
          <p:cNvPr id="10" name="CasellaDiTesto 14"/>
          <p:cNvSpPr txBox="1"/>
          <p:nvPr/>
        </p:nvSpPr>
        <p:spPr>
          <a:xfrm>
            <a:off x="6020126" y="716055"/>
            <a:ext cx="2172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SETTORE 3</a:t>
            </a:r>
          </a:p>
        </p:txBody>
      </p:sp>
    </p:spTree>
    <p:extLst>
      <p:ext uri="{BB962C8B-B14F-4D97-AF65-F5344CB8AC3E}">
        <p14:creationId xmlns:p14="http://schemas.microsoft.com/office/powerpoint/2010/main" val="40590360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reen Shot 2018-07-20 at 15.58.24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82"/>
          <a:stretch/>
        </p:blipFill>
        <p:spPr>
          <a:xfrm rot="16200000">
            <a:off x="8704106" y="3889892"/>
            <a:ext cx="5429066" cy="507147"/>
          </a:xfrm>
          <a:prstGeom prst="rect">
            <a:avLst/>
          </a:prstGeom>
        </p:spPr>
      </p:pic>
      <p:pic>
        <p:nvPicPr>
          <p:cNvPr id="4" name="Immagine 3" descr="Screen Shot 2018-07-20 at 15.58.24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47" r="-6265"/>
          <a:stretch/>
        </p:blipFill>
        <p:spPr>
          <a:xfrm rot="16200000">
            <a:off x="9149914" y="1756307"/>
            <a:ext cx="5564388" cy="519787"/>
          </a:xfrm>
          <a:prstGeom prst="rect">
            <a:avLst/>
          </a:prstGeom>
        </p:spPr>
      </p:pic>
      <p:pic>
        <p:nvPicPr>
          <p:cNvPr id="9" name="Immagine 8" descr="Screen Shot 2018-07-20 at 17.28.1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2" y="287867"/>
            <a:ext cx="11023600" cy="6326963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3843865" y="287866"/>
            <a:ext cx="3420533" cy="30649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843865" y="297191"/>
            <a:ext cx="32414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VUOTO C </a:t>
            </a:r>
          </a:p>
          <a:p>
            <a:pPr algn="ctr"/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Bold"/>
                <a:cs typeface="Noyh Bold"/>
              </a:rPr>
              <a:t> </a:t>
            </a:r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Light"/>
                <a:cs typeface="Noyh Light"/>
              </a:rPr>
              <a:t>Piazza delle </a:t>
            </a:r>
            <a:r>
              <a:rPr lang="it-IT" sz="2800" dirty="0" err="1">
                <a:solidFill>
                  <a:schemeClr val="bg1">
                    <a:lumMod val="50000"/>
                  </a:schemeClr>
                </a:solidFill>
                <a:latin typeface="Noyh Light"/>
                <a:cs typeface="Noyh Light"/>
              </a:rPr>
              <a:t>Marinelle</a:t>
            </a:r>
            <a:r>
              <a:rPr lang="it-IT" sz="2800" dirty="0">
                <a:solidFill>
                  <a:schemeClr val="bg1">
                    <a:lumMod val="50000"/>
                  </a:schemeClr>
                </a:solidFill>
                <a:latin typeface="Noyh Light"/>
                <a:cs typeface="Noyh Ligh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42903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Screen Shot 2018-07-20 at 17.42.4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8" y="152399"/>
            <a:ext cx="11904135" cy="6364408"/>
          </a:xfrm>
          <a:prstGeom prst="rect">
            <a:avLst/>
          </a:prstGeom>
        </p:spPr>
      </p:pic>
      <p:sp>
        <p:nvSpPr>
          <p:cNvPr id="5" name="CasellaDiTesto 14"/>
          <p:cNvSpPr txBox="1"/>
          <p:nvPr/>
        </p:nvSpPr>
        <p:spPr>
          <a:xfrm>
            <a:off x="8578532" y="887894"/>
            <a:ext cx="217232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it-IT" sz="2800" dirty="0">
                <a:solidFill>
                  <a:schemeClr val="accent6"/>
                </a:solidFill>
                <a:latin typeface="Noyh Bold"/>
                <a:cs typeface="Noyh Bold"/>
              </a:rPr>
              <a:t>SETTORE 4</a:t>
            </a:r>
          </a:p>
        </p:txBody>
      </p:sp>
    </p:spTree>
    <p:extLst>
      <p:ext uri="{BB962C8B-B14F-4D97-AF65-F5344CB8AC3E}">
        <p14:creationId xmlns:p14="http://schemas.microsoft.com/office/powerpoint/2010/main" val="1093344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Screen Shot 2018-07-20 at 17.44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967" y="262878"/>
            <a:ext cx="4343400" cy="774700"/>
          </a:xfrm>
          <a:prstGeom prst="rect">
            <a:avLst/>
          </a:prstGeom>
        </p:spPr>
      </p:pic>
      <p:pic>
        <p:nvPicPr>
          <p:cNvPr id="5" name="Immagine 4" descr="Screen Shot 2018-07-20 at 17.45.04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32"/>
          <a:stretch/>
        </p:blipFill>
        <p:spPr>
          <a:xfrm>
            <a:off x="524933" y="1003713"/>
            <a:ext cx="11176000" cy="2626588"/>
          </a:xfrm>
          <a:prstGeom prst="rect">
            <a:avLst/>
          </a:prstGeom>
        </p:spPr>
      </p:pic>
      <p:pic>
        <p:nvPicPr>
          <p:cNvPr id="6" name="Immagine 5" descr="Screen Shot 2018-07-20 at 17.45.12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0"/>
          <a:stretch/>
        </p:blipFill>
        <p:spPr>
          <a:xfrm>
            <a:off x="571498" y="3698033"/>
            <a:ext cx="11129431" cy="2859766"/>
          </a:xfrm>
          <a:prstGeom prst="rect">
            <a:avLst/>
          </a:prstGeom>
        </p:spPr>
      </p:pic>
      <p:pic>
        <p:nvPicPr>
          <p:cNvPr id="7" name="Immagine 6" descr="Screen Shot 2018-07-20 at 18.29.4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317105" y="5013219"/>
            <a:ext cx="3175481" cy="430377"/>
          </a:xfrm>
          <a:prstGeom prst="rect">
            <a:avLst/>
          </a:prstGeom>
        </p:spPr>
      </p:pic>
      <p:pic>
        <p:nvPicPr>
          <p:cNvPr id="8" name="Immagine 7" descr="Screen Shot 2018-07-20 at 18.29.48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93180" y="1596880"/>
            <a:ext cx="3640667" cy="44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1755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37" y="1258066"/>
            <a:ext cx="12159760" cy="5599933"/>
          </a:xfrm>
          <a:prstGeom prst="rect">
            <a:avLst/>
          </a:prstGeom>
        </p:spPr>
      </p:pic>
      <p:sp>
        <p:nvSpPr>
          <p:cNvPr id="4" name="CasellaDiTesto 5"/>
          <p:cNvSpPr txBox="1"/>
          <p:nvPr/>
        </p:nvSpPr>
        <p:spPr>
          <a:xfrm>
            <a:off x="2559999" y="115840"/>
            <a:ext cx="7072003" cy="124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it-IT" sz="6000" b="1" dirty="0">
                <a:latin typeface="Noyh Bold"/>
                <a:cs typeface="Noyh Bold"/>
              </a:rPr>
              <a:t>PRÈ</a:t>
            </a:r>
            <a:r>
              <a:rPr lang="it-IT" sz="6000" dirty="0">
                <a:latin typeface="Noyh Light"/>
                <a:cs typeface="Noyh Light"/>
              </a:rPr>
              <a:t>_VISIONI</a:t>
            </a:r>
          </a:p>
          <a:p>
            <a:pPr algn="ctr">
              <a:lnSpc>
                <a:spcPct val="80000"/>
              </a:lnSpc>
            </a:pPr>
            <a:r>
              <a:rPr lang="it-IT" sz="3200" dirty="0">
                <a:latin typeface="Noyh Light"/>
                <a:cs typeface="Noyh Light"/>
              </a:rPr>
              <a:t>Una nuova porta per il centro storico</a:t>
            </a:r>
          </a:p>
        </p:txBody>
      </p:sp>
    </p:spTree>
    <p:extLst>
      <p:ext uri="{BB962C8B-B14F-4D97-AF65-F5344CB8AC3E}">
        <p14:creationId xmlns:p14="http://schemas.microsoft.com/office/powerpoint/2010/main" val="24375016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Essenziale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15114</TotalTime>
  <Words>422</Words>
  <Application>Microsoft Office PowerPoint</Application>
  <PresentationFormat>Widescreen</PresentationFormat>
  <Paragraphs>100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Helvetica</vt:lpstr>
      <vt:lpstr>Noyh Bold</vt:lpstr>
      <vt:lpstr>Noyh Light</vt:lpstr>
      <vt:lpstr>Noyh Regular</vt:lpstr>
      <vt:lpstr>Tema di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M R</dc:creator>
  <cp:lastModifiedBy>Renata Morbiducci</cp:lastModifiedBy>
  <cp:revision>478</cp:revision>
  <cp:lastPrinted>2018-07-16T16:47:05Z</cp:lastPrinted>
  <dcterms:created xsi:type="dcterms:W3CDTF">2017-02-22T09:36:48Z</dcterms:created>
  <dcterms:modified xsi:type="dcterms:W3CDTF">2018-07-26T07:55:21Z</dcterms:modified>
</cp:coreProperties>
</file>