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3" r:id="rId1"/>
  </p:sldMasterIdLst>
  <p:notesMasterIdLst>
    <p:notesMasterId r:id="rId27"/>
  </p:notesMasterIdLst>
  <p:handoutMasterIdLst>
    <p:handoutMasterId r:id="rId28"/>
  </p:handoutMasterIdLst>
  <p:sldIdLst>
    <p:sldId id="256" r:id="rId2"/>
    <p:sldId id="352" r:id="rId3"/>
    <p:sldId id="354" r:id="rId4"/>
    <p:sldId id="320" r:id="rId5"/>
    <p:sldId id="323" r:id="rId6"/>
    <p:sldId id="353" r:id="rId7"/>
    <p:sldId id="359" r:id="rId8"/>
    <p:sldId id="357" r:id="rId9"/>
    <p:sldId id="328" r:id="rId10"/>
    <p:sldId id="358" r:id="rId11"/>
    <p:sldId id="331" r:id="rId12"/>
    <p:sldId id="356" r:id="rId13"/>
    <p:sldId id="332" r:id="rId14"/>
    <p:sldId id="334" r:id="rId15"/>
    <p:sldId id="336" r:id="rId16"/>
    <p:sldId id="339" r:id="rId17"/>
    <p:sldId id="340" r:id="rId18"/>
    <p:sldId id="342" r:id="rId19"/>
    <p:sldId id="343" r:id="rId20"/>
    <p:sldId id="344" r:id="rId21"/>
    <p:sldId id="345" r:id="rId22"/>
    <p:sldId id="346" r:id="rId23"/>
    <p:sldId id="348" r:id="rId24"/>
    <p:sldId id="349" r:id="rId25"/>
    <p:sldId id="351" r:id="rId26"/>
  </p:sldIdLst>
  <p:sldSz cx="9144000" cy="6858000" type="screen4x3"/>
  <p:notesSz cx="9926638" cy="6797675"/>
  <p:defaultTextStyle>
    <a:defPPr>
      <a:defRPr lang="it-IT"/>
    </a:defPPr>
    <a:lvl1pPr marL="0" algn="l" defTabSz="8741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37066" algn="l" defTabSz="8741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74133" algn="l" defTabSz="8741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311199" algn="l" defTabSz="8741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748267" algn="l" defTabSz="8741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185332" algn="l" defTabSz="8741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622400" algn="l" defTabSz="8741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3059466" algn="l" defTabSz="8741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496534" algn="l" defTabSz="8741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00"/>
    <a:srgbClr val="FF0000"/>
    <a:srgbClr val="006600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77" autoAdjust="0"/>
    <p:restoredTop sz="94585" autoAdjust="0"/>
  </p:normalViewPr>
  <p:slideViewPr>
    <p:cSldViewPr snapToObjects="1" showGuides="1">
      <p:cViewPr varScale="1">
        <p:scale>
          <a:sx n="88" d="100"/>
          <a:sy n="88" d="100"/>
        </p:scale>
        <p:origin x="-114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20416666666666666"/>
          <c:y val="0.234375"/>
          <c:w val="0.77291666666666659"/>
          <c:h val="0.64667716535433073"/>
        </c:manualLayout>
      </c:layout>
      <c:bar3DChart>
        <c:barDir val="col"/>
        <c:grouping val="stacked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FF0000"/>
            </a:solidFill>
          </c:spPr>
          <c:cat>
            <c:numRef>
              <c:f>Foglio1!$A$2:$A$3</c:f>
              <c:numCache>
                <c:formatCode>General</c:formatCode>
                <c:ptCount val="2"/>
                <c:pt idx="0">
                  <c:v>2017</c:v>
                </c:pt>
                <c:pt idx="1">
                  <c:v>2015</c:v>
                </c:pt>
              </c:numCache>
            </c:numRef>
          </c:cat>
          <c:val>
            <c:numRef>
              <c:f>Foglio1!$B$2:$B$3</c:f>
              <c:numCache>
                <c:formatCode>0.00</c:formatCode>
                <c:ptCount val="2"/>
                <c:pt idx="0">
                  <c:v>781.16199999999947</c:v>
                </c:pt>
                <c:pt idx="1">
                  <c:v>742.27800000000138</c:v>
                </c:pt>
              </c:numCache>
            </c:numRef>
          </c:val>
        </c:ser>
        <c:dLbls/>
        <c:shape val="box"/>
        <c:axId val="93234688"/>
        <c:axId val="98226944"/>
        <c:axId val="0"/>
      </c:bar3DChart>
      <c:catAx>
        <c:axId val="93234688"/>
        <c:scaling>
          <c:orientation val="minMax"/>
        </c:scaling>
        <c:delete val="1"/>
        <c:axPos val="b"/>
        <c:numFmt formatCode="General" sourceLinked="1"/>
        <c:tickLblPos val="none"/>
        <c:crossAx val="98226944"/>
        <c:crosses val="autoZero"/>
        <c:auto val="1"/>
        <c:lblAlgn val="ctr"/>
        <c:lblOffset val="100"/>
      </c:catAx>
      <c:valAx>
        <c:axId val="98226944"/>
        <c:scaling>
          <c:orientation val="minMax"/>
          <c:max val="750"/>
          <c:min val="700"/>
        </c:scaling>
        <c:delete val="1"/>
        <c:axPos val="l"/>
        <c:numFmt formatCode="0.00" sourceLinked="1"/>
        <c:tickLblPos val="none"/>
        <c:crossAx val="9323468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it-IT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autoTitleDeleted val="1"/>
    <c:plotArea>
      <c:layout/>
      <c:lineChart>
        <c:grouping val="stacked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ln w="38100">
              <a:solidFill>
                <a:schemeClr val="tx1"/>
              </a:solidFill>
            </a:ln>
          </c:spPr>
          <c:marker>
            <c:symbol val="circle"/>
            <c:size val="13"/>
            <c:spPr>
              <a:solidFill>
                <a:srgbClr val="FF0000"/>
              </a:solidFill>
            </c:spPr>
          </c:marker>
          <c:dLbls>
            <c:delete val="1"/>
          </c:dLbls>
          <c:cat>
            <c:numRef>
              <c:f>Foglio1!$A$2:$A$5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Foglio1!$B$2:$B$5</c:f>
              <c:numCache>
                <c:formatCode>0.00%</c:formatCode>
                <c:ptCount val="4"/>
                <c:pt idx="0">
                  <c:v>5.2800000000000034E-2</c:v>
                </c:pt>
                <c:pt idx="1">
                  <c:v>5.2500000000000012E-2</c:v>
                </c:pt>
                <c:pt idx="2">
                  <c:v>5.1499999999999997E-2</c:v>
                </c:pt>
                <c:pt idx="3">
                  <c:v>5.0500000000000003E-2</c:v>
                </c:pt>
              </c:numCache>
            </c:numRef>
          </c:val>
        </c:ser>
        <c:dLbls>
          <c:showVal val="1"/>
        </c:dLbls>
        <c:marker val="1"/>
        <c:axId val="98549120"/>
        <c:axId val="98633216"/>
      </c:lineChart>
      <c:catAx>
        <c:axId val="98549120"/>
        <c:scaling>
          <c:orientation val="minMax"/>
        </c:scaling>
        <c:axPos val="b"/>
        <c:numFmt formatCode="General" sourceLinked="1"/>
        <c:tickLblPos val="nextTo"/>
        <c:crossAx val="98633216"/>
        <c:crosses val="autoZero"/>
        <c:auto val="1"/>
        <c:lblAlgn val="ctr"/>
        <c:lblOffset val="100"/>
      </c:catAx>
      <c:valAx>
        <c:axId val="98633216"/>
        <c:scaling>
          <c:orientation val="minMax"/>
        </c:scaling>
        <c:delete val="1"/>
        <c:axPos val="l"/>
        <c:numFmt formatCode="0.00%" sourceLinked="1"/>
        <c:tickLblPos val="none"/>
        <c:crossAx val="98549120"/>
        <c:crosses val="autoZero"/>
        <c:crossBetween val="between"/>
      </c:valAx>
    </c:plotArea>
    <c:plotVisOnly val="1"/>
    <c:dispBlanksAs val="zero"/>
  </c:chart>
  <c:txPr>
    <a:bodyPr/>
    <a:lstStyle/>
    <a:p>
      <a:pPr>
        <a:defRPr sz="1800"/>
      </a:pPr>
      <a:endParaRPr lang="it-IT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autoTitleDeleted val="1"/>
    <c:view3D>
      <c:rotX val="40"/>
      <c:rotY val="270"/>
      <c:depthPercent val="70"/>
      <c:perspective val="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rgbClr val="FFC000"/>
              </a:solidFill>
            </c:spPr>
          </c:dPt>
          <c:dPt>
            <c:idx val="3"/>
            <c:spPr>
              <a:solidFill>
                <a:schemeClr val="bg2">
                  <a:lumMod val="90000"/>
                </a:schemeClr>
              </a:solidFill>
            </c:spPr>
          </c:dPt>
          <c:dPt>
            <c:idx val="4"/>
            <c:spPr>
              <a:solidFill>
                <a:srgbClr val="FF0000"/>
              </a:solidFill>
            </c:spPr>
          </c:dPt>
          <c:cat>
            <c:strRef>
              <c:f>Sheet1!$A$2:$A$10</c:f>
              <c:strCache>
                <c:ptCount val="9"/>
                <c:pt idx="0">
                  <c:v>altri</c:v>
                </c:pt>
                <c:pt idx="1">
                  <c:v>sogegross</c:v>
                </c:pt>
                <c:pt idx="2">
                  <c:v>carrefour</c:v>
                </c:pt>
                <c:pt idx="3">
                  <c:v>selex</c:v>
                </c:pt>
                <c:pt idx="4">
                  <c:v>auchan</c:v>
                </c:pt>
                <c:pt idx="5">
                  <c:v>conad</c:v>
                </c:pt>
                <c:pt idx="6">
                  <c:v>coop</c:v>
                </c:pt>
                <c:pt idx="7">
                  <c:v>lidl</c:v>
                </c:pt>
                <c:pt idx="8">
                  <c:v>pam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28</c:v>
                </c:pt>
                <c:pt idx="1">
                  <c:v>16</c:v>
                </c:pt>
                <c:pt idx="2">
                  <c:v>13</c:v>
                </c:pt>
                <c:pt idx="3">
                  <c:v>5</c:v>
                </c:pt>
                <c:pt idx="4">
                  <c:v>3</c:v>
                </c:pt>
                <c:pt idx="5">
                  <c:v>12</c:v>
                </c:pt>
                <c:pt idx="6">
                  <c:v>15</c:v>
                </c:pt>
                <c:pt idx="7">
                  <c:v>4</c:v>
                </c:pt>
                <c:pt idx="8">
                  <c:v>4</c:v>
                </c:pt>
              </c:numCache>
            </c:numRef>
          </c:val>
        </c:ser>
        <c:dLbls/>
      </c:pie3DChart>
    </c:plotArea>
    <c:plotVisOnly val="1"/>
    <c:dispBlanksAs val="zero"/>
  </c:chart>
  <c:spPr>
    <a:effectLst/>
  </c:spPr>
  <c:txPr>
    <a:bodyPr/>
    <a:lstStyle/>
    <a:p>
      <a:pPr>
        <a:defRPr sz="1800"/>
      </a:pPr>
      <a:endParaRPr lang="it-IT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autoTitleDeleted val="1"/>
    <c:view3D>
      <c:rotX val="40"/>
      <c:rotY val="270"/>
      <c:depthPercent val="70"/>
      <c:perspective val="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rgbClr val="FFC000"/>
              </a:solidFill>
            </c:spPr>
          </c:dPt>
          <c:dPt>
            <c:idx val="3"/>
            <c:spPr>
              <a:solidFill>
                <a:schemeClr val="bg2">
                  <a:lumMod val="90000"/>
                </a:schemeClr>
              </a:solidFill>
            </c:spPr>
          </c:dPt>
          <c:dPt>
            <c:idx val="4"/>
            <c:spPr>
              <a:solidFill>
                <a:srgbClr val="FF0000"/>
              </a:solidFill>
            </c:spPr>
          </c:dPt>
          <c:cat>
            <c:strRef>
              <c:f>Sheet1!$A$2:$A$9</c:f>
              <c:strCache>
                <c:ptCount val="8"/>
                <c:pt idx="0">
                  <c:v>altri</c:v>
                </c:pt>
                <c:pt idx="1">
                  <c:v>sogegross</c:v>
                </c:pt>
                <c:pt idx="2">
                  <c:v>carrefour</c:v>
                </c:pt>
                <c:pt idx="3">
                  <c:v>auchan</c:v>
                </c:pt>
                <c:pt idx="4">
                  <c:v>conad</c:v>
                </c:pt>
                <c:pt idx="5">
                  <c:v>coop</c:v>
                </c:pt>
                <c:pt idx="6">
                  <c:v>Lidl</c:v>
                </c:pt>
                <c:pt idx="7">
                  <c:v>pam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16</c:v>
                </c:pt>
                <c:pt idx="1">
                  <c:v>26</c:v>
                </c:pt>
                <c:pt idx="2">
                  <c:v>19</c:v>
                </c:pt>
                <c:pt idx="3">
                  <c:v>3</c:v>
                </c:pt>
                <c:pt idx="4">
                  <c:v>5</c:v>
                </c:pt>
                <c:pt idx="5">
                  <c:v>17</c:v>
                </c:pt>
                <c:pt idx="6">
                  <c:v>4</c:v>
                </c:pt>
                <c:pt idx="7">
                  <c:v>10</c:v>
                </c:pt>
              </c:numCache>
            </c:numRef>
          </c:val>
        </c:ser>
        <c:dLbls/>
      </c:pie3DChart>
    </c:plotArea>
    <c:plotVisOnly val="1"/>
    <c:dispBlanksAs val="zero"/>
  </c:chart>
  <c:spPr>
    <a:effectLst/>
  </c:spPr>
  <c:txPr>
    <a:bodyPr/>
    <a:lstStyle/>
    <a:p>
      <a:pPr>
        <a:defRPr sz="1800"/>
      </a:pPr>
      <a:endParaRPr lang="it-IT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E8055D-315C-4C52-9BE2-52E544F5782E}" type="doc">
      <dgm:prSet loTypeId="urn:microsoft.com/office/officeart/2005/8/layout/vList6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it-IT"/>
        </a:p>
      </dgm:t>
    </dgm:pt>
    <dgm:pt modelId="{16F51DCB-6257-46BC-B8C8-85A3CFBF9ED2}">
      <dgm:prSet phldrT="[Text]" custT="1"/>
      <dgm:spPr>
        <a:solidFill>
          <a:srgbClr val="E8D0D0">
            <a:alpha val="80000"/>
          </a:srgbClr>
        </a:solidFill>
        <a:ln>
          <a:solidFill>
            <a:schemeClr val="bg1">
              <a:alpha val="90000"/>
            </a:schemeClr>
          </a:solidFill>
        </a:ln>
      </dgm:spPr>
      <dgm:t>
        <a:bodyPr anchor="ctr"/>
        <a:lstStyle/>
        <a:p>
          <a:pPr marL="179388" indent="-92075"/>
          <a:r>
            <a:rPr lang="it-IT" sz="1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Coop Incontri</a:t>
          </a:r>
          <a:endParaRPr lang="it-IT" sz="1800" b="1" dirty="0"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0049FE31-BC2D-4F1C-8E79-3810DF51A34A}" type="parTrans" cxnId="{71A4527A-57AA-4EFB-93A5-004AF01207B6}">
      <dgm:prSet/>
      <dgm:spPr/>
      <dgm:t>
        <a:bodyPr/>
        <a:lstStyle/>
        <a:p>
          <a:endParaRPr lang="it-IT"/>
        </a:p>
      </dgm:t>
    </dgm:pt>
    <dgm:pt modelId="{30094BFE-E6CB-4F05-8DA4-6436A2CC0858}" type="sibTrans" cxnId="{71A4527A-57AA-4EFB-93A5-004AF01207B6}">
      <dgm:prSet/>
      <dgm:spPr/>
      <dgm:t>
        <a:bodyPr/>
        <a:lstStyle/>
        <a:p>
          <a:endParaRPr lang="it-IT"/>
        </a:p>
      </dgm:t>
    </dgm:pt>
    <dgm:pt modelId="{DA8E57E4-BCA9-4849-9F6B-86B13F1E734C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 w="12700">
          <a:solidFill>
            <a:srgbClr val="C00000"/>
          </a:solidFill>
        </a:ln>
      </dgm:spPr>
      <dgm:t>
        <a:bodyPr/>
        <a:lstStyle/>
        <a:p>
          <a:endParaRPr lang="it-IT" sz="1200" b="1" dirty="0">
            <a:latin typeface="Myriad Pro" pitchFamily="34" charset="0"/>
            <a:ea typeface="Tahoma" pitchFamily="34" charset="0"/>
            <a:cs typeface="Tahoma" pitchFamily="34" charset="0"/>
          </a:endParaRPr>
        </a:p>
      </dgm:t>
    </dgm:pt>
    <dgm:pt modelId="{8E2586E5-AD6A-47A7-9320-5D6F5B9E80CF}" type="parTrans" cxnId="{8FFDC42C-A1C5-4742-9B7C-FBD06E6AD7B7}">
      <dgm:prSet/>
      <dgm:spPr/>
      <dgm:t>
        <a:bodyPr/>
        <a:lstStyle/>
        <a:p>
          <a:endParaRPr lang="it-IT"/>
        </a:p>
      </dgm:t>
    </dgm:pt>
    <dgm:pt modelId="{87FCC8A9-89E2-4E66-B758-36474A2D1616}" type="sibTrans" cxnId="{8FFDC42C-A1C5-4742-9B7C-FBD06E6AD7B7}">
      <dgm:prSet/>
      <dgm:spPr/>
      <dgm:t>
        <a:bodyPr/>
        <a:lstStyle/>
        <a:p>
          <a:endParaRPr lang="it-IT"/>
        </a:p>
      </dgm:t>
    </dgm:pt>
    <dgm:pt modelId="{2BB35AE7-8A28-4B93-A5A6-12FCDAC040D6}">
      <dgm:prSet phldrT="[Text]" custT="1"/>
      <dgm:spPr>
        <a:solidFill>
          <a:srgbClr val="E8D0D0">
            <a:alpha val="80000"/>
          </a:srgbClr>
        </a:solidFill>
        <a:ln>
          <a:solidFill>
            <a:schemeClr val="bg1">
              <a:alpha val="90000"/>
            </a:schemeClr>
          </a:solidFill>
        </a:ln>
      </dgm:spPr>
      <dgm:t>
        <a:bodyPr anchor="ctr"/>
        <a:lstStyle/>
        <a:p>
          <a:pPr marL="179388" indent="-92075"/>
          <a:r>
            <a:rPr lang="it-IT" sz="1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Camminiamo Insieme</a:t>
          </a:r>
          <a:endParaRPr lang="it-IT" sz="1800" b="1" dirty="0"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738FA086-E9B3-4D54-862A-0E91B76BBC91}" type="parTrans" cxnId="{95128196-5014-48BF-BD49-4727DC7AEA57}">
      <dgm:prSet/>
      <dgm:spPr/>
      <dgm:t>
        <a:bodyPr/>
        <a:lstStyle/>
        <a:p>
          <a:endParaRPr lang="it-IT"/>
        </a:p>
      </dgm:t>
    </dgm:pt>
    <dgm:pt modelId="{73C7B2D7-ADA9-401B-8BEF-0034E82E8850}" type="sibTrans" cxnId="{95128196-5014-48BF-BD49-4727DC7AEA57}">
      <dgm:prSet/>
      <dgm:spPr/>
      <dgm:t>
        <a:bodyPr/>
        <a:lstStyle/>
        <a:p>
          <a:endParaRPr lang="it-IT"/>
        </a:p>
      </dgm:t>
    </dgm:pt>
    <dgm:pt modelId="{892F9894-84D5-46D2-A0CC-96E3AB10F464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 w="12700">
          <a:solidFill>
            <a:srgbClr val="C00000"/>
          </a:solidFill>
        </a:ln>
      </dgm:spPr>
      <dgm:t>
        <a:bodyPr/>
        <a:lstStyle/>
        <a:p>
          <a:endParaRPr lang="it-IT" sz="1200" b="1" dirty="0">
            <a:latin typeface="Myriad Pro" pitchFamily="34" charset="0"/>
            <a:ea typeface="Tahoma" pitchFamily="34" charset="0"/>
            <a:cs typeface="Tahoma" pitchFamily="34" charset="0"/>
          </a:endParaRPr>
        </a:p>
      </dgm:t>
    </dgm:pt>
    <dgm:pt modelId="{3E20572E-EAD4-40EA-BFBC-33B816AB3819}" type="parTrans" cxnId="{58162C26-B34D-42AA-B7E4-70D4EDC09E10}">
      <dgm:prSet/>
      <dgm:spPr/>
      <dgm:t>
        <a:bodyPr/>
        <a:lstStyle/>
        <a:p>
          <a:endParaRPr lang="it-IT"/>
        </a:p>
      </dgm:t>
    </dgm:pt>
    <dgm:pt modelId="{A71953A2-4447-4BF8-B987-73C2E10E3452}" type="sibTrans" cxnId="{58162C26-B34D-42AA-B7E4-70D4EDC09E10}">
      <dgm:prSet/>
      <dgm:spPr/>
      <dgm:t>
        <a:bodyPr/>
        <a:lstStyle/>
        <a:p>
          <a:endParaRPr lang="it-IT"/>
        </a:p>
      </dgm:t>
    </dgm:pt>
    <dgm:pt modelId="{0E4527A3-5B7F-4F6A-A915-DF36AD051B3B}">
      <dgm:prSet custT="1"/>
      <dgm:spPr>
        <a:solidFill>
          <a:srgbClr val="E8D0D0">
            <a:alpha val="80000"/>
          </a:srgbClr>
        </a:solidFill>
        <a:ln>
          <a:solidFill>
            <a:schemeClr val="bg1">
              <a:alpha val="90000"/>
            </a:schemeClr>
          </a:solidFill>
        </a:ln>
      </dgm:spPr>
      <dgm:t>
        <a:bodyPr anchor="ctr"/>
        <a:lstStyle/>
        <a:p>
          <a:pPr marL="179388" indent="-92075"/>
          <a:r>
            <a:rPr lang="it-IT" sz="1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Corsi  &amp; Percorsi</a:t>
          </a:r>
          <a:endParaRPr lang="it-IT" sz="1800" b="1" dirty="0"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9B372D3D-605D-4874-AF3E-8B98FD6D8415}" type="parTrans" cxnId="{5E335E2D-91D1-411A-92AC-BDABBCB1D8D0}">
      <dgm:prSet/>
      <dgm:spPr/>
      <dgm:t>
        <a:bodyPr/>
        <a:lstStyle/>
        <a:p>
          <a:endParaRPr lang="it-IT"/>
        </a:p>
      </dgm:t>
    </dgm:pt>
    <dgm:pt modelId="{577D215E-6B4B-4CB1-8270-5B73B5205355}" type="sibTrans" cxnId="{5E335E2D-91D1-411A-92AC-BDABBCB1D8D0}">
      <dgm:prSet/>
      <dgm:spPr/>
      <dgm:t>
        <a:bodyPr/>
        <a:lstStyle/>
        <a:p>
          <a:endParaRPr lang="it-IT"/>
        </a:p>
      </dgm:t>
    </dgm:pt>
    <dgm:pt modelId="{A4FC4410-1143-4843-A2AC-D43C29E48D76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 w="12700">
          <a:solidFill>
            <a:srgbClr val="C00000"/>
          </a:solidFill>
        </a:ln>
      </dgm:spPr>
      <dgm:t>
        <a:bodyPr/>
        <a:lstStyle/>
        <a:p>
          <a:endParaRPr lang="it-IT" sz="1200" b="1" dirty="0">
            <a:latin typeface="Myriad Pro" pitchFamily="34" charset="0"/>
            <a:ea typeface="Tahoma" pitchFamily="34" charset="0"/>
            <a:cs typeface="Tahoma" pitchFamily="34" charset="0"/>
          </a:endParaRPr>
        </a:p>
      </dgm:t>
    </dgm:pt>
    <dgm:pt modelId="{BEE729D9-9A9E-46EB-ABBD-0AD645B17645}" type="sibTrans" cxnId="{C5DE54B7-5019-44F0-972B-6990554F3821}">
      <dgm:prSet/>
      <dgm:spPr/>
      <dgm:t>
        <a:bodyPr/>
        <a:lstStyle/>
        <a:p>
          <a:endParaRPr lang="it-IT"/>
        </a:p>
      </dgm:t>
    </dgm:pt>
    <dgm:pt modelId="{2B0C1881-7659-47A4-B837-31226EBA9C11}" type="parTrans" cxnId="{C5DE54B7-5019-44F0-972B-6990554F3821}">
      <dgm:prSet/>
      <dgm:spPr/>
      <dgm:t>
        <a:bodyPr/>
        <a:lstStyle/>
        <a:p>
          <a:endParaRPr lang="it-IT"/>
        </a:p>
      </dgm:t>
    </dgm:pt>
    <dgm:pt modelId="{C95E428A-4761-4FDD-9259-C480B8BF065C}" type="pres">
      <dgm:prSet presAssocID="{42E8055D-315C-4C52-9BE2-52E544F5782E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B043486C-D2BF-4B3F-924B-2990AF2498E2}" type="pres">
      <dgm:prSet presAssocID="{A4FC4410-1143-4843-A2AC-D43C29E48D76}" presName="linNode" presStyleCnt="0"/>
      <dgm:spPr/>
    </dgm:pt>
    <dgm:pt modelId="{E1CEBF68-0AAB-4FFC-BFCC-DC3E8A2D5154}" type="pres">
      <dgm:prSet presAssocID="{A4FC4410-1143-4843-A2AC-D43C29E48D76}" presName="parentShp" presStyleLbl="node1" presStyleIdx="0" presStyleCnt="3" custScaleX="44526" custScaleY="33527" custLinFactNeighborX="-19793" custLinFactNeighborY="-12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31B92EA-271B-4C59-9A52-93C25C5DFB17}" type="pres">
      <dgm:prSet presAssocID="{A4FC4410-1143-4843-A2AC-D43C29E48D76}" presName="childShp" presStyleLbl="bgAccFollowNode1" presStyleIdx="0" presStyleCnt="3" custScaleX="75469" custScaleY="25677" custLinFactNeighborX="-11968" custLinFactNeighborY="1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0DD1AFD-5D64-431A-B0D7-163B12F6FA9C}" type="pres">
      <dgm:prSet presAssocID="{BEE729D9-9A9E-46EB-ABBD-0AD645B17645}" presName="spacing" presStyleCnt="0"/>
      <dgm:spPr/>
    </dgm:pt>
    <dgm:pt modelId="{BBF27312-A614-457B-97B6-6CE7FA08752C}" type="pres">
      <dgm:prSet presAssocID="{DA8E57E4-BCA9-4849-9F6B-86B13F1E734C}" presName="linNode" presStyleCnt="0"/>
      <dgm:spPr/>
    </dgm:pt>
    <dgm:pt modelId="{2D3B0B94-CD9D-4BCC-A061-E3AD98AF541C}" type="pres">
      <dgm:prSet presAssocID="{DA8E57E4-BCA9-4849-9F6B-86B13F1E734C}" presName="parentShp" presStyleLbl="node1" presStyleIdx="1" presStyleCnt="3" custScaleX="44526" custScaleY="33527" custLinFactNeighborX="-1854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68E95A8-2675-4AA3-9315-C1885195478E}" type="pres">
      <dgm:prSet presAssocID="{DA8E57E4-BCA9-4849-9F6B-86B13F1E734C}" presName="childShp" presStyleLbl="bgAccFollowNode1" presStyleIdx="1" presStyleCnt="3" custScaleX="77959" custScaleY="25677" custLinFactNeighborX="-10100" custLinFactNeighborY="-102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8D9F0AE-384B-43E0-BDCC-DE0F76C10E4C}" type="pres">
      <dgm:prSet presAssocID="{87FCC8A9-89E2-4E66-B758-36474A2D1616}" presName="spacing" presStyleCnt="0"/>
      <dgm:spPr/>
    </dgm:pt>
    <dgm:pt modelId="{2B27A640-8140-42B8-941B-DDA70472B3C9}" type="pres">
      <dgm:prSet presAssocID="{892F9894-84D5-46D2-A0CC-96E3AB10F464}" presName="linNode" presStyleCnt="0"/>
      <dgm:spPr/>
    </dgm:pt>
    <dgm:pt modelId="{08533AC0-9D97-4F4D-A5EA-475C0F19B619}" type="pres">
      <dgm:prSet presAssocID="{892F9894-84D5-46D2-A0CC-96E3AB10F464}" presName="parentShp" presStyleLbl="node1" presStyleIdx="2" presStyleCnt="3" custScaleX="44526" custScaleY="33527" custLinFactNeighborX="-1885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7FAD236-61F4-4F01-8453-F287288591D0}" type="pres">
      <dgm:prSet presAssocID="{892F9894-84D5-46D2-A0CC-96E3AB10F464}" presName="childShp" presStyleLbl="bgAccFollowNode1" presStyleIdx="2" presStyleCnt="3" custScaleX="77336" custScaleY="25677" custLinFactNeighborX="-1056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D6B10993-1E9B-452A-A28B-BC3A41E0C700}" type="presOf" srcId="{42E8055D-315C-4C52-9BE2-52E544F5782E}" destId="{C95E428A-4761-4FDD-9259-C480B8BF065C}" srcOrd="0" destOrd="0" presId="urn:microsoft.com/office/officeart/2005/8/layout/vList6"/>
    <dgm:cxn modelId="{71A4527A-57AA-4EFB-93A5-004AF01207B6}" srcId="{A4FC4410-1143-4843-A2AC-D43C29E48D76}" destId="{16F51DCB-6257-46BC-B8C8-85A3CFBF9ED2}" srcOrd="0" destOrd="0" parTransId="{0049FE31-BC2D-4F1C-8E79-3810DF51A34A}" sibTransId="{30094BFE-E6CB-4F05-8DA4-6436A2CC0858}"/>
    <dgm:cxn modelId="{5E335E2D-91D1-411A-92AC-BDABBCB1D8D0}" srcId="{892F9894-84D5-46D2-A0CC-96E3AB10F464}" destId="{0E4527A3-5B7F-4F6A-A915-DF36AD051B3B}" srcOrd="0" destOrd="0" parTransId="{9B372D3D-605D-4874-AF3E-8B98FD6D8415}" sibTransId="{577D215E-6B4B-4CB1-8270-5B73B5205355}"/>
    <dgm:cxn modelId="{95128196-5014-48BF-BD49-4727DC7AEA57}" srcId="{DA8E57E4-BCA9-4849-9F6B-86B13F1E734C}" destId="{2BB35AE7-8A28-4B93-A5A6-12FCDAC040D6}" srcOrd="0" destOrd="0" parTransId="{738FA086-E9B3-4D54-862A-0E91B76BBC91}" sibTransId="{73C7B2D7-ADA9-401B-8BEF-0034E82E8850}"/>
    <dgm:cxn modelId="{C5DE54B7-5019-44F0-972B-6990554F3821}" srcId="{42E8055D-315C-4C52-9BE2-52E544F5782E}" destId="{A4FC4410-1143-4843-A2AC-D43C29E48D76}" srcOrd="0" destOrd="0" parTransId="{2B0C1881-7659-47A4-B837-31226EBA9C11}" sibTransId="{BEE729D9-9A9E-46EB-ABBD-0AD645B17645}"/>
    <dgm:cxn modelId="{F4F1BC13-1F01-4A6F-A1DF-359EDACE3388}" type="presOf" srcId="{2BB35AE7-8A28-4B93-A5A6-12FCDAC040D6}" destId="{E68E95A8-2675-4AA3-9315-C1885195478E}" srcOrd="0" destOrd="0" presId="urn:microsoft.com/office/officeart/2005/8/layout/vList6"/>
    <dgm:cxn modelId="{8D506425-790B-4AFF-9D62-9C7B7151195F}" type="presOf" srcId="{16F51DCB-6257-46BC-B8C8-85A3CFBF9ED2}" destId="{631B92EA-271B-4C59-9A52-93C25C5DFB17}" srcOrd="0" destOrd="0" presId="urn:microsoft.com/office/officeart/2005/8/layout/vList6"/>
    <dgm:cxn modelId="{7851A0A9-FB34-408D-9243-D068CCFB6419}" type="presOf" srcId="{892F9894-84D5-46D2-A0CC-96E3AB10F464}" destId="{08533AC0-9D97-4F4D-A5EA-475C0F19B619}" srcOrd="0" destOrd="0" presId="urn:microsoft.com/office/officeart/2005/8/layout/vList6"/>
    <dgm:cxn modelId="{58162C26-B34D-42AA-B7E4-70D4EDC09E10}" srcId="{42E8055D-315C-4C52-9BE2-52E544F5782E}" destId="{892F9894-84D5-46D2-A0CC-96E3AB10F464}" srcOrd="2" destOrd="0" parTransId="{3E20572E-EAD4-40EA-BFBC-33B816AB3819}" sibTransId="{A71953A2-4447-4BF8-B987-73C2E10E3452}"/>
    <dgm:cxn modelId="{395F0165-0BD7-47F0-B38F-77837355095E}" type="presOf" srcId="{A4FC4410-1143-4843-A2AC-D43C29E48D76}" destId="{E1CEBF68-0AAB-4FFC-BFCC-DC3E8A2D5154}" srcOrd="0" destOrd="0" presId="urn:microsoft.com/office/officeart/2005/8/layout/vList6"/>
    <dgm:cxn modelId="{8FFDC42C-A1C5-4742-9B7C-FBD06E6AD7B7}" srcId="{42E8055D-315C-4C52-9BE2-52E544F5782E}" destId="{DA8E57E4-BCA9-4849-9F6B-86B13F1E734C}" srcOrd="1" destOrd="0" parTransId="{8E2586E5-AD6A-47A7-9320-5D6F5B9E80CF}" sibTransId="{87FCC8A9-89E2-4E66-B758-36474A2D1616}"/>
    <dgm:cxn modelId="{3BC5609F-C025-4663-970F-5A3DBFE52967}" type="presOf" srcId="{DA8E57E4-BCA9-4849-9F6B-86B13F1E734C}" destId="{2D3B0B94-CD9D-4BCC-A061-E3AD98AF541C}" srcOrd="0" destOrd="0" presId="urn:microsoft.com/office/officeart/2005/8/layout/vList6"/>
    <dgm:cxn modelId="{D5E303B0-0795-4CFA-B0DF-02C57A25C019}" type="presOf" srcId="{0E4527A3-5B7F-4F6A-A915-DF36AD051B3B}" destId="{A7FAD236-61F4-4F01-8453-F287288591D0}" srcOrd="0" destOrd="0" presId="urn:microsoft.com/office/officeart/2005/8/layout/vList6"/>
    <dgm:cxn modelId="{4C9F40FA-90B5-4F20-8147-6E32116A929C}" type="presParOf" srcId="{C95E428A-4761-4FDD-9259-C480B8BF065C}" destId="{B043486C-D2BF-4B3F-924B-2990AF2498E2}" srcOrd="0" destOrd="0" presId="urn:microsoft.com/office/officeart/2005/8/layout/vList6"/>
    <dgm:cxn modelId="{7CB8413C-7147-43B7-B272-624C17F52441}" type="presParOf" srcId="{B043486C-D2BF-4B3F-924B-2990AF2498E2}" destId="{E1CEBF68-0AAB-4FFC-BFCC-DC3E8A2D5154}" srcOrd="0" destOrd="0" presId="urn:microsoft.com/office/officeart/2005/8/layout/vList6"/>
    <dgm:cxn modelId="{E853B02B-2E0F-48D1-97A3-EC5F519139B0}" type="presParOf" srcId="{B043486C-D2BF-4B3F-924B-2990AF2498E2}" destId="{631B92EA-271B-4C59-9A52-93C25C5DFB17}" srcOrd="1" destOrd="0" presId="urn:microsoft.com/office/officeart/2005/8/layout/vList6"/>
    <dgm:cxn modelId="{6976CEEB-EBC2-4E14-8614-22705B1C3C8D}" type="presParOf" srcId="{C95E428A-4761-4FDD-9259-C480B8BF065C}" destId="{00DD1AFD-5D64-431A-B0D7-163B12F6FA9C}" srcOrd="1" destOrd="0" presId="urn:microsoft.com/office/officeart/2005/8/layout/vList6"/>
    <dgm:cxn modelId="{EA7DA55F-0F63-40CE-B60D-76F328DCF140}" type="presParOf" srcId="{C95E428A-4761-4FDD-9259-C480B8BF065C}" destId="{BBF27312-A614-457B-97B6-6CE7FA08752C}" srcOrd="2" destOrd="0" presId="urn:microsoft.com/office/officeart/2005/8/layout/vList6"/>
    <dgm:cxn modelId="{7C78F5D2-052D-4E90-802A-851A81A74F44}" type="presParOf" srcId="{BBF27312-A614-457B-97B6-6CE7FA08752C}" destId="{2D3B0B94-CD9D-4BCC-A061-E3AD98AF541C}" srcOrd="0" destOrd="0" presId="urn:microsoft.com/office/officeart/2005/8/layout/vList6"/>
    <dgm:cxn modelId="{3DA75EB1-F900-4982-8DA8-81B78EBD6D76}" type="presParOf" srcId="{BBF27312-A614-457B-97B6-6CE7FA08752C}" destId="{E68E95A8-2675-4AA3-9315-C1885195478E}" srcOrd="1" destOrd="0" presId="urn:microsoft.com/office/officeart/2005/8/layout/vList6"/>
    <dgm:cxn modelId="{2464A892-F461-4DE2-82A3-F03C3C3AB0D2}" type="presParOf" srcId="{C95E428A-4761-4FDD-9259-C480B8BF065C}" destId="{98D9F0AE-384B-43E0-BDCC-DE0F76C10E4C}" srcOrd="3" destOrd="0" presId="urn:microsoft.com/office/officeart/2005/8/layout/vList6"/>
    <dgm:cxn modelId="{548DD6E3-9C06-4FF7-A972-BAF17737BAC5}" type="presParOf" srcId="{C95E428A-4761-4FDD-9259-C480B8BF065C}" destId="{2B27A640-8140-42B8-941B-DDA70472B3C9}" srcOrd="4" destOrd="0" presId="urn:microsoft.com/office/officeart/2005/8/layout/vList6"/>
    <dgm:cxn modelId="{F8FB406E-F4E8-47A3-AD8A-FE9027F2C75B}" type="presParOf" srcId="{2B27A640-8140-42B8-941B-DDA70472B3C9}" destId="{08533AC0-9D97-4F4D-A5EA-475C0F19B619}" srcOrd="0" destOrd="0" presId="urn:microsoft.com/office/officeart/2005/8/layout/vList6"/>
    <dgm:cxn modelId="{27A8158F-FD84-43A9-B6F9-CEFC2DA19BF9}" type="presParOf" srcId="{2B27A640-8140-42B8-941B-DDA70472B3C9}" destId="{A7FAD236-61F4-4F01-8453-F287288591D0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31B92EA-271B-4C59-9A52-93C25C5DFB17}">
      <dsp:nvSpPr>
        <dsp:cNvPr id="0" name=""/>
        <dsp:cNvSpPr/>
      </dsp:nvSpPr>
      <dsp:spPr>
        <a:xfrm>
          <a:off x="1918547" y="110770"/>
          <a:ext cx="2759910" cy="718836"/>
        </a:xfrm>
        <a:prstGeom prst="rightArrow">
          <a:avLst>
            <a:gd name="adj1" fmla="val 75000"/>
            <a:gd name="adj2" fmla="val 50000"/>
          </a:avLst>
        </a:prstGeom>
        <a:solidFill>
          <a:srgbClr val="E8D0D0">
            <a:alpha val="80000"/>
          </a:srgbClr>
        </a:solidFill>
        <a:ln w="25400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179388" lvl="1" indent="-92075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800" b="1" kern="1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Coop Incontri</a:t>
          </a:r>
          <a:endParaRPr lang="it-IT" sz="1800" b="1" kern="1200" dirty="0"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1918547" y="110770"/>
        <a:ext cx="2759910" cy="718836"/>
      </dsp:txXfrm>
    </dsp:sp>
    <dsp:sp modelId="{E1CEBF68-0AAB-4FFC-BFCC-DC3E8A2D5154}">
      <dsp:nvSpPr>
        <dsp:cNvPr id="0" name=""/>
        <dsp:cNvSpPr/>
      </dsp:nvSpPr>
      <dsp:spPr>
        <a:xfrm>
          <a:off x="400948" y="0"/>
          <a:ext cx="1085547" cy="938599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rgbClr val="C00000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b="1" kern="1200" dirty="0">
            <a:latin typeface="Myriad Pro" pitchFamily="34" charset="0"/>
            <a:ea typeface="Tahoma" pitchFamily="34" charset="0"/>
            <a:cs typeface="Tahoma" pitchFamily="34" charset="0"/>
          </a:endParaRPr>
        </a:p>
      </dsp:txBody>
      <dsp:txXfrm>
        <a:off x="400948" y="0"/>
        <a:ext cx="1085547" cy="938599"/>
      </dsp:txXfrm>
    </dsp:sp>
    <dsp:sp modelId="{E68E95A8-2675-4AA3-9315-C1885195478E}">
      <dsp:nvSpPr>
        <dsp:cNvPr id="0" name=""/>
        <dsp:cNvSpPr/>
      </dsp:nvSpPr>
      <dsp:spPr>
        <a:xfrm>
          <a:off x="1918559" y="1300151"/>
          <a:ext cx="2850969" cy="718836"/>
        </a:xfrm>
        <a:prstGeom prst="rightArrow">
          <a:avLst>
            <a:gd name="adj1" fmla="val 75000"/>
            <a:gd name="adj2" fmla="val 50000"/>
          </a:avLst>
        </a:prstGeom>
        <a:solidFill>
          <a:srgbClr val="E8D0D0">
            <a:alpha val="80000"/>
          </a:srgbClr>
        </a:solidFill>
        <a:ln w="25400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179388" lvl="1" indent="-92075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800" b="1" kern="1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Camminiamo Insieme</a:t>
          </a:r>
          <a:endParaRPr lang="it-IT" sz="1800" b="1" kern="1200" dirty="0"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1918559" y="1300151"/>
        <a:ext cx="2850969" cy="718836"/>
      </dsp:txXfrm>
    </dsp:sp>
    <dsp:sp modelId="{2D3B0B94-CD9D-4BCC-A061-E3AD98AF541C}">
      <dsp:nvSpPr>
        <dsp:cNvPr id="0" name=""/>
        <dsp:cNvSpPr/>
      </dsp:nvSpPr>
      <dsp:spPr>
        <a:xfrm>
          <a:off x="400948" y="1218993"/>
          <a:ext cx="1085547" cy="938599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rgbClr val="C00000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b="1" kern="1200" dirty="0">
            <a:latin typeface="Myriad Pro" pitchFamily="34" charset="0"/>
            <a:ea typeface="Tahoma" pitchFamily="34" charset="0"/>
            <a:cs typeface="Tahoma" pitchFamily="34" charset="0"/>
          </a:endParaRPr>
        </a:p>
      </dsp:txBody>
      <dsp:txXfrm>
        <a:off x="400948" y="1218993"/>
        <a:ext cx="1085547" cy="938599"/>
      </dsp:txXfrm>
    </dsp:sp>
    <dsp:sp modelId="{A7FAD236-61F4-4F01-8453-F287288591D0}">
      <dsp:nvSpPr>
        <dsp:cNvPr id="0" name=""/>
        <dsp:cNvSpPr/>
      </dsp:nvSpPr>
      <dsp:spPr>
        <a:xfrm>
          <a:off x="1918566" y="2547427"/>
          <a:ext cx="2828186" cy="718836"/>
        </a:xfrm>
        <a:prstGeom prst="rightArrow">
          <a:avLst>
            <a:gd name="adj1" fmla="val 75000"/>
            <a:gd name="adj2" fmla="val 50000"/>
          </a:avLst>
        </a:prstGeom>
        <a:solidFill>
          <a:srgbClr val="E8D0D0">
            <a:alpha val="80000"/>
          </a:srgbClr>
        </a:solidFill>
        <a:ln w="25400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179388" lvl="1" indent="-92075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800" b="1" kern="1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Corsi  &amp; Percorsi</a:t>
          </a:r>
          <a:endParaRPr lang="it-IT" sz="1800" b="1" kern="1200" dirty="0"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1918566" y="2547427"/>
        <a:ext cx="2828186" cy="718836"/>
      </dsp:txXfrm>
    </dsp:sp>
    <dsp:sp modelId="{08533AC0-9D97-4F4D-A5EA-475C0F19B619}">
      <dsp:nvSpPr>
        <dsp:cNvPr id="0" name=""/>
        <dsp:cNvSpPr/>
      </dsp:nvSpPr>
      <dsp:spPr>
        <a:xfrm>
          <a:off x="400966" y="2437545"/>
          <a:ext cx="1085547" cy="938599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rgbClr val="C00000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b="1" kern="1200" dirty="0">
            <a:latin typeface="Myriad Pro" pitchFamily="34" charset="0"/>
            <a:ea typeface="Tahoma" pitchFamily="34" charset="0"/>
            <a:cs typeface="Tahoma" pitchFamily="34" charset="0"/>
          </a:endParaRPr>
        </a:p>
      </dsp:txBody>
      <dsp:txXfrm>
        <a:off x="400966" y="2437545"/>
        <a:ext cx="1085547" cy="9385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543" cy="339884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339884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E34F1FA2-DCBC-4396-9540-E73583AFD07C}" type="datetimeFigureOut">
              <a:rPr lang="it-IT" smtClean="0"/>
              <a:pPr/>
              <a:t>13/06/2018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6456613"/>
            <a:ext cx="4301543" cy="339884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799" y="6456613"/>
            <a:ext cx="4301543" cy="339884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EC474588-FDCD-4C13-BBC3-2C8BABE5A9A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3548858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543" cy="339884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39884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74484F07-0CA7-4981-89BF-8D1D379676AB}" type="datetimeFigureOut">
              <a:rPr lang="it-IT" smtClean="0"/>
              <a:pPr/>
              <a:t>13/06/2018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4" y="3228895"/>
            <a:ext cx="7941310" cy="3058954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6456613"/>
            <a:ext cx="4301543" cy="339884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99" y="6456613"/>
            <a:ext cx="4301543" cy="339884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434E4195-BE9D-49F6-8567-0A0E0C2F10A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2382952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85906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29533" algn="l" defTabSz="185906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59067" algn="l" defTabSz="185906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88600" algn="l" defTabSz="185906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718133" algn="l" defTabSz="185906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647667" algn="l" defTabSz="185906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577200" algn="l" defTabSz="185906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506733" algn="l" defTabSz="185906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436267" algn="l" defTabSz="185906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4E4195-BE9D-49F6-8567-0A0E0C2F10A5}" type="slidenum">
              <a:rPr lang="it-IT" smtClean="0"/>
              <a:pPr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331826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4E4195-BE9D-49F6-8567-0A0E0C2F10A5}" type="slidenum">
              <a:rPr lang="it-IT" smtClean="0"/>
              <a:pPr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917791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4E4195-BE9D-49F6-8567-0A0E0C2F10A5}" type="slidenum">
              <a:rPr lang="it-IT" smtClean="0"/>
              <a:pPr/>
              <a:t>25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331826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1" y="2895601"/>
            <a:ext cx="8839200" cy="1303338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1" y="4190999"/>
            <a:ext cx="8839200" cy="9144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1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62478" name="Rectangle 1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2479" name="Rectangle 1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2480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0688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09F7E26-4FF2-47B5-B37B-5182FAD8DFA6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00_Lavori Sabrina\COOP\ASSEMBLEE 2012\Assemblea Generale 2012\NUOVE IMG FLASH 2012\Assemblea 201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331642" y="1268761"/>
            <a:ext cx="8118805" cy="6048673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7044" y="534698"/>
            <a:ext cx="8609913" cy="836902"/>
          </a:xfrm>
        </p:spPr>
        <p:txBody>
          <a:bodyPr/>
          <a:lstStyle>
            <a:lvl1pPr algn="ctr">
              <a:defRPr sz="3300">
                <a:latin typeface="Bell Gothic Std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083009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00_Lavori Sabrina\COOP\ASSEMBLEE 2012\Assemblea Generale 2012\NUOVE IMG FLASH 2012\Casse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115617" y="882480"/>
            <a:ext cx="8020622" cy="5975523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7044" y="534698"/>
            <a:ext cx="8609913" cy="836902"/>
          </a:xfrm>
        </p:spPr>
        <p:txBody>
          <a:bodyPr/>
          <a:lstStyle>
            <a:lvl1pPr algn="ctr">
              <a:defRPr sz="3300">
                <a:latin typeface="Bell Gothic Std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498328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00_Lavori Sabrina\COOP\ASSEMBLEE 2012\Assemblea Generale 2012\NUOVE IMG FLASH 2012\CoopSalute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63690" y="1381302"/>
            <a:ext cx="7380312" cy="5498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7044" y="534698"/>
            <a:ext cx="8609913" cy="836902"/>
          </a:xfrm>
        </p:spPr>
        <p:txBody>
          <a:bodyPr/>
          <a:lstStyle>
            <a:lvl1pPr algn="ctr">
              <a:defRPr sz="3300">
                <a:latin typeface="Bell Gothic Std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274722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00_Lavori Sabrina\COOP\ASSEMBLEE 2012\Assemblea Generale 2012\NUOVE IMG FLASH 2012\Casse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547664" y="1205073"/>
            <a:ext cx="7618885" cy="567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7044" y="534698"/>
            <a:ext cx="8609913" cy="836902"/>
          </a:xfrm>
        </p:spPr>
        <p:txBody>
          <a:bodyPr/>
          <a:lstStyle>
            <a:lvl1pPr algn="ctr">
              <a:defRPr sz="3300">
                <a:latin typeface="Arial Narrow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463900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7044" y="534698"/>
            <a:ext cx="8609913" cy="836902"/>
          </a:xfrm>
        </p:spPr>
        <p:txBody>
          <a:bodyPr/>
          <a:lstStyle>
            <a:lvl1pPr algn="ctr">
              <a:defRPr sz="3300">
                <a:latin typeface="Arial Narrow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pic>
        <p:nvPicPr>
          <p:cNvPr id="5" name="Picture 2" descr="D:\00_Lavori Sabrina\COOP\ASSEMBLEE 2012\Assemblea Generale 2012\NUOVE IMG FLASH 2012\CoopSalute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63690" y="1381302"/>
            <a:ext cx="7380312" cy="5498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60604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00_Lavori Sabrina\COOP\ASSEMBLEE 2012\Assemblea Generale 2012\NUOVE IMG FLASH 2012\Detersivi s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619673" y="1251649"/>
            <a:ext cx="7525104" cy="5606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7044" y="534698"/>
            <a:ext cx="8609913" cy="836902"/>
          </a:xfrm>
        </p:spPr>
        <p:txBody>
          <a:bodyPr/>
          <a:lstStyle>
            <a:lvl1pPr algn="ctr">
              <a:defRPr sz="3300">
                <a:latin typeface="Bell Gothic Std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474668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1" y="0"/>
            <a:ext cx="9144000" cy="1667251"/>
          </a:xfrm>
          <a:prstGeom prst="rect">
            <a:avLst/>
          </a:prstGeom>
          <a:solidFill>
            <a:srgbClr val="FFFFFF">
              <a:alpha val="20000"/>
            </a:srgbClr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none" lIns="185907" tIns="92953" rIns="185907" bIns="92953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8590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7044" y="534698"/>
            <a:ext cx="8609913" cy="836902"/>
          </a:xfrm>
        </p:spPr>
        <p:txBody>
          <a:bodyPr/>
          <a:lstStyle>
            <a:lvl1pPr algn="ctr">
              <a:defRPr sz="3300">
                <a:latin typeface="Bell Gothic Std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25" y="1667252"/>
            <a:ext cx="9144000" cy="519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761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3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133522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" y="0"/>
            <a:ext cx="9144000" cy="1667251"/>
          </a:xfrm>
          <a:prstGeom prst="rect">
            <a:avLst/>
          </a:prstGeom>
          <a:solidFill>
            <a:srgbClr val="FFFFFF">
              <a:alpha val="20000"/>
            </a:srgbClr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none" lIns="185907" tIns="92953" rIns="185907" bIns="92953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8590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3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13" b="8766"/>
          <a:stretch/>
        </p:blipFill>
        <p:spPr>
          <a:xfrm>
            <a:off x="1" y="1622952"/>
            <a:ext cx="9144000" cy="523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911804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95537" y="1644244"/>
            <a:ext cx="8748464" cy="5190989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67044" y="534698"/>
            <a:ext cx="8609913" cy="836902"/>
          </a:xfrm>
        </p:spPr>
        <p:txBody>
          <a:bodyPr/>
          <a:lstStyle>
            <a:lvl1pPr algn="ctr">
              <a:defRPr sz="3300">
                <a:latin typeface="Bell Gothic Std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256996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Pictures\bilancio 2013\bilancio 13 parte 2 alta_Pagina_17_Immagine_0001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1" y="1628802"/>
            <a:ext cx="9144000" cy="522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7044" y="534698"/>
            <a:ext cx="8609913" cy="836902"/>
          </a:xfrm>
        </p:spPr>
        <p:txBody>
          <a:bodyPr/>
          <a:lstStyle>
            <a:lvl1pPr algn="ctr">
              <a:defRPr sz="3300">
                <a:latin typeface="Bell Gothic Std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5" name="Title 1"/>
          <p:cNvSpPr txBox="1">
            <a:spLocks/>
          </p:cNvSpPr>
          <p:nvPr userDrawn="1"/>
        </p:nvSpPr>
        <p:spPr bwMode="auto">
          <a:xfrm>
            <a:off x="0" y="1"/>
            <a:ext cx="8990888" cy="408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779" tIns="47890" rIns="95779" bIns="4789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5pPr>
            <a:lvl6pPr marL="235549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6pPr>
            <a:lvl7pPr marL="471099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7pPr>
            <a:lvl8pPr marL="706648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8pPr>
            <a:lvl9pPr marL="942198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859067"/>
            <a:r>
              <a:rPr lang="en-US" sz="2100" kern="0" dirty="0" smtClean="0">
                <a:latin typeface="Bell Gothic Std Black" pitchFamily="34" charset="0"/>
              </a:rPr>
              <a:t>Click to edit Master title style</a:t>
            </a:r>
            <a:endParaRPr lang="it-IT" sz="2100" kern="0" dirty="0">
              <a:latin typeface="Bell Gothic Std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5970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ublic\Pictures\bilancio 2013\bilancio 13 parte 2 alta_Pagina_21_Immagine_0001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679046"/>
            <a:ext cx="9144000" cy="542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7044" y="534698"/>
            <a:ext cx="8609913" cy="836902"/>
          </a:xfrm>
        </p:spPr>
        <p:txBody>
          <a:bodyPr/>
          <a:lstStyle>
            <a:lvl1pPr algn="ctr">
              <a:defRPr sz="3300">
                <a:latin typeface="Bell Gothic Std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843537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00_Lavori Sabrina\COOP\ASSEMBLEE 2012\Assemblea Generale 2012\NUOVE IMG FLASH 2012\Coop incontri sfondo.pn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75332" y="1661021"/>
            <a:ext cx="9241879" cy="5584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7044" y="534698"/>
            <a:ext cx="8609913" cy="836902"/>
          </a:xfrm>
        </p:spPr>
        <p:txBody>
          <a:bodyPr/>
          <a:lstStyle>
            <a:lvl1pPr algn="ctr">
              <a:defRPr sz="3300">
                <a:latin typeface="Bell Gothic Std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808129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00_Lavori Sabrina\COOP\ASSEMBLEE 2012\Assemblea Generale 2012\NUOVE IMG FLASH 2012\Buon fine sfondo.pn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88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115617" y="1661023"/>
            <a:ext cx="8028384" cy="5196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7044" y="534698"/>
            <a:ext cx="8609913" cy="836902"/>
          </a:xfrm>
        </p:spPr>
        <p:txBody>
          <a:bodyPr/>
          <a:lstStyle>
            <a:lvl1pPr algn="ctr">
              <a:defRPr sz="3300">
                <a:latin typeface="Bell Gothic Std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5" name="Title 1"/>
          <p:cNvSpPr txBox="1">
            <a:spLocks/>
          </p:cNvSpPr>
          <p:nvPr userDrawn="1"/>
        </p:nvSpPr>
        <p:spPr bwMode="auto">
          <a:xfrm>
            <a:off x="0" y="1"/>
            <a:ext cx="8990888" cy="408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779" tIns="47890" rIns="95779" bIns="4789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5pPr>
            <a:lvl6pPr marL="235549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6pPr>
            <a:lvl7pPr marL="471099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7pPr>
            <a:lvl8pPr marL="706648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8pPr>
            <a:lvl9pPr marL="942198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859067"/>
            <a:r>
              <a:rPr lang="en-US" sz="2100" kern="0" dirty="0" smtClean="0">
                <a:latin typeface="Bell Gothic Std Black" pitchFamily="34" charset="0"/>
              </a:rPr>
              <a:t>Click to edit Master title style</a:t>
            </a:r>
            <a:endParaRPr lang="it-IT" sz="2100" kern="0" dirty="0">
              <a:latin typeface="Bell Gothic Std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9978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00_Lavori Sabrina\COOP\ASSEMBLEE 2012\Assemblea Generale 2012\NUOVE IMG FLASH 2012\Mangiami 2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897757" y="1615860"/>
            <a:ext cx="6300191" cy="527783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7044" y="534698"/>
            <a:ext cx="8609913" cy="836902"/>
          </a:xfrm>
        </p:spPr>
        <p:txBody>
          <a:bodyPr/>
          <a:lstStyle>
            <a:lvl1pPr algn="ctr">
              <a:defRPr sz="3300">
                <a:latin typeface="Bell Gothic Std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5" name="Title 1"/>
          <p:cNvSpPr txBox="1">
            <a:spLocks/>
          </p:cNvSpPr>
          <p:nvPr userDrawn="1"/>
        </p:nvSpPr>
        <p:spPr bwMode="auto">
          <a:xfrm>
            <a:off x="0" y="1"/>
            <a:ext cx="8990888" cy="408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779" tIns="47890" rIns="95779" bIns="4789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5pPr>
            <a:lvl6pPr marL="235549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6pPr>
            <a:lvl7pPr marL="471099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7pPr>
            <a:lvl8pPr marL="706648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8pPr>
            <a:lvl9pPr marL="942198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859067"/>
            <a:r>
              <a:rPr lang="en-US" sz="2100" kern="0" dirty="0" smtClean="0">
                <a:latin typeface="Bell Gothic Std Black" pitchFamily="34" charset="0"/>
              </a:rPr>
              <a:t>Click to edit Master title style</a:t>
            </a:r>
            <a:endParaRPr lang="it-IT" sz="2100" kern="0" dirty="0">
              <a:latin typeface="Bell Gothic Std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1864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7044" y="534698"/>
            <a:ext cx="8609913" cy="836902"/>
          </a:xfrm>
        </p:spPr>
        <p:txBody>
          <a:bodyPr/>
          <a:lstStyle>
            <a:lvl1pPr algn="ctr">
              <a:defRPr sz="3300">
                <a:latin typeface="Bell Gothic Std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5" name="Title 1"/>
          <p:cNvSpPr txBox="1">
            <a:spLocks/>
          </p:cNvSpPr>
          <p:nvPr userDrawn="1"/>
        </p:nvSpPr>
        <p:spPr bwMode="auto">
          <a:xfrm>
            <a:off x="0" y="1"/>
            <a:ext cx="8990888" cy="408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779" tIns="47890" rIns="95779" bIns="4789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5pPr>
            <a:lvl6pPr marL="235549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6pPr>
            <a:lvl7pPr marL="471099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7pPr>
            <a:lvl8pPr marL="706648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8pPr>
            <a:lvl9pPr marL="942198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859067"/>
            <a:r>
              <a:rPr lang="en-US" sz="2100" kern="0" dirty="0" smtClean="0">
                <a:latin typeface="Bell Gothic Std Black" pitchFamily="34" charset="0"/>
              </a:rPr>
              <a:t>Click to edit Master title style</a:t>
            </a:r>
            <a:endParaRPr lang="it-IT" sz="2100" kern="0" dirty="0">
              <a:latin typeface="Bell Gothic Std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4996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00_Lavori Sabrina\COOP\ASSEMBLEE 2012\Assemblea Generale 2012\NUOVE IMG FLASH 2012\Separate sfondo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547666" y="1198884"/>
            <a:ext cx="7625087" cy="5680842"/>
          </a:xfrm>
          <a:prstGeom prst="rect">
            <a:avLst/>
          </a:prstGeom>
          <a:noFill/>
          <a:effectLst/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7044" y="534698"/>
            <a:ext cx="8609913" cy="836902"/>
          </a:xfrm>
        </p:spPr>
        <p:txBody>
          <a:bodyPr/>
          <a:lstStyle>
            <a:lvl1pPr algn="ctr">
              <a:defRPr sz="3300">
                <a:latin typeface="Bell Gothic Std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870922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00_Lavori Sabrina\COOP\ASSEMBLEE 2011\Foto\varie soci e spesa\IMG_7324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154190" y="1556792"/>
            <a:ext cx="8100001" cy="54000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7044" y="534698"/>
            <a:ext cx="8609913" cy="836902"/>
          </a:xfrm>
        </p:spPr>
        <p:txBody>
          <a:bodyPr/>
          <a:lstStyle>
            <a:lvl1pPr algn="ctr">
              <a:defRPr sz="3300">
                <a:latin typeface="Bell Gothic Std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810922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66810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2" y="1640160"/>
            <a:ext cx="8686799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18864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04CF265-ABD8-4ED0-A6F8-F3052A1ECEAF}" type="slidenum">
              <a:rPr lang="en-US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459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2" y="152403"/>
            <a:ext cx="8686799" cy="1219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779" tIns="47890" rIns="95779" bIns="478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title style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2" y="1676399"/>
            <a:ext cx="8686799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779" tIns="47890" rIns="95779" bIns="478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53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79" tIns="47890" rIns="95779" bIns="4789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6145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79" tIns="47890" rIns="95779" bIns="4789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61455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79" tIns="47890" rIns="95779" bIns="4789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950F9A7-BEB4-42A3-B190-FF5549019831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80" r:id="rId6"/>
    <p:sldLayoutId id="2147483669" r:id="rId7"/>
    <p:sldLayoutId id="2147483683" r:id="rId8"/>
    <p:sldLayoutId id="2147483670" r:id="rId9"/>
    <p:sldLayoutId id="2147483684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81" r:id="rId17"/>
    <p:sldLayoutId id="2147483677" r:id="rId18"/>
    <p:sldLayoutId id="2147483678" r:id="rId19"/>
    <p:sldLayoutId id="2147483682" r:id="rId20"/>
    <p:sldLayoutId id="2147483679" r:id="rId2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7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7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7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7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700" b="1">
          <a:solidFill>
            <a:schemeClr val="tx1"/>
          </a:solidFill>
          <a:latin typeface="Arial" charset="0"/>
        </a:defRPr>
      </a:lvl5pPr>
      <a:lvl6pPr marL="478895" algn="l" rtl="0" eaLnBrk="1" fontAlgn="base" hangingPunct="1">
        <a:spcBef>
          <a:spcPct val="0"/>
        </a:spcBef>
        <a:spcAft>
          <a:spcPct val="0"/>
        </a:spcAft>
        <a:defRPr kumimoji="1" sz="4700" b="1">
          <a:solidFill>
            <a:schemeClr val="tx1"/>
          </a:solidFill>
          <a:latin typeface="Arial" charset="0"/>
        </a:defRPr>
      </a:lvl6pPr>
      <a:lvl7pPr marL="957791" algn="l" rtl="0" eaLnBrk="1" fontAlgn="base" hangingPunct="1">
        <a:spcBef>
          <a:spcPct val="0"/>
        </a:spcBef>
        <a:spcAft>
          <a:spcPct val="0"/>
        </a:spcAft>
        <a:defRPr kumimoji="1" sz="4700" b="1">
          <a:solidFill>
            <a:schemeClr val="tx1"/>
          </a:solidFill>
          <a:latin typeface="Arial" charset="0"/>
        </a:defRPr>
      </a:lvl7pPr>
      <a:lvl8pPr marL="1436686" algn="l" rtl="0" eaLnBrk="1" fontAlgn="base" hangingPunct="1">
        <a:spcBef>
          <a:spcPct val="0"/>
        </a:spcBef>
        <a:spcAft>
          <a:spcPct val="0"/>
        </a:spcAft>
        <a:defRPr kumimoji="1" sz="4700" b="1">
          <a:solidFill>
            <a:schemeClr val="tx1"/>
          </a:solidFill>
          <a:latin typeface="Arial" charset="0"/>
        </a:defRPr>
      </a:lvl8pPr>
      <a:lvl9pPr marL="1915583" algn="l" rtl="0" eaLnBrk="1" fontAlgn="base" hangingPunct="1">
        <a:spcBef>
          <a:spcPct val="0"/>
        </a:spcBef>
        <a:spcAft>
          <a:spcPct val="0"/>
        </a:spcAft>
        <a:defRPr kumimoji="1" sz="4700" b="1">
          <a:solidFill>
            <a:schemeClr val="tx1"/>
          </a:solidFill>
          <a:latin typeface="Arial" charset="0"/>
        </a:defRPr>
      </a:lvl9pPr>
    </p:titleStyle>
    <p:bodyStyle>
      <a:lvl1pPr marL="359172" indent="-359172" algn="l" rtl="0" eaLnBrk="1" fontAlgn="base" hangingPunct="1">
        <a:spcBef>
          <a:spcPct val="20000"/>
        </a:spcBef>
        <a:spcAft>
          <a:spcPct val="0"/>
        </a:spcAft>
        <a:buClr>
          <a:srgbClr val="3A5047"/>
        </a:buClr>
        <a:buSzPct val="75000"/>
        <a:buFont typeface="Wingdings" pitchFamily="2" charset="2"/>
        <a:buChar char="n"/>
        <a:defRPr kumimoji="1" sz="3300">
          <a:solidFill>
            <a:schemeClr val="tx1"/>
          </a:solidFill>
          <a:latin typeface="+mn-lt"/>
          <a:ea typeface="+mn-ea"/>
          <a:cs typeface="+mn-cs"/>
        </a:defRPr>
      </a:lvl1pPr>
      <a:lvl2pPr marL="778206" indent="-299309" algn="l" rtl="0" eaLnBrk="1" fontAlgn="base" hangingPunct="1">
        <a:spcBef>
          <a:spcPct val="20000"/>
        </a:spcBef>
        <a:spcAft>
          <a:spcPct val="0"/>
        </a:spcAft>
        <a:buClr>
          <a:srgbClr val="3A5047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</a:defRPr>
      </a:lvl2pPr>
      <a:lvl3pPr marL="1197240" indent="-239448" algn="l" rtl="0" eaLnBrk="1" fontAlgn="base" hangingPunct="1">
        <a:spcBef>
          <a:spcPct val="20000"/>
        </a:spcBef>
        <a:spcAft>
          <a:spcPct val="0"/>
        </a:spcAft>
        <a:buClr>
          <a:srgbClr val="3A5047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</a:defRPr>
      </a:lvl3pPr>
      <a:lvl4pPr marL="1676134" indent="-239448" algn="l" rtl="0" eaLnBrk="1" fontAlgn="base" hangingPunct="1">
        <a:spcBef>
          <a:spcPct val="20000"/>
        </a:spcBef>
        <a:spcAft>
          <a:spcPct val="0"/>
        </a:spcAft>
        <a:buClr>
          <a:srgbClr val="3A5047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4pPr>
      <a:lvl5pPr marL="2155029" indent="-239448" algn="l" rtl="0" eaLnBrk="1" fontAlgn="base" hangingPunct="1">
        <a:spcBef>
          <a:spcPct val="20000"/>
        </a:spcBef>
        <a:spcAft>
          <a:spcPct val="0"/>
        </a:spcAft>
        <a:buClr>
          <a:srgbClr val="3A5047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5pPr>
      <a:lvl6pPr marL="2633926" indent="-239448" algn="l" rtl="0" eaLnBrk="1" fontAlgn="base" hangingPunct="1">
        <a:spcBef>
          <a:spcPct val="20000"/>
        </a:spcBef>
        <a:spcAft>
          <a:spcPct val="0"/>
        </a:spcAft>
        <a:buClr>
          <a:srgbClr val="3A5047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6pPr>
      <a:lvl7pPr marL="3112820" indent="-239448" algn="l" rtl="0" eaLnBrk="1" fontAlgn="base" hangingPunct="1">
        <a:spcBef>
          <a:spcPct val="20000"/>
        </a:spcBef>
        <a:spcAft>
          <a:spcPct val="0"/>
        </a:spcAft>
        <a:buClr>
          <a:srgbClr val="3A5047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7pPr>
      <a:lvl8pPr marL="3591717" indent="-239448" algn="l" rtl="0" eaLnBrk="1" fontAlgn="base" hangingPunct="1">
        <a:spcBef>
          <a:spcPct val="20000"/>
        </a:spcBef>
        <a:spcAft>
          <a:spcPct val="0"/>
        </a:spcAft>
        <a:buClr>
          <a:srgbClr val="3A5047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8pPr>
      <a:lvl9pPr marL="4070612" indent="-239448" algn="l" rtl="0" eaLnBrk="1" fontAlgn="base" hangingPunct="1">
        <a:spcBef>
          <a:spcPct val="20000"/>
        </a:spcBef>
        <a:spcAft>
          <a:spcPct val="0"/>
        </a:spcAft>
        <a:buClr>
          <a:srgbClr val="3A5047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577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78895" algn="l" defTabSz="9577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57791" algn="l" defTabSz="9577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686" algn="l" defTabSz="9577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583" algn="l" defTabSz="9577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477" algn="l" defTabSz="9577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374" algn="l" defTabSz="9577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269" algn="l" defTabSz="9577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166" algn="l" defTabSz="9577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7.jpeg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coopnospreco.it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30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openxmlformats.org/officeDocument/2006/relationships/image" Target="../media/image17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33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slide bilanci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 bwMode="auto">
          <a:xfrm>
            <a:off x="0" y="0"/>
            <a:ext cx="1934954" cy="0"/>
          </a:xfrm>
          <a:prstGeom prst="line">
            <a:avLst/>
          </a:prstGeom>
          <a:solidFill>
            <a:schemeClr val="accent1"/>
          </a:solidFill>
          <a:ln w="0" cap="sq" cmpd="sng" algn="ctr">
            <a:solidFill>
              <a:srgbClr val="FBFFFF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Subtitle 2"/>
          <p:cNvSpPr txBox="1">
            <a:spLocks/>
          </p:cNvSpPr>
          <p:nvPr/>
        </p:nvSpPr>
        <p:spPr>
          <a:xfrm>
            <a:off x="251520" y="2852936"/>
            <a:ext cx="2808312" cy="1635910"/>
          </a:xfrm>
          <a:prstGeom prst="rect">
            <a:avLst/>
          </a:prstGeom>
        </p:spPr>
        <p:txBody>
          <a:bodyPr vert="horz" lIns="185907" tIns="92953" rIns="185907" bIns="92953" rtlCol="0" anchor="b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2800" dirty="0" smtClean="0">
                <a:solidFill>
                  <a:srgbClr val="FF0000"/>
                </a:solidFill>
                <a:latin typeface="Fertigo Pro" pitchFamily="2" charset="0"/>
              </a:rPr>
              <a:t>CONFERENZA </a:t>
            </a:r>
          </a:p>
          <a:p>
            <a:pPr algn="r"/>
            <a:r>
              <a:rPr lang="it-IT" sz="2800" dirty="0" smtClean="0">
                <a:solidFill>
                  <a:srgbClr val="FF0000"/>
                </a:solidFill>
                <a:latin typeface="Fertigo Pro" pitchFamily="2" charset="0"/>
              </a:rPr>
              <a:t>STAMPA </a:t>
            </a:r>
          </a:p>
          <a:p>
            <a:pPr algn="r"/>
            <a:r>
              <a:rPr lang="it-IT" sz="2400" dirty="0" smtClean="0">
                <a:solidFill>
                  <a:schemeClr val="tx1"/>
                </a:solidFill>
                <a:latin typeface="Fertigo Pro" pitchFamily="2" charset="0"/>
              </a:rPr>
              <a:t>GENOVA, </a:t>
            </a:r>
          </a:p>
          <a:p>
            <a:pPr algn="r"/>
            <a:r>
              <a:rPr lang="it-IT" sz="2400" dirty="0" smtClean="0">
                <a:solidFill>
                  <a:schemeClr val="tx1"/>
                </a:solidFill>
                <a:latin typeface="Fertigo Pro" pitchFamily="2" charset="0"/>
              </a:rPr>
              <a:t>15 GIUGNO 2018</a:t>
            </a:r>
            <a:endParaRPr lang="it-IT" sz="2400" dirty="0">
              <a:solidFill>
                <a:schemeClr val="tx1"/>
              </a:solidFill>
              <a:latin typeface="Fertigo Pr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156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0237" y="152403"/>
            <a:ext cx="8305162" cy="1011493"/>
          </a:xfrm>
        </p:spPr>
        <p:txBody>
          <a:bodyPr/>
          <a:lstStyle/>
          <a:p>
            <a:r>
              <a:rPr lang="it-IT" sz="4100" dirty="0" smtClean="0">
                <a:solidFill>
                  <a:srgbClr val="FF0000"/>
                </a:solidFill>
                <a:latin typeface="Fertigo Pro" pitchFamily="2" charset="0"/>
              </a:rPr>
              <a:t>Il contesto socio-economico</a:t>
            </a:r>
            <a:endParaRPr lang="it-IT" sz="4100" dirty="0">
              <a:solidFill>
                <a:srgbClr val="FF0000"/>
              </a:solidFill>
              <a:latin typeface="Fertigo Pro" pitchFamily="2" charset="0"/>
            </a:endParaRPr>
          </a:p>
        </p:txBody>
      </p:sp>
      <p:sp>
        <p:nvSpPr>
          <p:cNvPr id="6" name="Rectangle 4"/>
          <p:cNvSpPr/>
          <p:nvPr/>
        </p:nvSpPr>
        <p:spPr>
          <a:xfrm>
            <a:off x="2843808" y="1412776"/>
            <a:ext cx="6071591" cy="221407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5907" tIns="365958" rIns="185907" bIns="92953" rtlCol="0" anchor="ctr"/>
          <a:lstStyle/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r>
              <a:rPr lang="it-IT" sz="2400" dirty="0" smtClean="0"/>
              <a:t>Nel 2017, l’</a:t>
            </a:r>
            <a:r>
              <a:rPr lang="it-IT" sz="2400" b="1" dirty="0" smtClean="0"/>
              <a:t>economia italiana</a:t>
            </a:r>
            <a:r>
              <a:rPr lang="it-IT" sz="2400" dirty="0" smtClean="0"/>
              <a:t> </a:t>
            </a:r>
          </a:p>
          <a:p>
            <a:r>
              <a:rPr lang="it-IT" sz="2400" dirty="0" smtClean="0"/>
              <a:t>è moderatamente cresciuta (</a:t>
            </a:r>
            <a:r>
              <a:rPr lang="it-IT" sz="2400" b="1" dirty="0" smtClean="0">
                <a:solidFill>
                  <a:srgbClr val="FF0000"/>
                </a:solidFill>
              </a:rPr>
              <a:t>+1,5%</a:t>
            </a:r>
            <a:r>
              <a:rPr lang="it-IT" sz="2400" dirty="0" smtClean="0"/>
              <a:t>) </a:t>
            </a:r>
          </a:p>
          <a:p>
            <a:r>
              <a:rPr lang="it-IT" sz="2400" dirty="0" smtClean="0"/>
              <a:t>e si è registrato un timido aumento </a:t>
            </a:r>
          </a:p>
          <a:p>
            <a:r>
              <a:rPr lang="it-IT" sz="2400" dirty="0" smtClean="0"/>
              <a:t>del clima di </a:t>
            </a:r>
            <a:r>
              <a:rPr lang="it-IT" sz="2400" b="1" dirty="0" smtClean="0"/>
              <a:t>fiducia</a:t>
            </a:r>
            <a:r>
              <a:rPr lang="it-IT" sz="2400" dirty="0" smtClean="0"/>
              <a:t> delle famiglie </a:t>
            </a:r>
          </a:p>
          <a:p>
            <a:r>
              <a:rPr lang="it-IT" sz="2400" dirty="0" smtClean="0"/>
              <a:t>e dei </a:t>
            </a:r>
            <a:r>
              <a:rPr lang="it-IT" sz="2400" b="1" dirty="0" smtClean="0"/>
              <a:t>consumi</a:t>
            </a:r>
            <a:r>
              <a:rPr lang="it-IT" sz="2400" dirty="0" smtClean="0"/>
              <a:t>, specie non alimentari.</a:t>
            </a:r>
          </a:p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endParaRPr lang="it-IT" sz="2400" dirty="0" smtClean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467544" y="3717032"/>
            <a:ext cx="7761465" cy="1295717"/>
          </a:xfrm>
          <a:prstGeom prst="rect">
            <a:avLst/>
          </a:prstGeom>
        </p:spPr>
        <p:txBody>
          <a:bodyPr wrap="square" lIns="185907" tIns="92953" rIns="185907" bIns="92953">
            <a:spAutoFit/>
          </a:bodyPr>
          <a:lstStyle/>
          <a:p>
            <a:r>
              <a:rPr lang="it-IT" sz="2400" dirty="0" smtClean="0"/>
              <a:t>Anche in </a:t>
            </a:r>
            <a:r>
              <a:rPr lang="it-IT" sz="2400" b="1" dirty="0" smtClean="0"/>
              <a:t>Liguria</a:t>
            </a:r>
            <a:r>
              <a:rPr lang="it-IT" sz="2400" dirty="0" smtClean="0"/>
              <a:t> l’economia ha fatto registrare </a:t>
            </a:r>
          </a:p>
          <a:p>
            <a:r>
              <a:rPr lang="it-IT" sz="2400" dirty="0" smtClean="0"/>
              <a:t>una modesta crescita, mentre l’</a:t>
            </a:r>
            <a:r>
              <a:rPr lang="it-IT" sz="2400" b="1" dirty="0" smtClean="0"/>
              <a:t>occupazione</a:t>
            </a:r>
            <a:r>
              <a:rPr lang="it-IT" sz="2400" dirty="0" smtClean="0"/>
              <a:t> totale </a:t>
            </a:r>
          </a:p>
          <a:p>
            <a:r>
              <a:rPr lang="it-IT" sz="2400" dirty="0" smtClean="0"/>
              <a:t>è diminuita.</a:t>
            </a:r>
            <a:endParaRPr lang="it-IT" sz="2400" dirty="0"/>
          </a:p>
        </p:txBody>
      </p:sp>
      <p:pic>
        <p:nvPicPr>
          <p:cNvPr id="8" name="Immagine 7" descr="C:\Users\pizzornos\Desktop\SETTANTESIMO\logo settantesimo coop.jpg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173566" y="5716758"/>
            <a:ext cx="1338183" cy="77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magine 9" descr="Alleanza savonese.jpg"/>
          <p:cNvPicPr>
            <a:picLocks noChangeAspect="1"/>
          </p:cNvPicPr>
          <p:nvPr/>
        </p:nvPicPr>
        <p:blipFill>
          <a:blip r:embed="rId3" cstate="print"/>
          <a:srcRect l="15945"/>
          <a:stretch>
            <a:fillRect/>
          </a:stretch>
        </p:blipFill>
        <p:spPr>
          <a:xfrm>
            <a:off x="827584" y="1412776"/>
            <a:ext cx="1872000" cy="1775334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48464" cy="1011493"/>
          </a:xfrm>
        </p:spPr>
        <p:txBody>
          <a:bodyPr/>
          <a:lstStyle/>
          <a:p>
            <a:r>
              <a:rPr lang="it-IT" sz="4000" dirty="0" smtClean="0">
                <a:solidFill>
                  <a:srgbClr val="FF0000"/>
                </a:solidFill>
                <a:latin typeface="Fertigo Pro" pitchFamily="2" charset="0"/>
              </a:rPr>
              <a:t>‘Prezzi bassi sempre’</a:t>
            </a:r>
            <a:endParaRPr lang="it-IT" sz="4000" dirty="0">
              <a:solidFill>
                <a:srgbClr val="FF0000"/>
              </a:solidFill>
              <a:latin typeface="Fertigo Pro" pitchFamily="2" charset="0"/>
            </a:endParaRPr>
          </a:p>
        </p:txBody>
      </p:sp>
      <p:pic>
        <p:nvPicPr>
          <p:cNvPr id="5" name="Immagine 4" descr="Alleanza savonese.jpg"/>
          <p:cNvPicPr preferRelativeResize="0"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06666" y="1556797"/>
            <a:ext cx="1807488" cy="1800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Rectangle 4"/>
          <p:cNvSpPr/>
          <p:nvPr/>
        </p:nvSpPr>
        <p:spPr>
          <a:xfrm>
            <a:off x="2771800" y="1772816"/>
            <a:ext cx="5832648" cy="252028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5907" tIns="365958" rIns="185907" bIns="92953" rtlCol="0" anchor="ctr"/>
          <a:lstStyle/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r>
              <a:rPr lang="it-IT" sz="2400" dirty="0" smtClean="0"/>
              <a:t>Per sostenere i consumi delle famiglie, Coop Liguria ha consolidato la politica </a:t>
            </a:r>
            <a:r>
              <a:rPr lang="it-IT" sz="2400" b="1" dirty="0" smtClean="0">
                <a:solidFill>
                  <a:srgbClr val="FF0000"/>
                </a:solidFill>
              </a:rPr>
              <a:t>‘Prezzi bassi sempre’</a:t>
            </a:r>
            <a:r>
              <a:rPr lang="it-IT" sz="2400" dirty="0" smtClean="0"/>
              <a:t>, promossa </a:t>
            </a:r>
          </a:p>
          <a:p>
            <a:r>
              <a:rPr lang="it-IT" sz="2400" dirty="0" smtClean="0"/>
              <a:t>già dal 2015, </a:t>
            </a:r>
            <a:r>
              <a:rPr lang="it-IT" sz="2400" b="1" dirty="0" smtClean="0"/>
              <a:t>contenendo quanto </a:t>
            </a:r>
          </a:p>
          <a:p>
            <a:r>
              <a:rPr lang="it-IT" sz="2400" b="1" dirty="0" smtClean="0"/>
              <a:t>più possibile i rincari</a:t>
            </a:r>
            <a:r>
              <a:rPr lang="it-IT" sz="2400" dirty="0" smtClean="0"/>
              <a:t>, nonostante </a:t>
            </a:r>
          </a:p>
          <a:p>
            <a:r>
              <a:rPr lang="it-IT" sz="2400" dirty="0" smtClean="0"/>
              <a:t>l’aumento dei prezzi d’acquisto di molti prodotti.</a:t>
            </a:r>
            <a:endParaRPr lang="it-IT" sz="2400" dirty="0" smtClean="0">
              <a:ea typeface="Arial Unicode MS" pitchFamily="34" charset="-128"/>
              <a:cs typeface="Arial Unicode MS" pitchFamily="34" charset="-128"/>
            </a:endParaRPr>
          </a:p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endParaRPr lang="it-IT" sz="2400" dirty="0" smtClean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539552" y="4581128"/>
            <a:ext cx="7992888" cy="1512168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5907" tIns="365958" rIns="185907" bIns="92953" rtlCol="0" anchor="ctr"/>
          <a:lstStyle/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r>
              <a:rPr lang="it-IT" sz="2400" dirty="0" smtClean="0"/>
              <a:t>In tema di </a:t>
            </a:r>
            <a:r>
              <a:rPr lang="it-IT" sz="2400" b="1" dirty="0" smtClean="0"/>
              <a:t>promozioni</a:t>
            </a:r>
            <a:r>
              <a:rPr lang="it-IT" sz="2400" dirty="0" smtClean="0"/>
              <a:t>, la Cooperativa ha aumentato </a:t>
            </a:r>
          </a:p>
          <a:p>
            <a:r>
              <a:rPr lang="it-IT" sz="2400" dirty="0" smtClean="0"/>
              <a:t>le offerte sul </a:t>
            </a:r>
            <a:r>
              <a:rPr lang="it-IT" sz="2400" b="1" dirty="0" smtClean="0"/>
              <a:t>prodotto a marchio Coop </a:t>
            </a:r>
          </a:p>
          <a:p>
            <a:r>
              <a:rPr lang="it-IT" sz="2400" dirty="0" smtClean="0"/>
              <a:t>e quelle riservate esclusivamente ai </a:t>
            </a:r>
            <a:r>
              <a:rPr lang="it-IT" sz="2400" b="1" dirty="0" smtClean="0"/>
              <a:t>Soci</a:t>
            </a:r>
            <a:r>
              <a:rPr lang="it-IT" sz="2400" dirty="0" smtClean="0"/>
              <a:t>.</a:t>
            </a:r>
          </a:p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endParaRPr lang="it-IT" sz="2400" dirty="0" smtClean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7" name="Immagine 6" descr="C:\Users\pizzornos\Desktop\SETTANTESIMO\logo settantesimo coop.jpg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266265" y="5716758"/>
            <a:ext cx="1338183" cy="77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Grafico 15"/>
          <p:cNvGraphicFramePr/>
          <p:nvPr/>
        </p:nvGraphicFramePr>
        <p:xfrm>
          <a:off x="-756592" y="3429000"/>
          <a:ext cx="5112568" cy="2953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610237" y="152403"/>
            <a:ext cx="7346139" cy="1044349"/>
          </a:xfrm>
        </p:spPr>
        <p:txBody>
          <a:bodyPr/>
          <a:lstStyle/>
          <a:p>
            <a:r>
              <a:rPr lang="it-IT" sz="4100" dirty="0" smtClean="0">
                <a:solidFill>
                  <a:srgbClr val="FF0000"/>
                </a:solidFill>
                <a:latin typeface="Fertigo Pro" pitchFamily="2" charset="0"/>
              </a:rPr>
              <a:t>Le vendite</a:t>
            </a:r>
            <a:endParaRPr lang="it-IT" sz="4100" dirty="0">
              <a:solidFill>
                <a:srgbClr val="FF0000"/>
              </a:solidFill>
              <a:latin typeface="Fertigo Pro" pitchFamily="2" charset="0"/>
            </a:endParaRPr>
          </a:p>
        </p:txBody>
      </p:sp>
      <p:pic>
        <p:nvPicPr>
          <p:cNvPr id="6" name="Immagine 5" descr="Alleanza savonese.jpg"/>
          <p:cNvPicPr>
            <a:picLocks/>
          </p:cNvPicPr>
          <p:nvPr/>
        </p:nvPicPr>
        <p:blipFill>
          <a:blip r:embed="rId3" cstate="print"/>
          <a:srcRect l="-3875" t="-36909" r="-19654"/>
          <a:stretch>
            <a:fillRect/>
          </a:stretch>
        </p:blipFill>
        <p:spPr>
          <a:xfrm>
            <a:off x="-3060848" y="-8171270"/>
            <a:ext cx="8032350" cy="6676778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 4"/>
          <p:cNvSpPr/>
          <p:nvPr/>
        </p:nvSpPr>
        <p:spPr>
          <a:xfrm>
            <a:off x="3203848" y="1700808"/>
            <a:ext cx="5472608" cy="1798964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5907" tIns="365958" rIns="185907" bIns="92953" rtlCol="0" anchor="ctr"/>
          <a:lstStyle/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r>
              <a:rPr lang="it-IT" sz="2400" dirty="0" smtClean="0"/>
              <a:t>I </a:t>
            </a:r>
            <a:r>
              <a:rPr lang="it-IT" sz="2400" b="1" dirty="0" smtClean="0"/>
              <a:t>ricavi</a:t>
            </a:r>
            <a:r>
              <a:rPr lang="it-IT" sz="2400" dirty="0" smtClean="0"/>
              <a:t> di Coop Liguria, comprensivi delle vendite di supermercati, </a:t>
            </a:r>
          </a:p>
          <a:p>
            <a:r>
              <a:rPr lang="it-IT" sz="2400" dirty="0" smtClean="0"/>
              <a:t>ipermercati, distributore </a:t>
            </a:r>
            <a:r>
              <a:rPr lang="it-IT" sz="2400" dirty="0" err="1" smtClean="0"/>
              <a:t>Enercoop</a:t>
            </a:r>
            <a:r>
              <a:rPr lang="it-IT" sz="2400" dirty="0" smtClean="0"/>
              <a:t>, Coop Drive e </a:t>
            </a:r>
            <a:r>
              <a:rPr lang="it-IT" sz="2400" dirty="0" err="1" smtClean="0"/>
              <a:t>Cooponline</a:t>
            </a:r>
            <a:r>
              <a:rPr lang="it-IT" sz="2400" dirty="0" smtClean="0"/>
              <a:t>, </a:t>
            </a:r>
          </a:p>
          <a:p>
            <a:r>
              <a:rPr lang="it-IT" sz="2400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sono stati di </a:t>
            </a:r>
            <a:r>
              <a:rPr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781,162 milioni </a:t>
            </a:r>
            <a:r>
              <a:rPr lang="it-IT" sz="2400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di euro, </a:t>
            </a:r>
          </a:p>
          <a:p>
            <a:r>
              <a:rPr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+2,48% </a:t>
            </a:r>
            <a:r>
              <a:rPr lang="it-IT" sz="2400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rispetto all’anno precedente.</a:t>
            </a:r>
          </a:p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endParaRPr lang="it-IT" sz="2400" dirty="0" smtClean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827584" y="6071076"/>
            <a:ext cx="1003822" cy="526276"/>
          </a:xfrm>
          <a:prstGeom prst="rect">
            <a:avLst/>
          </a:prstGeom>
          <a:noFill/>
        </p:spPr>
        <p:txBody>
          <a:bodyPr wrap="none" lIns="185907" tIns="92953" rIns="185907" bIns="92953" rtlCol="0">
            <a:spAutoFit/>
          </a:bodyPr>
          <a:lstStyle/>
          <a:p>
            <a:r>
              <a:rPr lang="it-IT" sz="2200" b="1" dirty="0" smtClean="0">
                <a:latin typeface="Myriad Pro" pitchFamily="34" charset="0"/>
              </a:rPr>
              <a:t>2017</a:t>
            </a:r>
            <a:endParaRPr lang="it-IT" sz="2200" b="1" dirty="0">
              <a:latin typeface="Myriad Pro" pitchFamily="34" charset="0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2411760" y="6071076"/>
            <a:ext cx="952526" cy="526276"/>
          </a:xfrm>
          <a:prstGeom prst="rect">
            <a:avLst/>
          </a:prstGeom>
          <a:noFill/>
        </p:spPr>
        <p:txBody>
          <a:bodyPr wrap="none" lIns="185907" tIns="92953" rIns="185907" bIns="92953" rtlCol="0">
            <a:spAutoFit/>
          </a:bodyPr>
          <a:lstStyle/>
          <a:p>
            <a:r>
              <a:rPr lang="it-IT" sz="2200" dirty="0" smtClean="0">
                <a:latin typeface="Myriad Pro" pitchFamily="34" charset="0"/>
              </a:rPr>
              <a:t>2016</a:t>
            </a:r>
            <a:endParaRPr lang="it-IT" sz="2200" dirty="0">
              <a:latin typeface="Myriad Pro" pitchFamily="34" charset="0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2388163" y="3861048"/>
            <a:ext cx="1391749" cy="526276"/>
          </a:xfrm>
          <a:prstGeom prst="rect">
            <a:avLst/>
          </a:prstGeom>
          <a:noFill/>
        </p:spPr>
        <p:txBody>
          <a:bodyPr wrap="none" lIns="185907" tIns="92953" rIns="185907" bIns="92953" rtlCol="0">
            <a:spAutoFit/>
          </a:bodyPr>
          <a:lstStyle/>
          <a:p>
            <a:r>
              <a:rPr lang="it-IT" sz="2200" b="1" dirty="0" smtClean="0">
                <a:latin typeface="Myriad Pro" pitchFamily="34" charset="0"/>
              </a:rPr>
              <a:t>762,278</a:t>
            </a:r>
            <a:endParaRPr lang="it-IT" sz="2200" b="1" dirty="0">
              <a:latin typeface="Myriad Pro" pitchFamily="34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827584" y="3592027"/>
            <a:ext cx="1484723" cy="557053"/>
          </a:xfrm>
          <a:prstGeom prst="rect">
            <a:avLst/>
          </a:prstGeom>
          <a:noFill/>
        </p:spPr>
        <p:txBody>
          <a:bodyPr wrap="none" lIns="185907" tIns="92953" rIns="185907" bIns="92953" rtlCol="0">
            <a:sp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  <a:latin typeface="Myriad Pro" pitchFamily="34" charset="0"/>
              </a:rPr>
              <a:t>781,162</a:t>
            </a:r>
            <a:endParaRPr lang="it-IT" sz="2400" b="1" dirty="0">
              <a:solidFill>
                <a:srgbClr val="FF0000"/>
              </a:solidFill>
              <a:latin typeface="Myriad Pro" pitchFamily="34" charset="0"/>
            </a:endParaRPr>
          </a:p>
        </p:txBody>
      </p:sp>
      <p:pic>
        <p:nvPicPr>
          <p:cNvPr id="15" name="Immagine 14" descr="Alleanza savonese.jpg"/>
          <p:cNvPicPr preferRelativeResize="0">
            <a:picLocks noChangeAspect="1"/>
          </p:cNvPicPr>
          <p:nvPr/>
        </p:nvPicPr>
        <p:blipFill>
          <a:blip r:embed="rId4" cstate="print"/>
          <a:srcRect l="15959" r="14884"/>
          <a:stretch>
            <a:fillRect/>
          </a:stretch>
        </p:blipFill>
        <p:spPr>
          <a:xfrm>
            <a:off x="755576" y="1340968"/>
            <a:ext cx="1872208" cy="1800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7" name="Immagine 16" descr="C:\Users\pizzornos\Desktop\SETTANTESIMO\logo settantesimo coop.jpg"/>
          <p:cNvPicPr/>
          <p:nvPr/>
        </p:nvPicPr>
        <p:blipFill>
          <a:blip r:embed="rId5" cstate="print"/>
          <a:stretch>
            <a:fillRect/>
          </a:stretch>
        </p:blipFill>
        <p:spPr bwMode="auto">
          <a:xfrm>
            <a:off x="7173566" y="5716758"/>
            <a:ext cx="1338183" cy="77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 bwMode="auto">
          <a:xfrm>
            <a:off x="610237" y="152403"/>
            <a:ext cx="8305162" cy="1219199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vert="horz" wrap="square" lIns="95779" tIns="47890" rIns="95779" bIns="47890" numCol="1" anchor="ctr" anchorCtr="0" compatLnSpc="1">
            <a:prstTxWarp prst="textNoShape">
              <a:avLst/>
            </a:prstTxWarp>
          </a:bodyPr>
          <a:lstStyle/>
          <a:p>
            <a:pPr defTabSz="1859067" fontAlgn="base">
              <a:spcBef>
                <a:spcPct val="0"/>
              </a:spcBef>
              <a:spcAft>
                <a:spcPct val="0"/>
              </a:spcAft>
            </a:pPr>
            <a:r>
              <a:rPr kumimoji="1" lang="it-IT" sz="4100" b="1" kern="0" dirty="0" smtClean="0">
                <a:solidFill>
                  <a:srgbClr val="FF0000"/>
                </a:solidFill>
                <a:latin typeface="Fertigo Pro" pitchFamily="2" charset="0"/>
                <a:ea typeface="+mj-ea"/>
                <a:cs typeface="+mj-cs"/>
              </a:rPr>
              <a:t>La quota di prevalenza</a:t>
            </a:r>
            <a:endParaRPr kumimoji="1" lang="it-IT" sz="4100" b="1" kern="0" dirty="0">
              <a:solidFill>
                <a:srgbClr val="FF0000"/>
              </a:solidFill>
              <a:latin typeface="Fertigo Pro" pitchFamily="2" charset="0"/>
              <a:ea typeface="+mj-ea"/>
              <a:cs typeface="+mj-cs"/>
            </a:endParaRPr>
          </a:p>
        </p:txBody>
      </p:sp>
      <p:sp>
        <p:nvSpPr>
          <p:cNvPr id="6" name="Rectangle 4"/>
          <p:cNvSpPr/>
          <p:nvPr/>
        </p:nvSpPr>
        <p:spPr>
          <a:xfrm>
            <a:off x="2994861" y="1844824"/>
            <a:ext cx="5920538" cy="136815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5907" tIns="365958" rIns="185907" bIns="92953" rtlCol="0" anchor="ctr"/>
          <a:lstStyle/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endParaRPr lang="it-IT" sz="2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it-IT" sz="2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it-IT" sz="2400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La ‘</a:t>
            </a:r>
            <a:r>
              <a:rPr lang="it-IT" sz="24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quota di prevalenza</a:t>
            </a:r>
            <a:r>
              <a:rPr lang="it-IT" sz="2400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’, </a:t>
            </a:r>
          </a:p>
          <a:p>
            <a:r>
              <a:rPr lang="it-IT" sz="2400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cioè la percentuale degli acquisti effettuati nel 2017 dai Soci di Coop Liguria sul totale dei ricavi realizzati </a:t>
            </a:r>
          </a:p>
          <a:p>
            <a:r>
              <a:rPr lang="it-IT" sz="2400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nello stesso anno, è stata del </a:t>
            </a:r>
            <a:r>
              <a:rPr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67,37%</a:t>
            </a:r>
            <a:r>
              <a:rPr lang="it-IT" sz="2400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it-IT" sz="24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un risultato superiore a quello </a:t>
            </a:r>
          </a:p>
          <a:p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del 2016 (</a:t>
            </a:r>
            <a:r>
              <a:rPr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65,70%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).</a:t>
            </a:r>
            <a:endParaRPr lang="it-IT" sz="2400" dirty="0" smtClean="0">
              <a:solidFill>
                <a:schemeClr val="tx1"/>
              </a:solidFill>
              <a:ea typeface="Arial Unicode MS" pitchFamily="34" charset="-128"/>
              <a:cs typeface="Arial Unicode MS" pitchFamily="34" charset="-128"/>
            </a:endParaRPr>
          </a:p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</p:txBody>
      </p:sp>
      <p:pic>
        <p:nvPicPr>
          <p:cNvPr id="9" name="Immagine 8" descr="C:\Users\pizzornos\Desktop\SETTANTESIMO\logo settantesimo coop.jpg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173566" y="5716758"/>
            <a:ext cx="1338183" cy="77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 descr="Alleanza savonese.jpg"/>
          <p:cNvPicPr preferRelativeResize="0">
            <a:picLocks noChangeAspect="1"/>
          </p:cNvPicPr>
          <p:nvPr/>
        </p:nvPicPr>
        <p:blipFill>
          <a:blip r:embed="rId4" cstate="print"/>
          <a:srcRect l="15959" r="14884"/>
          <a:stretch>
            <a:fillRect/>
          </a:stretch>
        </p:blipFill>
        <p:spPr>
          <a:xfrm>
            <a:off x="755576" y="1628800"/>
            <a:ext cx="1872208" cy="18000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 bwMode="auto">
          <a:xfrm>
            <a:off x="610237" y="152403"/>
            <a:ext cx="8305162" cy="1219199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vert="horz" wrap="square" lIns="95779" tIns="47890" rIns="95779" bIns="47890" numCol="1" anchor="ctr" anchorCtr="0" compatLnSpc="1">
            <a:prstTxWarp prst="textNoShape">
              <a:avLst/>
            </a:prstTxWarp>
          </a:bodyPr>
          <a:lstStyle/>
          <a:p>
            <a:pPr defTabSz="1859067" fontAlgn="base">
              <a:spcBef>
                <a:spcPct val="0"/>
              </a:spcBef>
              <a:spcAft>
                <a:spcPct val="0"/>
              </a:spcAft>
            </a:pPr>
            <a:r>
              <a:rPr kumimoji="1" lang="it-IT" sz="4100" b="1" kern="0" dirty="0" smtClean="0">
                <a:solidFill>
                  <a:srgbClr val="FF0000"/>
                </a:solidFill>
                <a:latin typeface="Fertigo Pro" pitchFamily="2" charset="0"/>
                <a:ea typeface="+mj-ea"/>
                <a:cs typeface="+mj-cs"/>
              </a:rPr>
              <a:t>La riduzione dei costi</a:t>
            </a:r>
            <a:endParaRPr kumimoji="1" lang="it-IT" sz="4100" b="1" kern="0" dirty="0">
              <a:solidFill>
                <a:srgbClr val="FF0000"/>
              </a:solidFill>
              <a:latin typeface="Fertigo Pro" pitchFamily="2" charset="0"/>
              <a:ea typeface="+mj-ea"/>
              <a:cs typeface="+mj-cs"/>
            </a:endParaRPr>
          </a:p>
        </p:txBody>
      </p:sp>
      <p:sp>
        <p:nvSpPr>
          <p:cNvPr id="6" name="Rectangle 4"/>
          <p:cNvSpPr/>
          <p:nvPr/>
        </p:nvSpPr>
        <p:spPr>
          <a:xfrm>
            <a:off x="2771800" y="1340768"/>
            <a:ext cx="6071591" cy="194421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5907" tIns="365958" rIns="185907" bIns="92953" rtlCol="0" anchor="ctr"/>
          <a:lstStyle/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endParaRPr lang="it-IT" sz="2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it-IT" sz="2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it-IT" sz="2400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Le azioni di </a:t>
            </a:r>
            <a:r>
              <a:rPr lang="it-IT" sz="24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riduzione dei costi </a:t>
            </a:r>
          </a:p>
          <a:p>
            <a:r>
              <a:rPr lang="it-IT" sz="2400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e di </a:t>
            </a:r>
            <a:r>
              <a:rPr lang="it-IT" sz="24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efficienza organizzativa </a:t>
            </a:r>
            <a:r>
              <a:rPr lang="it-IT" sz="2400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attuate </a:t>
            </a:r>
          </a:p>
          <a:p>
            <a:r>
              <a:rPr lang="it-IT" sz="2400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nel 2017 hanno permesso di ridurre ulteriormente  il peso percentuale delle </a:t>
            </a:r>
            <a:r>
              <a:rPr lang="it-IT" sz="24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spese generali  </a:t>
            </a:r>
            <a:r>
              <a:rPr lang="it-IT" sz="2400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sul margine netto totale:</a:t>
            </a:r>
          </a:p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endParaRPr lang="it-IT" sz="2400" dirty="0" smtClean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graphicFrame>
        <p:nvGraphicFramePr>
          <p:cNvPr id="11" name="Grafico 10"/>
          <p:cNvGraphicFramePr/>
          <p:nvPr/>
        </p:nvGraphicFramePr>
        <p:xfrm>
          <a:off x="755576" y="4293296"/>
          <a:ext cx="7008440" cy="1151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"/>
          <p:cNvSpPr txBox="1"/>
          <p:nvPr/>
        </p:nvSpPr>
        <p:spPr>
          <a:xfrm>
            <a:off x="1258963" y="3933056"/>
            <a:ext cx="1080789" cy="464725"/>
          </a:xfrm>
          <a:prstGeom prst="rect">
            <a:avLst/>
          </a:prstGeom>
          <a:noFill/>
        </p:spPr>
        <p:txBody>
          <a:bodyPr wrap="square" lIns="185907" tIns="92953" rIns="185907" bIns="92953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800" b="1" dirty="0" smtClean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5,28%</a:t>
            </a:r>
            <a:endParaRPr lang="it-IT" sz="1800" b="1" dirty="0">
              <a:solidFill>
                <a:prstClr val="black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2915816" y="3933056"/>
            <a:ext cx="1080789" cy="464725"/>
          </a:xfrm>
          <a:prstGeom prst="rect">
            <a:avLst/>
          </a:prstGeom>
          <a:noFill/>
        </p:spPr>
        <p:txBody>
          <a:bodyPr wrap="square" lIns="185907" tIns="92953" rIns="185907" bIns="92953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800" b="1" dirty="0" smtClean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5,25%</a:t>
            </a:r>
            <a:endParaRPr lang="it-IT" sz="1800" b="1" dirty="0">
              <a:solidFill>
                <a:prstClr val="black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6227515" y="4005064"/>
            <a:ext cx="1080789" cy="464725"/>
          </a:xfrm>
          <a:prstGeom prst="rect">
            <a:avLst/>
          </a:prstGeom>
          <a:noFill/>
        </p:spPr>
        <p:txBody>
          <a:bodyPr wrap="square" lIns="185907" tIns="92953" rIns="185907" bIns="92953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5,05%</a:t>
            </a:r>
            <a:endParaRPr lang="it-IT" sz="18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0" name="Immagine 9" descr="C:\Users\pizzornos\Desktop\SETTANTESIMO\logo settantesimo coop.jpg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173566" y="5716758"/>
            <a:ext cx="1338183" cy="77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15" descr="DSCF0709.JPG"/>
          <p:cNvPicPr>
            <a:picLocks noChangeAspect="1"/>
          </p:cNvPicPr>
          <p:nvPr/>
        </p:nvPicPr>
        <p:blipFill>
          <a:blip r:embed="rId4" cstate="print"/>
          <a:srcRect l="13228" r="16063"/>
          <a:stretch>
            <a:fillRect/>
          </a:stretch>
        </p:blipFill>
        <p:spPr>
          <a:xfrm>
            <a:off x="540279" y="1484984"/>
            <a:ext cx="1916744" cy="1800000"/>
          </a:xfrm>
          <a:prstGeom prst="ellipse">
            <a:avLst/>
          </a:prstGeom>
        </p:spPr>
      </p:pic>
      <p:sp>
        <p:nvSpPr>
          <p:cNvPr id="15" name="TextBox 1"/>
          <p:cNvSpPr txBox="1"/>
          <p:nvPr/>
        </p:nvSpPr>
        <p:spPr>
          <a:xfrm>
            <a:off x="4572000" y="3933056"/>
            <a:ext cx="1080789" cy="464725"/>
          </a:xfrm>
          <a:prstGeom prst="rect">
            <a:avLst/>
          </a:prstGeom>
          <a:noFill/>
        </p:spPr>
        <p:txBody>
          <a:bodyPr wrap="square" lIns="185907" tIns="92953" rIns="185907" bIns="92953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5,15%</a:t>
            </a:r>
            <a:endParaRPr lang="it-IT" sz="1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 bwMode="auto">
          <a:xfrm>
            <a:off x="610237" y="152403"/>
            <a:ext cx="8305162" cy="1044349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vert="horz" wrap="square" lIns="95779" tIns="47890" rIns="95779" bIns="47890" numCol="1" anchor="ctr" anchorCtr="0" compatLnSpc="1">
            <a:prstTxWarp prst="textNoShape">
              <a:avLst/>
            </a:prstTxWarp>
          </a:bodyPr>
          <a:lstStyle/>
          <a:p>
            <a:pPr defTabSz="1859067" fontAlgn="base">
              <a:spcBef>
                <a:spcPct val="0"/>
              </a:spcBef>
              <a:spcAft>
                <a:spcPct val="0"/>
              </a:spcAft>
            </a:pPr>
            <a:r>
              <a:rPr kumimoji="1" lang="it-IT" sz="4100" b="1" kern="0" dirty="0" smtClean="0">
                <a:solidFill>
                  <a:srgbClr val="FF0000"/>
                </a:solidFill>
                <a:latin typeface="Fertigo Pro" pitchFamily="2" charset="0"/>
                <a:ea typeface="+mj-ea"/>
                <a:cs typeface="+mj-cs"/>
              </a:rPr>
              <a:t>La convenienza </a:t>
            </a:r>
          </a:p>
        </p:txBody>
      </p:sp>
      <p:sp>
        <p:nvSpPr>
          <p:cNvPr id="6" name="Rectangle 4"/>
          <p:cNvSpPr/>
          <p:nvPr/>
        </p:nvSpPr>
        <p:spPr>
          <a:xfrm>
            <a:off x="2955827" y="2096752"/>
            <a:ext cx="5537578" cy="136815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5907" tIns="365958" rIns="185907" bIns="92953" rtlCol="0" anchor="ctr"/>
          <a:lstStyle/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r>
              <a:rPr lang="it-IT" sz="2400" dirty="0" smtClean="0"/>
              <a:t>A Soci e clienti sono stati garantiti </a:t>
            </a:r>
            <a:r>
              <a:rPr lang="it-IT" sz="2400" b="1" dirty="0" smtClean="0">
                <a:solidFill>
                  <a:srgbClr val="FF0000"/>
                </a:solidFill>
              </a:rPr>
              <a:t>85,928 milioni </a:t>
            </a:r>
            <a:r>
              <a:rPr lang="it-IT" sz="2400" dirty="0" smtClean="0">
                <a:solidFill>
                  <a:schemeClr val="tx1"/>
                </a:solidFill>
              </a:rPr>
              <a:t>di euro </a:t>
            </a:r>
            <a:r>
              <a:rPr lang="it-IT" sz="2400" dirty="0" smtClean="0"/>
              <a:t>di </a:t>
            </a:r>
            <a:r>
              <a:rPr lang="it-IT" sz="2400" b="1" dirty="0" smtClean="0"/>
              <a:t>vantaggi</a:t>
            </a:r>
            <a:r>
              <a:rPr lang="it-IT" sz="2400" dirty="0" smtClean="0"/>
              <a:t>, un dato lievemente diminuito rispetto al 2016 per la scelta di dare priorità </a:t>
            </a:r>
          </a:p>
          <a:p>
            <a:r>
              <a:rPr lang="it-IT" sz="2400" dirty="0" smtClean="0"/>
              <a:t>al contenimento dei rincari. </a:t>
            </a:r>
          </a:p>
          <a:p>
            <a:r>
              <a:rPr lang="it-IT" sz="2400" dirty="0" smtClean="0"/>
              <a:t> </a:t>
            </a:r>
          </a:p>
          <a:p>
            <a:endParaRPr lang="it-IT" sz="2400" dirty="0" smtClean="0"/>
          </a:p>
          <a:p>
            <a:endParaRPr lang="it-IT" sz="2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endParaRPr lang="it-IT" sz="2400" dirty="0" smtClean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251519" y="4077072"/>
            <a:ext cx="8663879" cy="1296144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5907" tIns="92953" rIns="185907" bIns="92953" rtlCol="0" anchor="ctr"/>
          <a:lstStyle>
            <a:defPPr>
              <a:defRPr lang="it-IT"/>
            </a:defPPr>
            <a:lvl1pPr>
              <a:defRPr sz="1200">
                <a:latin typeface="Bell Gothic Std Light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it-IT" sz="2400" dirty="0" smtClean="0">
                <a:latin typeface="+mn-lt"/>
              </a:rPr>
              <a:t>Gli sconti</a:t>
            </a:r>
            <a:r>
              <a:rPr lang="it-IT" sz="2400" b="1" dirty="0" smtClean="0">
                <a:latin typeface="+mn-lt"/>
              </a:rPr>
              <a:t> riservati ai Soci</a:t>
            </a:r>
            <a:r>
              <a:rPr lang="it-IT" sz="2400" dirty="0">
                <a:latin typeface="+mn-lt"/>
              </a:rPr>
              <a:t> </a:t>
            </a:r>
            <a:r>
              <a:rPr lang="it-IT" sz="2400" dirty="0" smtClean="0">
                <a:latin typeface="+mn-lt"/>
              </a:rPr>
              <a:t>sono stati pari a </a:t>
            </a:r>
            <a:r>
              <a:rPr lang="it-IT" sz="2400" b="1" dirty="0" smtClean="0">
                <a:solidFill>
                  <a:srgbClr val="FF0000"/>
                </a:solidFill>
                <a:latin typeface="+mn-lt"/>
              </a:rPr>
              <a:t>21,506 milioni </a:t>
            </a:r>
          </a:p>
          <a:p>
            <a:r>
              <a:rPr lang="it-IT" sz="2400" dirty="0" smtClean="0">
                <a:latin typeface="+mn-lt"/>
              </a:rPr>
              <a:t>di euro, </a:t>
            </a:r>
            <a:r>
              <a:rPr lang="it-IT" sz="2400" dirty="0">
                <a:latin typeface="+mn-lt"/>
              </a:rPr>
              <a:t>ai </a:t>
            </a:r>
            <a:r>
              <a:rPr lang="it-IT" sz="2400" dirty="0" smtClean="0">
                <a:latin typeface="+mn-lt"/>
              </a:rPr>
              <a:t>quali vanno aggiunti </a:t>
            </a:r>
            <a:r>
              <a:rPr lang="it-IT" sz="2400" b="1" dirty="0" smtClean="0">
                <a:solidFill>
                  <a:srgbClr val="FF0000"/>
                </a:solidFill>
                <a:latin typeface="+mn-lt"/>
              </a:rPr>
              <a:t>2,477 </a:t>
            </a:r>
            <a:r>
              <a:rPr lang="it-IT" sz="2400" b="1" dirty="0">
                <a:solidFill>
                  <a:srgbClr val="FF0000"/>
                </a:solidFill>
                <a:latin typeface="+mn-lt"/>
              </a:rPr>
              <a:t>milioni </a:t>
            </a:r>
            <a:r>
              <a:rPr lang="it-IT" sz="2400" dirty="0">
                <a:latin typeface="+mn-lt"/>
              </a:rPr>
              <a:t>di euro </a:t>
            </a:r>
            <a:endParaRPr lang="it-IT" sz="2400" dirty="0" smtClean="0">
              <a:latin typeface="+mn-lt"/>
            </a:endParaRPr>
          </a:p>
          <a:p>
            <a:r>
              <a:rPr lang="it-IT" sz="2400" dirty="0" smtClean="0">
                <a:latin typeface="+mn-lt"/>
              </a:rPr>
              <a:t>che corrispondono ai punti </a:t>
            </a:r>
            <a:r>
              <a:rPr lang="it-IT" sz="2400" dirty="0">
                <a:latin typeface="+mn-lt"/>
              </a:rPr>
              <a:t>già erogati a fine </a:t>
            </a:r>
            <a:r>
              <a:rPr lang="it-IT" sz="2400" dirty="0" smtClean="0">
                <a:latin typeface="+mn-lt"/>
              </a:rPr>
              <a:t>2017</a:t>
            </a:r>
            <a:r>
              <a:rPr lang="it-IT" sz="2400" dirty="0">
                <a:latin typeface="+mn-lt"/>
              </a:rPr>
              <a:t> </a:t>
            </a:r>
            <a:endParaRPr lang="it-IT" sz="2400" dirty="0" smtClean="0">
              <a:latin typeface="+mn-lt"/>
            </a:endParaRPr>
          </a:p>
          <a:p>
            <a:r>
              <a:rPr lang="it-IT" sz="2400" dirty="0" smtClean="0">
                <a:latin typeface="+mn-lt"/>
              </a:rPr>
              <a:t>e </a:t>
            </a:r>
            <a:r>
              <a:rPr lang="it-IT" sz="2400" dirty="0">
                <a:latin typeface="+mn-lt"/>
              </a:rPr>
              <a:t>non </a:t>
            </a:r>
            <a:r>
              <a:rPr lang="it-IT" sz="2400" dirty="0" smtClean="0">
                <a:latin typeface="+mn-lt"/>
              </a:rPr>
              <a:t>ancora utilizzati. Se contiamo anche le offerte usufruite </a:t>
            </a:r>
          </a:p>
          <a:p>
            <a:r>
              <a:rPr lang="it-IT" sz="2400" dirty="0" smtClean="0">
                <a:latin typeface="+mn-lt"/>
              </a:rPr>
              <a:t>dai Soci tra quelle rivolte a tutti i consumatori, </a:t>
            </a:r>
          </a:p>
          <a:p>
            <a:r>
              <a:rPr lang="it-IT" sz="2400" dirty="0" smtClean="0">
                <a:latin typeface="+mn-lt"/>
              </a:rPr>
              <a:t>i Soci hanno risparmiato ben </a:t>
            </a:r>
            <a:r>
              <a:rPr lang="it-IT" sz="2400" b="1" dirty="0">
                <a:solidFill>
                  <a:srgbClr val="FF0000"/>
                </a:solidFill>
                <a:latin typeface="+mn-lt"/>
              </a:rPr>
              <a:t>74,144 </a:t>
            </a:r>
            <a:r>
              <a:rPr lang="it-IT" sz="2400" b="1" dirty="0" smtClean="0">
                <a:solidFill>
                  <a:srgbClr val="FF0000"/>
                </a:solidFill>
                <a:latin typeface="+mn-lt"/>
              </a:rPr>
              <a:t>milioni </a:t>
            </a:r>
            <a:r>
              <a:rPr lang="it-IT" sz="2400" dirty="0" smtClean="0">
                <a:solidFill>
                  <a:schemeClr val="tx1"/>
                </a:solidFill>
                <a:latin typeface="+mn-lt"/>
              </a:rPr>
              <a:t>di euro. </a:t>
            </a:r>
          </a:p>
          <a:p>
            <a:r>
              <a:rPr lang="it-IT" sz="2400" dirty="0" smtClean="0">
                <a:solidFill>
                  <a:schemeClr val="tx1"/>
                </a:solidFill>
                <a:latin typeface="+mn-lt"/>
              </a:rPr>
              <a:t>I </a:t>
            </a:r>
            <a:r>
              <a:rPr lang="it-IT" sz="2400" b="1" dirty="0" smtClean="0">
                <a:solidFill>
                  <a:schemeClr val="tx1"/>
                </a:solidFill>
                <a:latin typeface="+mn-lt"/>
              </a:rPr>
              <a:t>vantaggi complessivi</a:t>
            </a:r>
            <a:r>
              <a:rPr lang="it-IT" sz="2400" dirty="0" smtClean="0">
                <a:solidFill>
                  <a:schemeClr val="tx1"/>
                </a:solidFill>
                <a:latin typeface="+mn-lt"/>
              </a:rPr>
              <a:t> ottenuti dai Soci, quindi, </a:t>
            </a:r>
          </a:p>
          <a:p>
            <a:r>
              <a:rPr lang="it-IT" sz="2400" dirty="0" smtClean="0">
                <a:solidFill>
                  <a:schemeClr val="tx1"/>
                </a:solidFill>
                <a:latin typeface="+mn-lt"/>
              </a:rPr>
              <a:t>sono stati pari a </a:t>
            </a:r>
            <a:r>
              <a:rPr lang="it-IT" sz="2400" b="1" dirty="0">
                <a:solidFill>
                  <a:srgbClr val="FF0000"/>
                </a:solidFill>
                <a:latin typeface="+mn-lt"/>
              </a:rPr>
              <a:t>76,621 milioni </a:t>
            </a:r>
            <a:r>
              <a:rPr lang="it-IT" sz="2400" dirty="0" smtClean="0">
                <a:solidFill>
                  <a:schemeClr val="tx1"/>
                </a:solidFill>
                <a:latin typeface="+mn-lt"/>
              </a:rPr>
              <a:t>di euro.</a:t>
            </a:r>
          </a:p>
        </p:txBody>
      </p:sp>
      <p:pic>
        <p:nvPicPr>
          <p:cNvPr id="10" name="Immagine 9" descr="C:\Users\pizzornos\Desktop\SETTANTESIMO\logo settantesimo coop.jpg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380312" y="5716758"/>
            <a:ext cx="1338183" cy="77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mmagine 10" descr="Alleanza savonese.jpg"/>
          <p:cNvPicPr>
            <a:picLocks/>
          </p:cNvPicPr>
          <p:nvPr/>
        </p:nvPicPr>
        <p:blipFill>
          <a:blip r:embed="rId3" cstate="print">
            <a:lum bright="20000" contrast="37000"/>
          </a:blip>
          <a:stretch>
            <a:fillRect/>
          </a:stretch>
        </p:blipFill>
        <p:spPr>
          <a:xfrm>
            <a:off x="757230" y="1196752"/>
            <a:ext cx="1872000" cy="1800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704362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 bwMode="auto">
          <a:xfrm>
            <a:off x="610237" y="152403"/>
            <a:ext cx="8305162" cy="900333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vert="horz" wrap="square" lIns="95779" tIns="47890" rIns="95779" bIns="47890" numCol="1" anchor="ctr" anchorCtr="0" compatLnSpc="1">
            <a:prstTxWarp prst="textNoShape">
              <a:avLst/>
            </a:prstTxWarp>
          </a:bodyPr>
          <a:lstStyle/>
          <a:p>
            <a:pPr defTabSz="1859067" fontAlgn="base">
              <a:spcBef>
                <a:spcPct val="0"/>
              </a:spcBef>
              <a:spcAft>
                <a:spcPct val="0"/>
              </a:spcAft>
            </a:pPr>
            <a:r>
              <a:rPr kumimoji="1" lang="it-IT" sz="4100" b="1" kern="0" dirty="0" smtClean="0">
                <a:solidFill>
                  <a:srgbClr val="FF0000"/>
                </a:solidFill>
                <a:latin typeface="Fertigo Pro" pitchFamily="2" charset="0"/>
                <a:ea typeface="+mj-ea"/>
                <a:cs typeface="+mj-cs"/>
              </a:rPr>
              <a:t>La convenienza </a:t>
            </a:r>
          </a:p>
        </p:txBody>
      </p:sp>
      <p:sp>
        <p:nvSpPr>
          <p:cNvPr id="6" name="Rectangle 4"/>
          <p:cNvSpPr/>
          <p:nvPr/>
        </p:nvSpPr>
        <p:spPr>
          <a:xfrm>
            <a:off x="2699792" y="1628800"/>
            <a:ext cx="6432358" cy="136815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5907" tIns="365958" rIns="185907" bIns="92953" rtlCol="0" anchor="ctr"/>
          <a:lstStyle/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pPr marL="187198"/>
            <a:endParaRPr lang="it-IT" sz="2400" dirty="0" smtClean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87198"/>
            <a:endParaRPr lang="it-IT" sz="2400" dirty="0" smtClean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87198"/>
            <a:endParaRPr lang="it-IT" sz="2400" dirty="0" smtClean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87198"/>
            <a:endParaRPr lang="it-IT" sz="2400" dirty="0" smtClean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87198"/>
            <a:endParaRPr lang="it-IT" sz="2400" dirty="0" smtClean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it-IT" sz="2400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Ulteriori </a:t>
            </a:r>
            <a:r>
              <a:rPr lang="it-IT" sz="24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opportunità di risparmio</a:t>
            </a:r>
            <a:r>
              <a:rPr lang="it-IT" sz="2400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:</a:t>
            </a:r>
          </a:p>
          <a:p>
            <a:pPr>
              <a:lnSpc>
                <a:spcPts val="1100"/>
              </a:lnSpc>
            </a:pPr>
            <a:endParaRPr lang="it-IT" sz="2400" dirty="0" smtClean="0">
              <a:solidFill>
                <a:schemeClr val="tx1"/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442913" indent="-442913">
              <a:buFont typeface="Arial" pitchFamily="34" charset="0"/>
              <a:buChar char="•"/>
            </a:pPr>
            <a:r>
              <a:rPr lang="it-IT" sz="2400" b="1" dirty="0" err="1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Enercoop</a:t>
            </a:r>
            <a:r>
              <a:rPr lang="it-IT" sz="2400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marL="442913" indent="-442913"/>
            <a:r>
              <a:rPr lang="it-IT" sz="2400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it-IT" sz="2000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it-IT" sz="20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846.947</a:t>
            </a:r>
            <a:r>
              <a:rPr lang="it-IT" sz="2000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 euro di risparmio rispetto al prezzo medio dei carburanti alla Spezia);</a:t>
            </a:r>
          </a:p>
          <a:p>
            <a:pPr marL="442913" indent="-442913">
              <a:lnSpc>
                <a:spcPts val="1300"/>
              </a:lnSpc>
              <a:buFont typeface="Arial" pitchFamily="34" charset="0"/>
              <a:buChar char="•"/>
            </a:pPr>
            <a:endParaRPr lang="it-IT" sz="2000" dirty="0" smtClean="0">
              <a:solidFill>
                <a:schemeClr val="tx1"/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442913" indent="-442913">
              <a:buFont typeface="Arial" pitchFamily="34" charset="0"/>
              <a:buChar char="•"/>
            </a:pPr>
            <a:r>
              <a:rPr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Mangiami subito</a:t>
            </a:r>
          </a:p>
          <a:p>
            <a:pPr marL="442913" indent="-442913"/>
            <a:r>
              <a:rPr lang="it-IT" sz="2400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it-IT" sz="2000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(oltre un milione di prodotti venduti con sconti </a:t>
            </a:r>
          </a:p>
          <a:p>
            <a:pPr marL="442913" indent="-442913"/>
            <a:r>
              <a:rPr lang="it-IT" sz="2000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	tra il 33 e il 66%);</a:t>
            </a:r>
          </a:p>
          <a:p>
            <a:pPr marL="442913" indent="-442913"/>
            <a:endParaRPr lang="it-IT" sz="20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it-IT" sz="2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endParaRPr lang="it-IT" sz="2400" dirty="0" smtClean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10" name="Immagine 9" descr="C:\Users\pizzornos\Desktop\SETTANTESIMO\logo settantesimo coop.jpg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173566" y="5716758"/>
            <a:ext cx="1338183" cy="77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sellaDiTesto 7"/>
          <p:cNvSpPr txBox="1"/>
          <p:nvPr/>
        </p:nvSpPr>
        <p:spPr>
          <a:xfrm>
            <a:off x="467544" y="4221088"/>
            <a:ext cx="804420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2913" indent="-442913">
              <a:buFont typeface="Arial" pitchFamily="34" charset="0"/>
              <a:buChar char="•"/>
            </a:pPr>
            <a:r>
              <a:rPr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Coop Salute</a:t>
            </a:r>
          </a:p>
          <a:p>
            <a:pPr marL="442913" indent="-442913"/>
            <a:r>
              <a:rPr lang="it-IT" sz="1800" dirty="0" smtClean="0"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it-IT" sz="2000" dirty="0" smtClean="0">
                <a:ea typeface="Arial Unicode MS" pitchFamily="34" charset="-128"/>
                <a:cs typeface="Arial Unicode MS" pitchFamily="34" charset="-128"/>
              </a:rPr>
              <a:t>(non meno di 500.000 euro risparmiati dai Soci grazie </a:t>
            </a:r>
          </a:p>
          <a:p>
            <a:pPr marL="442913" indent="-442913"/>
            <a:r>
              <a:rPr lang="it-IT" sz="2000" dirty="0" smtClean="0">
                <a:ea typeface="Arial Unicode MS" pitchFamily="34" charset="-128"/>
                <a:cs typeface="Arial Unicode MS" pitchFamily="34" charset="-128"/>
              </a:rPr>
              <a:t>	ai farmaci proposti a prezzi inferiori a quelli medi di mercato);</a:t>
            </a:r>
          </a:p>
          <a:p>
            <a:pPr marL="442913" indent="-442913"/>
            <a:endParaRPr lang="it-IT" dirty="0" smtClean="0">
              <a:ea typeface="Arial Unicode MS" pitchFamily="34" charset="-128"/>
              <a:cs typeface="Arial Unicode MS" pitchFamily="34" charset="-128"/>
            </a:endParaRPr>
          </a:p>
          <a:p>
            <a:pPr marL="442913" indent="-442913">
              <a:buFont typeface="Arial" pitchFamily="34" charset="0"/>
              <a:buChar char="•"/>
            </a:pPr>
            <a:r>
              <a:rPr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Libri scolastici</a:t>
            </a:r>
          </a:p>
          <a:p>
            <a:pPr marL="442913" indent="-442913"/>
            <a:r>
              <a:rPr lang="it-IT" sz="1800" dirty="0" smtClean="0"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it-IT" sz="2000" dirty="0" smtClean="0">
                <a:ea typeface="Arial Unicode MS" pitchFamily="34" charset="-128"/>
                <a:cs typeface="Arial Unicode MS" pitchFamily="34" charset="-128"/>
              </a:rPr>
              <a:t>(sconto del 15% sull’acquisto riservato ai Soci).</a:t>
            </a:r>
          </a:p>
          <a:p>
            <a:pPr marL="442913" indent="-442913"/>
            <a:endParaRPr lang="it-IT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it-IT" dirty="0"/>
          </a:p>
        </p:txBody>
      </p:sp>
      <p:pic>
        <p:nvPicPr>
          <p:cNvPr id="7" name="Immagine 6" descr="Alleanza savonese.jpg"/>
          <p:cNvPicPr>
            <a:picLocks/>
          </p:cNvPicPr>
          <p:nvPr/>
        </p:nvPicPr>
        <p:blipFill>
          <a:blip r:embed="rId3" cstate="print">
            <a:lum bright="20000" contrast="37000"/>
          </a:blip>
          <a:stretch>
            <a:fillRect/>
          </a:stretch>
        </p:blipFill>
        <p:spPr>
          <a:xfrm>
            <a:off x="757230" y="1412776"/>
            <a:ext cx="1872000" cy="18000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 bwMode="auto">
          <a:xfrm>
            <a:off x="610237" y="152403"/>
            <a:ext cx="8305162" cy="1219199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vert="horz" wrap="square" lIns="95779" tIns="47890" rIns="95779" bIns="47890" numCol="1" anchor="ctr" anchorCtr="0" compatLnSpc="1">
            <a:prstTxWarp prst="textNoShape">
              <a:avLst/>
            </a:prstTxWarp>
          </a:bodyPr>
          <a:lstStyle/>
          <a:p>
            <a:pPr defTabSz="1859067" fontAlgn="base">
              <a:spcBef>
                <a:spcPct val="0"/>
              </a:spcBef>
              <a:spcAft>
                <a:spcPct val="0"/>
              </a:spcAft>
            </a:pPr>
            <a:r>
              <a:rPr kumimoji="1" lang="it-IT" sz="4100" b="1" kern="0" dirty="0" smtClean="0">
                <a:solidFill>
                  <a:srgbClr val="FF0000"/>
                </a:solidFill>
                <a:latin typeface="Fertigo Pro" pitchFamily="2" charset="0"/>
                <a:ea typeface="+mj-ea"/>
                <a:cs typeface="+mj-cs"/>
              </a:rPr>
              <a:t>Il prodotto Coop</a:t>
            </a:r>
            <a:endParaRPr kumimoji="1" lang="it-IT" sz="4100" b="1" kern="0" dirty="0">
              <a:solidFill>
                <a:srgbClr val="FF0000"/>
              </a:solidFill>
              <a:latin typeface="Fertigo Pro" pitchFamily="2" charset="0"/>
              <a:ea typeface="+mj-ea"/>
              <a:cs typeface="+mj-cs"/>
            </a:endParaRPr>
          </a:p>
        </p:txBody>
      </p:sp>
      <p:sp>
        <p:nvSpPr>
          <p:cNvPr id="6" name="Rectangle 4"/>
          <p:cNvSpPr/>
          <p:nvPr/>
        </p:nvSpPr>
        <p:spPr>
          <a:xfrm>
            <a:off x="2699792" y="2276872"/>
            <a:ext cx="6372200" cy="64807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5907" tIns="365958" rIns="185907" bIns="92953" rtlCol="0" anchor="ctr"/>
          <a:lstStyle/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pPr marL="187198"/>
            <a:endParaRPr lang="it-IT" sz="2400" dirty="0" smtClean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87198"/>
            <a:endParaRPr lang="it-IT" sz="2400" dirty="0" smtClean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87198"/>
            <a:endParaRPr lang="it-IT" sz="2400" dirty="0" smtClean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87198"/>
            <a:endParaRPr lang="it-IT" sz="2400" dirty="0" smtClean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87198"/>
            <a:endParaRPr lang="it-IT" sz="2400" dirty="0" smtClean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Con </a:t>
            </a:r>
            <a:r>
              <a:rPr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10 linee 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e circa </a:t>
            </a:r>
            <a:r>
              <a:rPr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4.500 articoli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, </a:t>
            </a:r>
          </a:p>
          <a:p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il </a:t>
            </a:r>
            <a:r>
              <a:rPr lang="it-IT" sz="2400" b="1" dirty="0" smtClean="0">
                <a:ea typeface="Arial Unicode MS" pitchFamily="34" charset="-128"/>
                <a:cs typeface="Arial Unicode MS" pitchFamily="34" charset="-128"/>
              </a:rPr>
              <a:t>prodotto Coop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, che quest’anno</a:t>
            </a:r>
            <a:r>
              <a:rPr lang="it-IT" sz="2400" b="1" dirty="0" smtClean="0"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festeggia</a:t>
            </a:r>
            <a:r>
              <a:rPr lang="it-IT" sz="2400" b="1" dirty="0" smtClean="0">
                <a:ea typeface="Arial Unicode MS" pitchFamily="34" charset="-128"/>
                <a:cs typeface="Arial Unicode MS" pitchFamily="34" charset="-128"/>
              </a:rPr>
              <a:t> 70 anni, 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è</a:t>
            </a:r>
            <a:r>
              <a:rPr lang="it-IT" sz="2400" dirty="0" smtClean="0"/>
              <a:t> l’elemento centrale della strategia commerciale di Coop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r>
              <a:rPr lang="it-IT" sz="2400" dirty="0" smtClean="0"/>
              <a:t>In corso d’anno, è stata completata </a:t>
            </a:r>
          </a:p>
          <a:p>
            <a:r>
              <a:rPr lang="it-IT" sz="2400" dirty="0" smtClean="0"/>
              <a:t>la </a:t>
            </a:r>
            <a:r>
              <a:rPr lang="it-IT" sz="2400" b="1" dirty="0" smtClean="0"/>
              <a:t>rivisitazione delle confezioni </a:t>
            </a:r>
            <a:r>
              <a:rPr lang="it-IT" sz="2400" dirty="0" smtClean="0"/>
              <a:t>della linea ‘Tutela’ e sono stati messi sul mercato nuovi prodotti, come i vini Fior fiore.</a:t>
            </a:r>
          </a:p>
          <a:p>
            <a:endParaRPr lang="it-IT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it-IT" sz="2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endParaRPr lang="it-IT" sz="2400" dirty="0" smtClean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9" name="Immagine 8" descr="P1320525.JPG"/>
          <p:cNvPicPr preferRelativeResize="0">
            <a:picLocks noChangeAspect="1"/>
          </p:cNvPicPr>
          <p:nvPr/>
        </p:nvPicPr>
        <p:blipFill>
          <a:blip r:embed="rId2" cstate="print">
            <a:lum bright="3000" contrast="14000"/>
          </a:blip>
          <a:srcRect r="30844"/>
          <a:stretch>
            <a:fillRect/>
          </a:stretch>
        </p:blipFill>
        <p:spPr>
          <a:xfrm>
            <a:off x="683568" y="1484984"/>
            <a:ext cx="1872208" cy="1800000"/>
          </a:xfrm>
          <a:prstGeom prst="ellipse">
            <a:avLst/>
          </a:prstGeom>
        </p:spPr>
      </p:pic>
      <p:pic>
        <p:nvPicPr>
          <p:cNvPr id="10" name="Immagine 9" descr="C:\Users\pizzornos\Desktop\SETTANTESIMO\logo settantesimo coop.jpg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173566" y="5716758"/>
            <a:ext cx="1338183" cy="77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sellaDiTesto 6"/>
          <p:cNvSpPr txBox="1"/>
          <p:nvPr/>
        </p:nvSpPr>
        <p:spPr>
          <a:xfrm>
            <a:off x="683568" y="4509120"/>
            <a:ext cx="66967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Nell’ambito del progetto ‘</a:t>
            </a:r>
            <a:r>
              <a:rPr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Approvato dai Soci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’, sono stati organizzati </a:t>
            </a:r>
            <a:r>
              <a:rPr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170 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test di assaggio </a:t>
            </a:r>
          </a:p>
          <a:p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per valutare il </a:t>
            </a:r>
            <a:r>
              <a:rPr lang="it-IT" sz="2400" b="1" dirty="0" smtClean="0">
                <a:ea typeface="Arial Unicode MS" pitchFamily="34" charset="-128"/>
                <a:cs typeface="Arial Unicode MS" pitchFamily="34" charset="-128"/>
              </a:rPr>
              <a:t>gradimento 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dei prodotti Coop. </a:t>
            </a:r>
          </a:p>
          <a:p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Di questi,</a:t>
            </a:r>
            <a:r>
              <a:rPr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17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 sono stati realizzati in Liguria </a:t>
            </a:r>
          </a:p>
          <a:p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con la partecipazione di </a:t>
            </a:r>
            <a:r>
              <a:rPr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867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 Soci.</a:t>
            </a:r>
            <a:endParaRPr lang="it-IT" dirty="0"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 bwMode="auto">
          <a:xfrm>
            <a:off x="610237" y="152403"/>
            <a:ext cx="8305162" cy="1219199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vert="horz" wrap="square" lIns="95779" tIns="47890" rIns="95779" bIns="47890" numCol="1" anchor="ctr" anchorCtr="0" compatLnSpc="1">
            <a:prstTxWarp prst="textNoShape">
              <a:avLst/>
            </a:prstTxWarp>
          </a:bodyPr>
          <a:lstStyle/>
          <a:p>
            <a:pPr defTabSz="1859067" fontAlgn="base">
              <a:spcBef>
                <a:spcPct val="0"/>
              </a:spcBef>
              <a:spcAft>
                <a:spcPct val="0"/>
              </a:spcAft>
            </a:pPr>
            <a:r>
              <a:rPr kumimoji="1" lang="it-IT" sz="4100" b="1" kern="0" dirty="0" smtClean="0">
                <a:solidFill>
                  <a:srgbClr val="FF0000"/>
                </a:solidFill>
                <a:latin typeface="Fertigo Pro" pitchFamily="2" charset="0"/>
                <a:ea typeface="+mj-ea"/>
                <a:cs typeface="+mj-cs"/>
              </a:rPr>
              <a:t>Il prodotto Coop</a:t>
            </a:r>
            <a:endParaRPr kumimoji="1" lang="it-IT" sz="4100" b="1" kern="0" dirty="0">
              <a:solidFill>
                <a:srgbClr val="FF0000"/>
              </a:solidFill>
              <a:latin typeface="Fertigo Pro" pitchFamily="2" charset="0"/>
              <a:ea typeface="+mj-ea"/>
              <a:cs typeface="+mj-cs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699792" y="1340768"/>
            <a:ext cx="62682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Nel 2017, Coop ha avviato il progetto nazionale ‘</a:t>
            </a:r>
            <a:r>
              <a:rPr lang="it-IT" sz="2400" b="1" dirty="0" smtClean="0">
                <a:solidFill>
                  <a:srgbClr val="FF0000"/>
                </a:solidFill>
              </a:rPr>
              <a:t>Alleviamo la salute</a:t>
            </a:r>
            <a:r>
              <a:rPr lang="it-IT" sz="2400" dirty="0" smtClean="0"/>
              <a:t>’ con il quale sta eliminando gli antibiotici dagli allevamenti dove si producono carni, uova e latte </a:t>
            </a:r>
          </a:p>
          <a:p>
            <a:r>
              <a:rPr lang="it-IT" sz="2400" dirty="0" smtClean="0"/>
              <a:t>a marchio Coop per limitare la diffusione della </a:t>
            </a:r>
            <a:r>
              <a:rPr lang="it-IT" sz="2400" b="1" dirty="0" smtClean="0"/>
              <a:t>resistenza agli antibiotici </a:t>
            </a:r>
            <a:r>
              <a:rPr lang="it-IT" sz="2400" dirty="0" smtClean="0"/>
              <a:t>nell’uomo. </a:t>
            </a:r>
            <a:endParaRPr lang="it-IT" sz="2400" dirty="0"/>
          </a:p>
        </p:txBody>
      </p:sp>
      <p:pic>
        <p:nvPicPr>
          <p:cNvPr id="11" name="Immagine 10" descr="C:\Users\pizzornos\Desktop\SETTANTESIMO\logo settantesimo coop.jpg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410281" y="5716758"/>
            <a:ext cx="1338183" cy="77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4"/>
          <p:cNvSpPr/>
          <p:nvPr/>
        </p:nvSpPr>
        <p:spPr>
          <a:xfrm>
            <a:off x="610237" y="3649092"/>
            <a:ext cx="8138227" cy="114806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5907" tIns="365958" rIns="185907" bIns="92953" rtlCol="0" anchor="ctr"/>
          <a:lstStyle/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pPr marL="187198"/>
            <a:endParaRPr lang="it-IT" sz="2400" dirty="0" smtClean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87198"/>
            <a:endParaRPr lang="it-IT" sz="2400" dirty="0" smtClean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87198"/>
            <a:endParaRPr lang="it-IT" sz="2400" dirty="0" smtClean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87198"/>
            <a:endParaRPr lang="it-IT" sz="2400" dirty="0" smtClean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it-IT" sz="2400" dirty="0" smtClean="0"/>
          </a:p>
          <a:p>
            <a:endParaRPr lang="it-IT" sz="2400" dirty="0" smtClean="0"/>
          </a:p>
          <a:p>
            <a:r>
              <a:rPr lang="it-IT" sz="2400" dirty="0" smtClean="0"/>
              <a:t>Per garantire la </a:t>
            </a:r>
            <a:r>
              <a:rPr lang="it-IT" sz="2400" b="1" dirty="0" smtClean="0"/>
              <a:t>sicurezza</a:t>
            </a:r>
            <a:r>
              <a:rPr lang="it-IT" sz="2400" dirty="0" smtClean="0"/>
              <a:t> e la </a:t>
            </a:r>
            <a:r>
              <a:rPr lang="it-IT" sz="2400" b="1" dirty="0" smtClean="0"/>
              <a:t>qualità</a:t>
            </a:r>
            <a:r>
              <a:rPr lang="it-IT" sz="2400" dirty="0" smtClean="0"/>
              <a:t> dei prodotti </a:t>
            </a:r>
          </a:p>
          <a:p>
            <a:r>
              <a:rPr lang="it-IT" sz="2400" dirty="0" smtClean="0"/>
              <a:t>e tutelare la </a:t>
            </a:r>
            <a:r>
              <a:rPr lang="it-IT" sz="2400" b="1" dirty="0" smtClean="0"/>
              <a:t>salute</a:t>
            </a:r>
            <a:r>
              <a:rPr lang="it-IT" sz="2400" dirty="0" smtClean="0"/>
              <a:t> dei consumatori, nel 2017 gli oltre </a:t>
            </a:r>
            <a:r>
              <a:rPr lang="it-IT" sz="2400" b="1" dirty="0" smtClean="0"/>
              <a:t>500</a:t>
            </a:r>
            <a:r>
              <a:rPr lang="it-IT" sz="2400" dirty="0" smtClean="0"/>
              <a:t> </a:t>
            </a:r>
            <a:r>
              <a:rPr lang="it-IT" sz="2400" b="1" dirty="0" smtClean="0"/>
              <a:t>fornitori</a:t>
            </a:r>
            <a:r>
              <a:rPr lang="it-IT" sz="2400" dirty="0" smtClean="0"/>
              <a:t> di prodotti a marchio Coop sono stati sottoposti a </a:t>
            </a:r>
            <a:r>
              <a:rPr lang="it-IT" sz="2400" b="1" dirty="0" smtClean="0">
                <a:solidFill>
                  <a:srgbClr val="FF0000"/>
                </a:solidFill>
              </a:rPr>
              <a:t>1.748 ispezioni </a:t>
            </a:r>
            <a:r>
              <a:rPr lang="it-IT" sz="2400" dirty="0" smtClean="0">
                <a:solidFill>
                  <a:schemeClr val="tx1"/>
                </a:solidFill>
              </a:rPr>
              <a:t>e</a:t>
            </a:r>
            <a:r>
              <a:rPr lang="it-IT" sz="2400" b="1" dirty="0" smtClean="0">
                <a:solidFill>
                  <a:srgbClr val="FF0000"/>
                </a:solidFill>
              </a:rPr>
              <a:t> </a:t>
            </a:r>
            <a:r>
              <a:rPr lang="it-IT" sz="2400" dirty="0" smtClean="0"/>
              <a:t>sui prodotti Coop sono state effettuate più di </a:t>
            </a:r>
            <a:r>
              <a:rPr lang="it-IT" sz="2400" b="1" dirty="0" smtClean="0">
                <a:solidFill>
                  <a:srgbClr val="FF0000"/>
                </a:solidFill>
              </a:rPr>
              <a:t>3 milioni </a:t>
            </a:r>
            <a:r>
              <a:rPr lang="it-IT" sz="2400" dirty="0" smtClean="0"/>
              <a:t>di analisi.</a:t>
            </a:r>
          </a:p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endParaRPr lang="it-IT" sz="2400" dirty="0" smtClean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9" name="Immagine 8" descr="P1320525.JPG"/>
          <p:cNvPicPr preferRelativeResize="0">
            <a:picLocks noChangeAspect="1"/>
          </p:cNvPicPr>
          <p:nvPr/>
        </p:nvPicPr>
        <p:blipFill>
          <a:blip r:embed="rId3" cstate="print">
            <a:lum bright="3000" contrast="14000"/>
          </a:blip>
          <a:srcRect r="30844"/>
          <a:stretch>
            <a:fillRect/>
          </a:stretch>
        </p:blipFill>
        <p:spPr>
          <a:xfrm>
            <a:off x="683568" y="1484984"/>
            <a:ext cx="1872208" cy="1800000"/>
          </a:xfrm>
          <a:prstGeom prst="ellipse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 bwMode="auto">
          <a:xfrm>
            <a:off x="610237" y="152403"/>
            <a:ext cx="8305162" cy="1219199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vert="horz" wrap="square" lIns="95779" tIns="47890" rIns="95779" bIns="47890" numCol="1" anchor="ctr" anchorCtr="0" compatLnSpc="1">
            <a:prstTxWarp prst="textNoShape">
              <a:avLst/>
            </a:prstTxWarp>
          </a:bodyPr>
          <a:lstStyle/>
          <a:p>
            <a:pPr defTabSz="1859067" fontAlgn="base">
              <a:spcBef>
                <a:spcPct val="0"/>
              </a:spcBef>
              <a:spcAft>
                <a:spcPct val="0"/>
              </a:spcAft>
            </a:pPr>
            <a:r>
              <a:rPr kumimoji="1" lang="it-IT" sz="4100" b="1" kern="0" dirty="0" smtClean="0">
                <a:solidFill>
                  <a:srgbClr val="FF0000"/>
                </a:solidFill>
                <a:latin typeface="Fertigo Pro" pitchFamily="2" charset="0"/>
                <a:ea typeface="+mj-ea"/>
                <a:cs typeface="+mj-cs"/>
              </a:rPr>
              <a:t>La rete di vendita</a:t>
            </a:r>
            <a:endParaRPr kumimoji="1" lang="it-IT" sz="4100" b="1" kern="0" dirty="0">
              <a:solidFill>
                <a:srgbClr val="FF0000"/>
              </a:solidFill>
              <a:latin typeface="Fertigo Pro" pitchFamily="2" charset="0"/>
              <a:ea typeface="+mj-ea"/>
              <a:cs typeface="+mj-cs"/>
            </a:endParaRPr>
          </a:p>
        </p:txBody>
      </p:sp>
      <p:sp>
        <p:nvSpPr>
          <p:cNvPr id="6" name="Rectangle 4"/>
          <p:cNvSpPr/>
          <p:nvPr/>
        </p:nvSpPr>
        <p:spPr>
          <a:xfrm>
            <a:off x="745723" y="3413121"/>
            <a:ext cx="6984776" cy="136815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5907" tIns="365958" rIns="185907" bIns="92953" rtlCol="0" anchor="ctr"/>
          <a:lstStyle/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pPr marL="187198"/>
            <a:endParaRPr lang="it-IT" sz="2400" dirty="0" smtClean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87198"/>
            <a:endParaRPr lang="it-IT" sz="2400" dirty="0" smtClean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87198"/>
            <a:endParaRPr lang="it-IT" sz="2400" dirty="0" smtClean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87198"/>
            <a:endParaRPr lang="it-IT" sz="2400" dirty="0" smtClean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it-IT" sz="2400" dirty="0" smtClean="0"/>
          </a:p>
          <a:p>
            <a:endParaRPr lang="it-IT" sz="2400" dirty="0" smtClean="0"/>
          </a:p>
          <a:p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In Liguria, il </a:t>
            </a:r>
            <a:r>
              <a:rPr lang="it-IT" sz="2400" b="1" dirty="0" smtClean="0">
                <a:ea typeface="Arial Unicode MS" pitchFamily="34" charset="-128"/>
                <a:cs typeface="Arial Unicode MS" pitchFamily="34" charset="-128"/>
              </a:rPr>
              <a:t>confronto competitivo </a:t>
            </a:r>
          </a:p>
          <a:p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tra insegne della </a:t>
            </a:r>
            <a:r>
              <a:rPr lang="it-IT" sz="2400" dirty="0" err="1" smtClean="0">
                <a:ea typeface="Arial Unicode MS" pitchFamily="34" charset="-128"/>
                <a:cs typeface="Arial Unicode MS" pitchFamily="34" charset="-128"/>
              </a:rPr>
              <a:t>gdo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 si svolge principalmente</a:t>
            </a:r>
          </a:p>
          <a:p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tra</a:t>
            </a:r>
            <a:r>
              <a:rPr lang="en-US" sz="2400" dirty="0" smtClean="0">
                <a:ea typeface="Arial Unicode MS" pitchFamily="34" charset="-128"/>
                <a:cs typeface="Arial Unicode MS" pitchFamily="34" charset="-128"/>
              </a:rPr>
              <a:t> Coop, </a:t>
            </a:r>
            <a:r>
              <a:rPr lang="en-US" sz="2400" dirty="0" err="1" smtClean="0">
                <a:ea typeface="Arial Unicode MS" pitchFamily="34" charset="-128"/>
                <a:cs typeface="Arial Unicode MS" pitchFamily="34" charset="-128"/>
              </a:rPr>
              <a:t>Sogegross</a:t>
            </a:r>
            <a:r>
              <a:rPr lang="en-US" sz="2400" dirty="0" smtClean="0">
                <a:ea typeface="Arial Unicode MS" pitchFamily="34" charset="-128"/>
                <a:cs typeface="Arial Unicode MS" pitchFamily="34" charset="-128"/>
              </a:rPr>
              <a:t>, Carrefour, </a:t>
            </a:r>
            <a:r>
              <a:rPr lang="en-US" sz="2400" dirty="0" err="1" smtClean="0">
                <a:ea typeface="Arial Unicode MS" pitchFamily="34" charset="-128"/>
                <a:cs typeface="Arial Unicode MS" pitchFamily="34" charset="-128"/>
              </a:rPr>
              <a:t>Conad</a:t>
            </a:r>
            <a:r>
              <a:rPr lang="en-US" sz="2400" dirty="0" smtClean="0"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2400" dirty="0" err="1" smtClean="0">
                <a:ea typeface="Arial Unicode MS" pitchFamily="34" charset="-128"/>
                <a:cs typeface="Arial Unicode MS" pitchFamily="34" charset="-128"/>
              </a:rPr>
              <a:t>Selex-Dimar</a:t>
            </a:r>
            <a:r>
              <a:rPr lang="en-US" sz="2400" dirty="0" smtClean="0">
                <a:ea typeface="Arial Unicode MS" pitchFamily="34" charset="-128"/>
                <a:cs typeface="Arial Unicode MS" pitchFamily="34" charset="-128"/>
              </a:rPr>
              <a:t> e Pam,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 che possiedono importanti percentuali della rete di vendita.</a:t>
            </a:r>
            <a:endParaRPr lang="it-IT" sz="2400" b="1" dirty="0" smtClean="0">
              <a:ea typeface="Adobe Myungjo Std M" pitchFamily="18" charset="-128"/>
            </a:endParaRPr>
          </a:p>
          <a:p>
            <a:endParaRPr lang="it-IT" sz="2400" dirty="0" smtClean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19" name="Immagine 18" descr="C:\Users\pizzornos\Desktop\SETTANTESIMO\logo settantesimo coop.jpg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410281" y="5716758"/>
            <a:ext cx="1338183" cy="77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" name="Gruppo 23"/>
          <p:cNvGrpSpPr/>
          <p:nvPr/>
        </p:nvGrpSpPr>
        <p:grpSpPr>
          <a:xfrm>
            <a:off x="4067944" y="1039355"/>
            <a:ext cx="4847455" cy="3325749"/>
            <a:chOff x="3608281" y="895338"/>
            <a:chExt cx="5535720" cy="3184829"/>
          </a:xfrm>
        </p:grpSpPr>
        <p:grpSp>
          <p:nvGrpSpPr>
            <p:cNvPr id="7" name="Group 15"/>
            <p:cNvGrpSpPr/>
            <p:nvPr/>
          </p:nvGrpSpPr>
          <p:grpSpPr>
            <a:xfrm>
              <a:off x="3655136" y="895338"/>
              <a:ext cx="5488864" cy="3184829"/>
              <a:chOff x="729399" y="233945"/>
              <a:chExt cx="3744416" cy="2368261"/>
            </a:xfrm>
          </p:grpSpPr>
          <p:grpSp>
            <p:nvGrpSpPr>
              <p:cNvPr id="9" name="Group 2"/>
              <p:cNvGrpSpPr/>
              <p:nvPr/>
            </p:nvGrpSpPr>
            <p:grpSpPr>
              <a:xfrm>
                <a:off x="729399" y="233945"/>
                <a:ext cx="3744416" cy="2368261"/>
                <a:chOff x="729399" y="233945"/>
                <a:chExt cx="3744416" cy="2368261"/>
              </a:xfrm>
            </p:grpSpPr>
            <p:sp>
              <p:nvSpPr>
                <p:cNvPr id="16" name="Rectangle 1"/>
                <p:cNvSpPr/>
                <p:nvPr/>
              </p:nvSpPr>
              <p:spPr bwMode="auto">
                <a:xfrm>
                  <a:off x="729399" y="369959"/>
                  <a:ext cx="3744416" cy="2232247"/>
                </a:xfrm>
                <a:prstGeom prst="rect">
                  <a:avLst/>
                </a:prstGeom>
                <a:solidFill>
                  <a:srgbClr val="FFFFFF">
                    <a:alpha val="69804"/>
                  </a:srgbClr>
                </a:solidFill>
                <a:ln w="12700" cap="sq" cmpd="sng" algn="ctr">
                  <a:noFill/>
                  <a:prstDash val="solid"/>
                  <a:round/>
                  <a:headEnd type="none" w="sm" len="sm"/>
                  <a:tailEnd type="none" w="sm" len="sm"/>
                </a:ln>
                <a:effectLst/>
                <a:ex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defTabSz="1859067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z="4900" dirty="0" smtClean="0">
                    <a:latin typeface="Times New Roman" pitchFamily="18" charset="0"/>
                  </a:endParaRPr>
                </a:p>
              </p:txBody>
            </p:sp>
            <p:graphicFrame>
              <p:nvGraphicFramePr>
                <p:cNvPr id="17" name="Chart 6"/>
                <p:cNvGraphicFramePr/>
                <p:nvPr>
                  <p:extLst>
                    <p:ext uri="{D42A27DB-BD31-4B8C-83A1-F6EECF244321}">
                      <p14:modId xmlns:p14="http://schemas.microsoft.com/office/powerpoint/2010/main" xmlns="" val="2773779723"/>
                    </p:ext>
                  </p:extLst>
                </p:nvPr>
              </p:nvGraphicFramePr>
              <p:xfrm>
                <a:off x="989877" y="233945"/>
                <a:ext cx="3195642" cy="2267912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3"/>
                </a:graphicData>
              </a:graphic>
            </p:graphicFrame>
          </p:grpSp>
          <p:sp>
            <p:nvSpPr>
              <p:cNvPr id="11" name="Rectangle 9"/>
              <p:cNvSpPr/>
              <p:nvPr/>
            </p:nvSpPr>
            <p:spPr>
              <a:xfrm>
                <a:off x="1314507" y="868851"/>
                <a:ext cx="1309821" cy="143775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it-IT" sz="1800" b="1" dirty="0" smtClean="0">
                    <a:solidFill>
                      <a:schemeClr val="tx1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ALTRI 28%</a:t>
                </a:r>
                <a:endParaRPr lang="it-IT" sz="1800" b="1" dirty="0">
                  <a:solidFill>
                    <a:schemeClr val="tx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12" name="Rectangle 10"/>
              <p:cNvSpPr/>
              <p:nvPr/>
            </p:nvSpPr>
            <p:spPr>
              <a:xfrm>
                <a:off x="2716942" y="696896"/>
                <a:ext cx="1327342" cy="161899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it-IT" b="1" dirty="0" smtClean="0">
                    <a:solidFill>
                      <a:schemeClr val="tx1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SOGEGROSS </a:t>
                </a:r>
              </a:p>
              <a:p>
                <a:pPr algn="ctr"/>
                <a:r>
                  <a:rPr lang="it-IT" b="1" dirty="0" smtClean="0">
                    <a:solidFill>
                      <a:schemeClr val="tx1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16%</a:t>
                </a:r>
                <a:endParaRPr lang="it-IT" b="1" dirty="0">
                  <a:solidFill>
                    <a:schemeClr val="tx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13" name="Rectangle 11"/>
              <p:cNvSpPr/>
              <p:nvPr/>
            </p:nvSpPr>
            <p:spPr>
              <a:xfrm>
                <a:off x="3085332" y="1227788"/>
                <a:ext cx="1167778" cy="143775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it-IT" b="1" dirty="0" smtClean="0">
                    <a:solidFill>
                      <a:schemeClr val="tx1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CARREFOUR </a:t>
                </a:r>
              </a:p>
              <a:p>
                <a:pPr algn="ctr"/>
                <a:r>
                  <a:rPr lang="it-IT" b="1" dirty="0" smtClean="0">
                    <a:solidFill>
                      <a:schemeClr val="tx1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13%</a:t>
                </a:r>
                <a:endParaRPr lang="it-IT" b="1" dirty="0">
                  <a:solidFill>
                    <a:schemeClr val="tx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14" name="Rectangle 12"/>
              <p:cNvSpPr/>
              <p:nvPr/>
            </p:nvSpPr>
            <p:spPr>
              <a:xfrm>
                <a:off x="2380357" y="1781777"/>
                <a:ext cx="922248" cy="128832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it-IT" b="1" dirty="0" smtClean="0">
                    <a:solidFill>
                      <a:schemeClr val="tx1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CONAD</a:t>
                </a:r>
              </a:p>
              <a:p>
                <a:pPr algn="ctr"/>
                <a:r>
                  <a:rPr lang="it-IT" b="1" dirty="0" smtClean="0">
                    <a:solidFill>
                      <a:schemeClr val="tx1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12%</a:t>
                </a:r>
                <a:endParaRPr lang="it-IT" b="1" dirty="0">
                  <a:solidFill>
                    <a:schemeClr val="tx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15" name="Rectangle 13"/>
              <p:cNvSpPr/>
              <p:nvPr/>
            </p:nvSpPr>
            <p:spPr>
              <a:xfrm>
                <a:off x="1400445" y="1791833"/>
                <a:ext cx="1105398" cy="143775"/>
              </a:xfrm>
              <a:prstGeom prst="rect">
                <a:avLst/>
              </a:prstGeom>
              <a:noFill/>
              <a:ln>
                <a:noFill/>
                <a:prstDash val="sysDash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it-IT" b="1" dirty="0" smtClean="0">
                    <a:solidFill>
                      <a:schemeClr val="bg1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COOP </a:t>
                </a:r>
              </a:p>
              <a:p>
                <a:pPr algn="ctr"/>
                <a:r>
                  <a:rPr lang="it-IT" b="1" dirty="0" smtClean="0">
                    <a:solidFill>
                      <a:schemeClr val="bg1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LIGURIA </a:t>
                </a:r>
              </a:p>
              <a:p>
                <a:pPr algn="ctr"/>
                <a:r>
                  <a:rPr lang="it-IT" b="1" dirty="0" smtClean="0">
                    <a:solidFill>
                      <a:schemeClr val="bg1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15%</a:t>
                </a:r>
                <a:endParaRPr lang="it-IT" b="1" dirty="0">
                  <a:solidFill>
                    <a:schemeClr val="bg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endParaRPr>
              </a:p>
            </p:txBody>
          </p:sp>
        </p:grpSp>
        <p:sp>
          <p:nvSpPr>
            <p:cNvPr id="20" name="Rectangle 11"/>
            <p:cNvSpPr/>
            <p:nvPr/>
          </p:nvSpPr>
          <p:spPr>
            <a:xfrm>
              <a:off x="7432179" y="3059337"/>
              <a:ext cx="1711822" cy="193348"/>
            </a:xfrm>
            <a:prstGeom prst="rect">
              <a:avLst/>
            </a:prstGeom>
            <a:noFill/>
            <a:ln>
              <a:noFill/>
              <a:prstDash val="sys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t-IT" b="1" dirty="0" smtClean="0">
                  <a:solidFill>
                    <a:schemeClr val="tx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SELEX-DIMAR</a:t>
              </a:r>
            </a:p>
            <a:p>
              <a:pPr algn="ctr"/>
              <a:r>
                <a:rPr lang="it-IT" b="1" dirty="0" smtClean="0">
                  <a:solidFill>
                    <a:schemeClr val="tx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5%</a:t>
              </a:r>
              <a:endParaRPr lang="it-IT" b="1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1" name="Rectangle 11"/>
            <p:cNvSpPr/>
            <p:nvPr/>
          </p:nvSpPr>
          <p:spPr>
            <a:xfrm>
              <a:off x="6960900" y="3735383"/>
              <a:ext cx="1711822" cy="193348"/>
            </a:xfrm>
            <a:prstGeom prst="rect">
              <a:avLst/>
            </a:prstGeom>
            <a:noFill/>
            <a:ln>
              <a:noFill/>
              <a:prstDash val="sys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t-IT" b="1" dirty="0" smtClean="0">
                  <a:solidFill>
                    <a:schemeClr val="tx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AUCHAN</a:t>
              </a:r>
            </a:p>
            <a:p>
              <a:pPr algn="ctr"/>
              <a:r>
                <a:rPr lang="it-IT" b="1" dirty="0" smtClean="0">
                  <a:solidFill>
                    <a:schemeClr val="tx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3%</a:t>
              </a:r>
              <a:endParaRPr lang="it-IT" b="1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3" name="Rectangle 11"/>
            <p:cNvSpPr/>
            <p:nvPr/>
          </p:nvSpPr>
          <p:spPr>
            <a:xfrm>
              <a:off x="3608281" y="2300812"/>
              <a:ext cx="1711822" cy="193348"/>
            </a:xfrm>
            <a:prstGeom prst="rect">
              <a:avLst/>
            </a:prstGeom>
            <a:noFill/>
            <a:ln>
              <a:noFill/>
              <a:prstDash val="sys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t-IT" b="1" dirty="0" smtClean="0">
                  <a:solidFill>
                    <a:schemeClr val="tx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PAM 4%</a:t>
              </a:r>
              <a:endParaRPr lang="it-IT" b="1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</p:grpSp>
      <p:pic>
        <p:nvPicPr>
          <p:cNvPr id="25" name="Immagine 24" descr="Alleanza savonese.jpg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2420" y="1412776"/>
            <a:ext cx="1872000" cy="1800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2" name="Rectangle 11"/>
          <p:cNvSpPr/>
          <p:nvPr/>
        </p:nvSpPr>
        <p:spPr>
          <a:xfrm>
            <a:off x="3779912" y="2795049"/>
            <a:ext cx="1580970" cy="20190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LIDL4%</a:t>
            </a:r>
            <a:endParaRPr lang="it-IT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 bwMode="auto">
          <a:xfrm>
            <a:off x="610237" y="152403"/>
            <a:ext cx="8305162" cy="1219199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vert="horz" wrap="square" lIns="95779" tIns="47890" rIns="95779" bIns="47890" numCol="1" anchor="ctr" anchorCtr="0" compatLnSpc="1">
            <a:prstTxWarp prst="textNoShape">
              <a:avLst/>
            </a:prstTxWarp>
          </a:bodyPr>
          <a:lstStyle/>
          <a:p>
            <a:pPr defTabSz="1859067" fontAlgn="base">
              <a:spcBef>
                <a:spcPct val="0"/>
              </a:spcBef>
              <a:spcAft>
                <a:spcPct val="0"/>
              </a:spcAft>
            </a:pPr>
            <a:r>
              <a:rPr kumimoji="1" lang="it-IT" sz="4100" b="1" kern="0" dirty="0" smtClean="0">
                <a:solidFill>
                  <a:srgbClr val="FF0000"/>
                </a:solidFill>
                <a:latin typeface="Fertigo Pro" pitchFamily="2" charset="0"/>
                <a:ea typeface="+mj-ea"/>
                <a:cs typeface="+mj-cs"/>
              </a:rPr>
              <a:t>La rete di vendita</a:t>
            </a:r>
            <a:endParaRPr kumimoji="1" lang="it-IT" sz="4100" b="1" kern="0" dirty="0">
              <a:solidFill>
                <a:srgbClr val="FF0000"/>
              </a:solidFill>
              <a:latin typeface="Fertigo Pro" pitchFamily="2" charset="0"/>
              <a:ea typeface="+mj-ea"/>
              <a:cs typeface="+mj-cs"/>
            </a:endParaRPr>
          </a:p>
        </p:txBody>
      </p:sp>
      <p:sp>
        <p:nvSpPr>
          <p:cNvPr id="6" name="Rectangle 4"/>
          <p:cNvSpPr/>
          <p:nvPr/>
        </p:nvSpPr>
        <p:spPr>
          <a:xfrm>
            <a:off x="539551" y="3789040"/>
            <a:ext cx="7560841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5907" tIns="365958" rIns="185907" bIns="92953" rtlCol="0" anchor="ctr"/>
          <a:lstStyle/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pPr marL="187198"/>
            <a:endParaRPr lang="it-IT" sz="2400" dirty="0" smtClean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87198"/>
            <a:endParaRPr lang="it-IT" sz="2400" dirty="0" smtClean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87198"/>
            <a:endParaRPr lang="it-IT" sz="2400" dirty="0" smtClean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87198"/>
            <a:endParaRPr lang="it-IT" sz="2400" dirty="0" smtClean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it-IT" sz="2400" dirty="0" smtClean="0"/>
          </a:p>
          <a:p>
            <a:r>
              <a:rPr lang="it-IT" sz="2400" dirty="0" smtClean="0"/>
              <a:t>A Genova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, il confronto si svolge principalmente </a:t>
            </a:r>
          </a:p>
          <a:p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tra </a:t>
            </a:r>
            <a:r>
              <a:rPr lang="it-IT" sz="2400" dirty="0" err="1" smtClean="0">
                <a:ea typeface="Arial Unicode MS" pitchFamily="34" charset="-128"/>
                <a:cs typeface="Arial Unicode MS" pitchFamily="34" charset="-128"/>
              </a:rPr>
              <a:t>Sogegross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it-IT" sz="2400" dirty="0" err="1" smtClean="0">
                <a:ea typeface="Arial Unicode MS" pitchFamily="34" charset="-128"/>
                <a:cs typeface="Arial Unicode MS" pitchFamily="34" charset="-128"/>
              </a:rPr>
              <a:t>Carrefour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2400" dirty="0" smtClean="0">
                <a:ea typeface="Arial Unicode MS" pitchFamily="34" charset="-128"/>
                <a:cs typeface="Arial Unicode MS" pitchFamily="34" charset="-128"/>
              </a:rPr>
              <a:t>Coop, Pam e </a:t>
            </a:r>
            <a:r>
              <a:rPr lang="en-US" sz="2400" dirty="0" err="1" smtClean="0">
                <a:ea typeface="Arial Unicode MS" pitchFamily="34" charset="-128"/>
                <a:cs typeface="Arial Unicode MS" pitchFamily="34" charset="-128"/>
              </a:rPr>
              <a:t>Conad</a:t>
            </a:r>
            <a:r>
              <a:rPr lang="en-US" sz="2400" dirty="0" smtClean="0"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Coop Liguria, </a:t>
            </a:r>
            <a:r>
              <a:rPr lang="it-IT" sz="2400" b="1" dirty="0" smtClean="0">
                <a:ea typeface="Arial Unicode MS" pitchFamily="34" charset="-128"/>
                <a:cs typeface="Arial Unicode MS" pitchFamily="34" charset="-128"/>
              </a:rPr>
              <a:t>lungi da essere monopolista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, </a:t>
            </a:r>
          </a:p>
          <a:p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è invece al terzo posto.</a:t>
            </a:r>
            <a:endParaRPr lang="it-IT" sz="2400" b="1" dirty="0" smtClean="0">
              <a:ea typeface="Arial Unicode MS" pitchFamily="34" charset="-128"/>
              <a:cs typeface="Arial Unicode MS" pitchFamily="34" charset="-128"/>
            </a:endParaRPr>
          </a:p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endParaRPr lang="it-IT" sz="2400" dirty="0" smtClean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19" name="Immagine 18" descr="C:\Users\pizzornos\Desktop\SETTANTESIMO\logo settantesimo coop.jpg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410281" y="5716758"/>
            <a:ext cx="1338183" cy="77857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  <p:grpSp>
        <p:nvGrpSpPr>
          <p:cNvPr id="18" name="Group 15"/>
          <p:cNvGrpSpPr/>
          <p:nvPr/>
        </p:nvGrpSpPr>
        <p:grpSpPr>
          <a:xfrm>
            <a:off x="3763656" y="1180275"/>
            <a:ext cx="5165336" cy="3184829"/>
            <a:chOff x="729399" y="233945"/>
            <a:chExt cx="3523710" cy="2368261"/>
          </a:xfrm>
        </p:grpSpPr>
        <p:grpSp>
          <p:nvGrpSpPr>
            <p:cNvPr id="21" name="Group 2"/>
            <p:cNvGrpSpPr/>
            <p:nvPr/>
          </p:nvGrpSpPr>
          <p:grpSpPr>
            <a:xfrm>
              <a:off x="729399" y="233945"/>
              <a:ext cx="3523710" cy="2368261"/>
              <a:chOff x="729399" y="233945"/>
              <a:chExt cx="3523710" cy="2368261"/>
            </a:xfrm>
          </p:grpSpPr>
          <p:sp>
            <p:nvSpPr>
              <p:cNvPr id="27" name="Rectangle 1"/>
              <p:cNvSpPr/>
              <p:nvPr/>
            </p:nvSpPr>
            <p:spPr bwMode="auto">
              <a:xfrm>
                <a:off x="729399" y="369959"/>
                <a:ext cx="3523710" cy="2232247"/>
              </a:xfrm>
              <a:prstGeom prst="rect">
                <a:avLst/>
              </a:prstGeom>
              <a:solidFill>
                <a:srgbClr val="FFFFFF">
                  <a:alpha val="69804"/>
                </a:srgbClr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  <a:ex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1859067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z="4900" dirty="0" smtClean="0">
                  <a:latin typeface="Times New Roman" pitchFamily="18" charset="0"/>
                </a:endParaRPr>
              </a:p>
            </p:txBody>
          </p:sp>
          <p:graphicFrame>
            <p:nvGraphicFramePr>
              <p:cNvPr id="28" name="Chart 6"/>
              <p:cNvGraphicFramePr/>
              <p:nvPr>
                <p:extLst>
                  <p:ext uri="{D42A27DB-BD31-4B8C-83A1-F6EECF244321}">
                    <p14:modId xmlns:p14="http://schemas.microsoft.com/office/powerpoint/2010/main" xmlns="" val="2773779723"/>
                  </p:ext>
                </p:extLst>
              </p:nvPr>
            </p:nvGraphicFramePr>
            <p:xfrm>
              <a:off x="989877" y="233945"/>
              <a:ext cx="3195642" cy="226791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</p:grpSp>
        <p:sp>
          <p:nvSpPr>
            <p:cNvPr id="22" name="Rectangle 9"/>
            <p:cNvSpPr/>
            <p:nvPr/>
          </p:nvSpPr>
          <p:spPr>
            <a:xfrm>
              <a:off x="936980" y="835200"/>
              <a:ext cx="1111988" cy="107091"/>
            </a:xfrm>
            <a:prstGeom prst="rect">
              <a:avLst/>
            </a:prstGeom>
            <a:noFill/>
            <a:ln>
              <a:noFill/>
              <a:prstDash val="sys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t-IT" sz="1800" b="1" dirty="0" smtClean="0">
                  <a:solidFill>
                    <a:schemeClr val="tx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ALTRI 16%</a:t>
              </a:r>
              <a:endParaRPr lang="it-IT" sz="1800" b="1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3" name="Rectangle 10"/>
            <p:cNvSpPr/>
            <p:nvPr/>
          </p:nvSpPr>
          <p:spPr>
            <a:xfrm>
              <a:off x="2232005" y="621017"/>
              <a:ext cx="1111987" cy="161899"/>
            </a:xfrm>
            <a:prstGeom prst="rect">
              <a:avLst/>
            </a:prstGeom>
            <a:noFill/>
            <a:ln>
              <a:noFill/>
              <a:prstDash val="sys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t-IT" b="1" dirty="0" smtClean="0">
                  <a:solidFill>
                    <a:schemeClr val="tx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SOGEGROSS </a:t>
              </a:r>
            </a:p>
            <a:p>
              <a:pPr algn="ctr"/>
              <a:r>
                <a:rPr lang="it-IT" b="1" dirty="0" smtClean="0">
                  <a:solidFill>
                    <a:schemeClr val="tx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26%</a:t>
              </a:r>
              <a:endParaRPr lang="it-IT" b="1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4" name="Rectangle 11"/>
            <p:cNvSpPr/>
            <p:nvPr/>
          </p:nvSpPr>
          <p:spPr>
            <a:xfrm>
              <a:off x="2901887" y="1263565"/>
              <a:ext cx="1167778" cy="143775"/>
            </a:xfrm>
            <a:prstGeom prst="rect">
              <a:avLst/>
            </a:prstGeom>
            <a:noFill/>
            <a:ln>
              <a:noFill/>
              <a:prstDash val="sys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t-IT" b="1" dirty="0" smtClean="0">
                  <a:solidFill>
                    <a:schemeClr val="tx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CARREFOUR </a:t>
              </a:r>
            </a:p>
            <a:p>
              <a:pPr algn="ctr"/>
              <a:r>
                <a:rPr lang="it-IT" b="1" dirty="0" smtClean="0">
                  <a:solidFill>
                    <a:schemeClr val="tx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19%</a:t>
              </a:r>
              <a:endParaRPr lang="it-IT" b="1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5" name="Rectangle 12"/>
            <p:cNvSpPr/>
            <p:nvPr/>
          </p:nvSpPr>
          <p:spPr>
            <a:xfrm>
              <a:off x="2656274" y="2404885"/>
              <a:ext cx="1111987" cy="143775"/>
            </a:xfrm>
            <a:prstGeom prst="rect">
              <a:avLst/>
            </a:prstGeom>
            <a:noFill/>
            <a:ln>
              <a:noFill/>
              <a:prstDash val="sys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t-IT" b="1" dirty="0" smtClean="0">
                  <a:solidFill>
                    <a:schemeClr val="tx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CONAD 5%</a:t>
              </a:r>
              <a:endParaRPr lang="it-IT" b="1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6" name="Rectangle 13"/>
            <p:cNvSpPr/>
            <p:nvPr/>
          </p:nvSpPr>
          <p:spPr>
            <a:xfrm>
              <a:off x="1919434" y="1799021"/>
              <a:ext cx="1105399" cy="143775"/>
            </a:xfrm>
            <a:prstGeom prst="rect">
              <a:avLst/>
            </a:prstGeom>
            <a:noFill/>
            <a:ln>
              <a:noFill/>
              <a:prstDash val="sys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t-IT" b="1" dirty="0" smtClean="0">
                  <a:solidFill>
                    <a:schemeClr val="bg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COOP </a:t>
              </a:r>
            </a:p>
            <a:p>
              <a:pPr algn="ctr"/>
              <a:r>
                <a:rPr lang="it-IT" b="1" dirty="0" smtClean="0">
                  <a:solidFill>
                    <a:schemeClr val="bg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LIGURIA </a:t>
              </a:r>
            </a:p>
            <a:p>
              <a:pPr algn="ctr"/>
              <a:r>
                <a:rPr lang="it-IT" b="1" dirty="0" smtClean="0">
                  <a:solidFill>
                    <a:schemeClr val="bg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17%</a:t>
              </a:r>
              <a:endParaRPr lang="it-IT" b="1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</p:grpSp>
      <p:sp>
        <p:nvSpPr>
          <p:cNvPr id="29" name="Rectangle 10"/>
          <p:cNvSpPr/>
          <p:nvPr/>
        </p:nvSpPr>
        <p:spPr>
          <a:xfrm>
            <a:off x="4067944" y="2779231"/>
            <a:ext cx="1630041" cy="217721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PAM 10%</a:t>
            </a:r>
            <a:endParaRPr lang="it-IT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0" name="Rectangle 10"/>
          <p:cNvSpPr/>
          <p:nvPr/>
        </p:nvSpPr>
        <p:spPr>
          <a:xfrm>
            <a:off x="7452320" y="3715335"/>
            <a:ext cx="1630041" cy="217721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AUCHAN 3%</a:t>
            </a:r>
            <a:endParaRPr lang="it-IT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1" name="Rectangle 12"/>
          <p:cNvSpPr/>
          <p:nvPr/>
        </p:nvSpPr>
        <p:spPr>
          <a:xfrm>
            <a:off x="3563888" y="3645024"/>
            <a:ext cx="2160240" cy="288032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LIDL4%</a:t>
            </a:r>
            <a:endParaRPr lang="it-IT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2" name="Immagine 31" descr="Alleanza savonese.jpg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2420" y="1412776"/>
            <a:ext cx="1872000" cy="18000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 bwMode="auto">
          <a:xfrm>
            <a:off x="610237" y="152403"/>
            <a:ext cx="8305162" cy="1219199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vert="horz" wrap="square" lIns="95779" tIns="47890" rIns="95779" bIns="47890" numCol="1" anchor="ctr" anchorCtr="0" compatLnSpc="1">
            <a:prstTxWarp prst="textNoShape">
              <a:avLst/>
            </a:prstTxWarp>
          </a:bodyPr>
          <a:lstStyle/>
          <a:p>
            <a:pPr defTabSz="1859067" fontAlgn="base">
              <a:spcBef>
                <a:spcPct val="0"/>
              </a:spcBef>
              <a:spcAft>
                <a:spcPct val="0"/>
              </a:spcAft>
            </a:pPr>
            <a:r>
              <a:rPr kumimoji="1" lang="it-IT" sz="4100" b="1" kern="0" dirty="0" smtClean="0">
                <a:solidFill>
                  <a:srgbClr val="FF0000"/>
                </a:solidFill>
                <a:latin typeface="Fertigo Pro" pitchFamily="2" charset="0"/>
                <a:ea typeface="+mj-ea"/>
                <a:cs typeface="+mj-cs"/>
              </a:rPr>
              <a:t>La rete di vendita</a:t>
            </a:r>
            <a:endParaRPr kumimoji="1" lang="it-IT" sz="4100" b="1" kern="0" dirty="0">
              <a:solidFill>
                <a:srgbClr val="FF0000"/>
              </a:solidFill>
              <a:latin typeface="Fertigo Pro" pitchFamily="2" charset="0"/>
              <a:ea typeface="+mj-ea"/>
              <a:cs typeface="+mj-cs"/>
            </a:endParaRPr>
          </a:p>
        </p:txBody>
      </p:sp>
      <p:sp>
        <p:nvSpPr>
          <p:cNvPr id="6" name="Rectangle 4"/>
          <p:cNvSpPr/>
          <p:nvPr/>
        </p:nvSpPr>
        <p:spPr>
          <a:xfrm>
            <a:off x="2771800" y="2307706"/>
            <a:ext cx="6075965" cy="257198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5907" tIns="365958" rIns="185907" bIns="92953" rtlCol="0" anchor="ctr"/>
          <a:lstStyle/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pPr marL="187198"/>
            <a:endParaRPr lang="it-IT" sz="2400" dirty="0" smtClean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87198"/>
            <a:endParaRPr lang="it-IT" sz="2400" dirty="0" smtClean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87198"/>
            <a:endParaRPr lang="it-IT" sz="2400" dirty="0" smtClean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it-IT" sz="2400" dirty="0" smtClean="0"/>
              <a:t>Nel 2017, Coop Liguria ha ristrutturato </a:t>
            </a:r>
          </a:p>
          <a:p>
            <a:r>
              <a:rPr lang="it-IT" sz="2400" dirty="0" smtClean="0"/>
              <a:t>i supermercati </a:t>
            </a:r>
            <a:r>
              <a:rPr lang="it-IT" sz="2400" dirty="0" err="1" smtClean="0"/>
              <a:t>InCoop</a:t>
            </a:r>
            <a:r>
              <a:rPr lang="it-IT" sz="2400" dirty="0" smtClean="0"/>
              <a:t> di </a:t>
            </a:r>
            <a:r>
              <a:rPr lang="it-IT" sz="2400" b="1" dirty="0" smtClean="0"/>
              <a:t>Genova </a:t>
            </a:r>
            <a:r>
              <a:rPr lang="it-IT" sz="2400" b="1" dirty="0" err="1" smtClean="0"/>
              <a:t>Sturla</a:t>
            </a:r>
            <a:r>
              <a:rPr lang="it-IT" sz="2400" dirty="0" smtClean="0"/>
              <a:t>, </a:t>
            </a:r>
            <a:r>
              <a:rPr lang="it-IT" sz="2400" b="1" dirty="0" smtClean="0"/>
              <a:t>Albisola</a:t>
            </a:r>
            <a:r>
              <a:rPr lang="it-IT" sz="2400" dirty="0" smtClean="0"/>
              <a:t>, </a:t>
            </a:r>
            <a:r>
              <a:rPr lang="it-IT" sz="2400" b="1" dirty="0" smtClean="0"/>
              <a:t>Loano</a:t>
            </a:r>
            <a:r>
              <a:rPr lang="it-IT" sz="2400" dirty="0" smtClean="0"/>
              <a:t> e </a:t>
            </a:r>
            <a:r>
              <a:rPr lang="it-IT" sz="2400" b="1" dirty="0" err="1" smtClean="0"/>
              <a:t>Recco</a:t>
            </a:r>
            <a:r>
              <a:rPr lang="it-IT" sz="2400" dirty="0" smtClean="0"/>
              <a:t>, inserendo nuovi servizi. </a:t>
            </a:r>
          </a:p>
          <a:p>
            <a:r>
              <a:rPr lang="it-IT" sz="2400" dirty="0" smtClean="0"/>
              <a:t>Il supermercato di </a:t>
            </a:r>
            <a:r>
              <a:rPr lang="it-IT" sz="2400" b="1" dirty="0" smtClean="0"/>
              <a:t>Rapallo</a:t>
            </a:r>
            <a:r>
              <a:rPr lang="it-IT" sz="2400" dirty="0" smtClean="0"/>
              <a:t> è stato ampliato passando da circa 500 a quasi 1.000 metri quadrati di superficie.</a:t>
            </a:r>
          </a:p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endParaRPr lang="it-IT" sz="2400" dirty="0" smtClean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10" name="Immagine 9" descr="C:\Users\pizzornos\Desktop\SETTANTESIMO\logo settantesimo coop.jpg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410281" y="5716758"/>
            <a:ext cx="1338183" cy="77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 descr="Alleanza savonese.jpg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2420" y="1629000"/>
            <a:ext cx="1872000" cy="18000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 bwMode="auto">
          <a:xfrm>
            <a:off x="610237" y="152403"/>
            <a:ext cx="8305162" cy="1219199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vert="horz" wrap="square" lIns="95779" tIns="47890" rIns="95779" bIns="47890" numCol="1" anchor="ctr" anchorCtr="0" compatLnSpc="1">
            <a:prstTxWarp prst="textNoShape">
              <a:avLst/>
            </a:prstTxWarp>
          </a:bodyPr>
          <a:lstStyle/>
          <a:p>
            <a:pPr defTabSz="1859067" fontAlgn="base">
              <a:spcBef>
                <a:spcPct val="0"/>
              </a:spcBef>
              <a:spcAft>
                <a:spcPct val="0"/>
              </a:spcAft>
            </a:pPr>
            <a:r>
              <a:rPr kumimoji="1" lang="it-IT" sz="4100" b="1" kern="0" dirty="0" smtClean="0">
                <a:solidFill>
                  <a:srgbClr val="FF0000"/>
                </a:solidFill>
                <a:latin typeface="Fertigo Pro" pitchFamily="2" charset="0"/>
                <a:ea typeface="+mj-ea"/>
                <a:cs typeface="+mj-cs"/>
              </a:rPr>
              <a:t>Le risorse umane</a:t>
            </a:r>
            <a:endParaRPr kumimoji="1" lang="it-IT" sz="4100" b="1" kern="0" dirty="0">
              <a:solidFill>
                <a:srgbClr val="FF0000"/>
              </a:solidFill>
              <a:latin typeface="Fertigo Pro" pitchFamily="2" charset="0"/>
              <a:ea typeface="+mj-ea"/>
              <a:cs typeface="+mj-cs"/>
            </a:endParaRPr>
          </a:p>
        </p:txBody>
      </p:sp>
      <p:sp>
        <p:nvSpPr>
          <p:cNvPr id="6" name="Rectangle 4"/>
          <p:cNvSpPr/>
          <p:nvPr/>
        </p:nvSpPr>
        <p:spPr>
          <a:xfrm>
            <a:off x="2731930" y="1412776"/>
            <a:ext cx="6376574" cy="1368152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5907" tIns="365958" rIns="185907" bIns="92953" rtlCol="0" anchor="ctr"/>
          <a:lstStyle/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pPr marL="187198"/>
            <a:endParaRPr lang="it-IT" sz="2400" dirty="0" smtClean="0">
              <a:solidFill>
                <a:schemeClr val="tx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Gli </a:t>
            </a:r>
            <a:r>
              <a:rPr lang="it-IT" sz="2400" b="1" dirty="0" smtClean="0">
                <a:ea typeface="Arial Unicode MS" pitchFamily="34" charset="-128"/>
                <a:cs typeface="Arial Unicode MS" pitchFamily="34" charset="-128"/>
              </a:rPr>
              <a:t>occupati medi annui 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impiegati</a:t>
            </a:r>
          </a:p>
          <a:p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in Coop Liguria nel 2017 sono stati </a:t>
            </a:r>
            <a:r>
              <a:rPr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2.814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69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 in più rispetto al 2016), di cui l’</a:t>
            </a:r>
            <a:r>
              <a:rPr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83%</a:t>
            </a:r>
          </a:p>
          <a:p>
            <a:r>
              <a:rPr lang="it-IT" sz="2400" b="1" dirty="0" smtClean="0">
                <a:ea typeface="Arial Unicode MS" pitchFamily="34" charset="-128"/>
                <a:cs typeface="Arial Unicode MS" pitchFamily="34" charset="-128"/>
              </a:rPr>
              <a:t>assunti a tempo indeterminato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endParaRPr lang="it-IT" sz="2400" dirty="0" smtClean="0"/>
          </a:p>
          <a:p>
            <a:endParaRPr lang="it-IT" sz="2400" b="1" dirty="0" smtClean="0">
              <a:latin typeface="Adobe Myungjo Std M" pitchFamily="18" charset="-128"/>
              <a:ea typeface="Adobe Myungjo Std M" pitchFamily="18" charset="-128"/>
            </a:endParaRPr>
          </a:p>
          <a:p>
            <a:endParaRPr lang="it-IT" sz="2400" dirty="0" smtClean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9" name="Immagine 8" descr="©gherardi lucetti pratali (69).jpg"/>
          <p:cNvPicPr>
            <a:picLocks noChangeAspect="1"/>
          </p:cNvPicPr>
          <p:nvPr/>
        </p:nvPicPr>
        <p:blipFill>
          <a:blip r:embed="rId2" cstate="print">
            <a:lum bright="9000" contrast="13000"/>
          </a:blip>
          <a:srcRect l="5320" r="25524"/>
          <a:stretch>
            <a:fillRect/>
          </a:stretch>
        </p:blipFill>
        <p:spPr>
          <a:xfrm>
            <a:off x="755576" y="1412776"/>
            <a:ext cx="1872208" cy="1800000"/>
          </a:xfrm>
          <a:prstGeom prst="ellipse">
            <a:avLst/>
          </a:prstGeom>
        </p:spPr>
      </p:pic>
      <p:sp>
        <p:nvSpPr>
          <p:cNvPr id="8" name="Text Placeholder 2"/>
          <p:cNvSpPr txBox="1">
            <a:spLocks/>
          </p:cNvSpPr>
          <p:nvPr/>
        </p:nvSpPr>
        <p:spPr>
          <a:xfrm>
            <a:off x="2699792" y="2977610"/>
            <a:ext cx="6130363" cy="131548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5907" tIns="92953" rIns="185907" bIns="92953" rtlCol="0" anchor="ctr"/>
          <a:lstStyle>
            <a:defPPr>
              <a:defRPr lang="it-IT"/>
            </a:defPPr>
            <a:lvl1pPr>
              <a:defRPr sz="1200">
                <a:latin typeface="Bell Gothic Std Light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it-IT" sz="2400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Grazie alla contrattazione aziendale, </a:t>
            </a:r>
          </a:p>
          <a:p>
            <a:r>
              <a:rPr lang="it-IT" sz="2400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il personale ha ricevuto oltre </a:t>
            </a:r>
          </a:p>
          <a:p>
            <a:r>
              <a:rPr lang="it-IT" sz="2400" b="1" dirty="0" smtClean="0">
                <a:solidFill>
                  <a:srgbClr val="FF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it-IT" sz="2400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2400" b="1" dirty="0" smtClean="0">
                <a:solidFill>
                  <a:srgbClr val="FF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milioni </a:t>
            </a:r>
            <a:r>
              <a:rPr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di euro di</a:t>
            </a:r>
            <a:r>
              <a:rPr lang="it-IT" sz="2400" b="1" dirty="0" smtClean="0">
                <a:solidFill>
                  <a:srgbClr val="FF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2400" b="1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retribuzione aggiuntiva </a:t>
            </a:r>
            <a:r>
              <a:rPr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legata ai risultati gestionali.</a:t>
            </a:r>
            <a:endParaRPr lang="it-IT" sz="2400" dirty="0">
              <a:solidFill>
                <a:schemeClr val="tx1"/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2" name="Text Placeholder 2"/>
          <p:cNvSpPr txBox="1">
            <a:spLocks/>
          </p:cNvSpPr>
          <p:nvPr/>
        </p:nvSpPr>
        <p:spPr>
          <a:xfrm>
            <a:off x="179512" y="4539134"/>
            <a:ext cx="8303839" cy="2058218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5907" tIns="92953" rIns="185907" bIns="92953" rtlCol="0" anchor="ctr"/>
          <a:lstStyle>
            <a:defPPr>
              <a:defRPr lang="it-IT"/>
            </a:defPPr>
            <a:lvl1pPr>
              <a:defRPr sz="1200">
                <a:latin typeface="Bell Gothic Std Light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it-IT" sz="2400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Anche per aver introdotto l’opportunità, per il personale, </a:t>
            </a:r>
          </a:p>
          <a:p>
            <a:r>
              <a:rPr lang="it-IT" sz="2400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di usufruire del premio di risultato in servizi di welfare, Coop Liguria è stata inserita nella classifica </a:t>
            </a:r>
          </a:p>
          <a:p>
            <a:r>
              <a:rPr lang="it-IT" sz="2400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‘</a:t>
            </a:r>
            <a:r>
              <a:rPr lang="it-IT" sz="2400" b="1" dirty="0" smtClean="0">
                <a:solidFill>
                  <a:srgbClr val="FF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Top welfare</a:t>
            </a:r>
            <a:r>
              <a:rPr lang="it-IT" sz="2400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’ dell’Istituto Tedesco Qualità </a:t>
            </a:r>
          </a:p>
          <a:p>
            <a:r>
              <a:rPr lang="it-IT" sz="2400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e Finanza. </a:t>
            </a:r>
            <a:endParaRPr lang="it-IT" sz="2400" dirty="0"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3" name="Immagine 12" descr="C:\Users\pizzornos\Desktop\SETTANTESIMO\logo settantesimo coop.jpg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410281" y="5716758"/>
            <a:ext cx="1338183" cy="77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 bwMode="auto">
          <a:xfrm>
            <a:off x="610237" y="152403"/>
            <a:ext cx="8305162" cy="1219199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vert="horz" wrap="square" lIns="95779" tIns="47890" rIns="95779" bIns="47890" numCol="1" anchor="ctr" anchorCtr="0" compatLnSpc="1">
            <a:prstTxWarp prst="textNoShape">
              <a:avLst/>
            </a:prstTxWarp>
          </a:bodyPr>
          <a:lstStyle/>
          <a:p>
            <a:pPr defTabSz="1859067" fontAlgn="base">
              <a:spcBef>
                <a:spcPct val="0"/>
              </a:spcBef>
              <a:spcAft>
                <a:spcPct val="0"/>
              </a:spcAft>
            </a:pPr>
            <a:r>
              <a:rPr kumimoji="1" lang="it-IT" sz="4100" b="1" kern="0" dirty="0" smtClean="0">
                <a:solidFill>
                  <a:srgbClr val="FF0000"/>
                </a:solidFill>
                <a:latin typeface="Fertigo Pro" pitchFamily="2" charset="0"/>
                <a:ea typeface="+mj-ea"/>
                <a:cs typeface="+mj-cs"/>
              </a:rPr>
              <a:t>I Soci</a:t>
            </a:r>
            <a:endParaRPr kumimoji="1" lang="it-IT" sz="4100" b="1" kern="0" dirty="0">
              <a:solidFill>
                <a:srgbClr val="FF0000"/>
              </a:solidFill>
              <a:latin typeface="Fertigo Pro" pitchFamily="2" charset="0"/>
              <a:ea typeface="+mj-ea"/>
              <a:cs typeface="+mj-cs"/>
            </a:endParaRPr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2834125" y="2545562"/>
            <a:ext cx="6130363" cy="131548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5907" tIns="92953" rIns="185907" bIns="92953" rtlCol="0" anchor="ctr"/>
          <a:lstStyle>
            <a:defPPr>
              <a:defRPr lang="it-IT"/>
            </a:defPPr>
            <a:lvl1pPr>
              <a:defRPr sz="1200">
                <a:latin typeface="Bell Gothic Std Light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fontAlgn="base">
              <a:spcAft>
                <a:spcPct val="0"/>
              </a:spcAft>
              <a:buClr>
                <a:srgbClr val="3A5047"/>
              </a:buClr>
              <a:buSzPct val="75000"/>
              <a:buFont typeface="Wingdings" pitchFamily="2" charset="2"/>
              <a:buNone/>
            </a:pPr>
            <a:r>
              <a:rPr kumimoji="1"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Alla fine del 2017 la </a:t>
            </a:r>
            <a:r>
              <a:rPr kumimoji="1" lang="it-IT" sz="2400" b="1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base sociale </a:t>
            </a:r>
          </a:p>
          <a:p>
            <a:pPr fontAlgn="base">
              <a:spcAft>
                <a:spcPct val="0"/>
              </a:spcAft>
              <a:buClr>
                <a:srgbClr val="3A5047"/>
              </a:buClr>
              <a:buSzPct val="75000"/>
              <a:buFont typeface="Wingdings" pitchFamily="2" charset="2"/>
              <a:buNone/>
            </a:pPr>
            <a:r>
              <a:rPr kumimoji="1"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ha raggiunto i </a:t>
            </a:r>
            <a:r>
              <a:rPr kumimoji="1" lang="it-IT" sz="2400" b="1" dirty="0" smtClean="0">
                <a:solidFill>
                  <a:srgbClr val="FF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424.292</a:t>
            </a:r>
            <a:r>
              <a:rPr kumimoji="1"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 Soci.</a:t>
            </a:r>
          </a:p>
          <a:p>
            <a:endParaRPr kumimoji="1" lang="it-IT" sz="2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kumimoji="1"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Oggi, giugno 2018, i Soci sono </a:t>
            </a:r>
            <a:r>
              <a:rPr kumimoji="1" lang="it-IT" sz="2400" b="1" dirty="0" smtClean="0">
                <a:solidFill>
                  <a:srgbClr val="FF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410.997</a:t>
            </a:r>
            <a:r>
              <a:rPr kumimoji="1"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, diminuiti a causa della cancellazione, </a:t>
            </a:r>
          </a:p>
          <a:p>
            <a:r>
              <a:rPr kumimoji="1"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a gennaio, dei Soci cosiddetti ‘inattivi’ </a:t>
            </a:r>
          </a:p>
          <a:p>
            <a:r>
              <a:rPr kumimoji="1"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come prescritto per legge.</a:t>
            </a:r>
          </a:p>
          <a:p>
            <a:endParaRPr kumimoji="1" lang="it-IT" sz="2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kumimoji="1" lang="it-IT" sz="2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7" name="Immagine 6" descr="C:\Users\pizzornos\Desktop\SETTANTESIMO\logo settantesimo coop.jpg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410281" y="5716758"/>
            <a:ext cx="1338183" cy="77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Placeholder 2"/>
          <p:cNvSpPr txBox="1">
            <a:spLocks/>
          </p:cNvSpPr>
          <p:nvPr/>
        </p:nvSpPr>
        <p:spPr>
          <a:xfrm>
            <a:off x="467544" y="5137850"/>
            <a:ext cx="6624736" cy="131548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5907" tIns="92953" rIns="185907" bIns="92953" rtlCol="0" anchor="ctr"/>
          <a:lstStyle>
            <a:defPPr>
              <a:defRPr lang="it-IT"/>
            </a:defPPr>
            <a:lvl1pPr>
              <a:defRPr sz="1200">
                <a:latin typeface="Bell Gothic Std Light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fontAlgn="base">
              <a:spcAft>
                <a:spcPct val="0"/>
              </a:spcAft>
              <a:buClr>
                <a:srgbClr val="3A5047"/>
              </a:buClr>
              <a:buSzPct val="75000"/>
              <a:buFont typeface="Wingdings" pitchFamily="2" charset="2"/>
              <a:buNone/>
            </a:pPr>
            <a:r>
              <a:rPr kumimoji="1"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I </a:t>
            </a:r>
            <a:r>
              <a:rPr kumimoji="1" lang="it-IT" sz="2400" b="1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Soci Prestatori </a:t>
            </a:r>
            <a:r>
              <a:rPr kumimoji="1"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di Coop Liguria, a fine 2017, erano </a:t>
            </a:r>
            <a:r>
              <a:rPr kumimoji="1" lang="it-IT" sz="2400" b="1" dirty="0" smtClean="0">
                <a:solidFill>
                  <a:srgbClr val="FF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89.584</a:t>
            </a:r>
            <a:r>
              <a:rPr kumimoji="1"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 e hanno ottenuto </a:t>
            </a:r>
            <a:r>
              <a:rPr kumimoji="1" lang="it-IT" sz="2400" b="1" dirty="0" smtClean="0">
                <a:solidFill>
                  <a:srgbClr val="FF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3,940 milioni </a:t>
            </a:r>
            <a:r>
              <a:rPr kumimoji="1"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di euro di </a:t>
            </a:r>
            <a:r>
              <a:rPr kumimoji="1" lang="it-IT" sz="2400" b="1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interessi</a:t>
            </a:r>
            <a:r>
              <a:rPr kumimoji="1"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 sui propri depositi.</a:t>
            </a:r>
          </a:p>
          <a:p>
            <a:endParaRPr kumimoji="1" lang="it-IT" sz="2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kumimoji="1" lang="it-IT" sz="2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kumimoji="1" lang="it-IT" sz="2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8" name="Immagine 7" descr="P1320454.JPG"/>
          <p:cNvPicPr>
            <a:picLocks noChangeAspect="1"/>
          </p:cNvPicPr>
          <p:nvPr/>
        </p:nvPicPr>
        <p:blipFill>
          <a:blip r:embed="rId3" cstate="print">
            <a:lum bright="7000" contrast="33000"/>
          </a:blip>
          <a:srcRect l="10704" r="20797"/>
          <a:stretch>
            <a:fillRect/>
          </a:stretch>
        </p:blipFill>
        <p:spPr>
          <a:xfrm>
            <a:off x="539552" y="1556992"/>
            <a:ext cx="1854409" cy="1800000"/>
          </a:xfrm>
          <a:prstGeom prst="ellipse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 bwMode="auto">
          <a:xfrm>
            <a:off x="610237" y="152403"/>
            <a:ext cx="8305162" cy="1219199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vert="horz" wrap="square" lIns="95779" tIns="47890" rIns="95779" bIns="47890" numCol="1" anchor="ctr" anchorCtr="0" compatLnSpc="1">
            <a:prstTxWarp prst="textNoShape">
              <a:avLst/>
            </a:prstTxWarp>
          </a:bodyPr>
          <a:lstStyle/>
          <a:p>
            <a:pPr defTabSz="1859067" fontAlgn="base">
              <a:spcBef>
                <a:spcPct val="0"/>
              </a:spcBef>
              <a:spcAft>
                <a:spcPct val="0"/>
              </a:spcAft>
            </a:pPr>
            <a:r>
              <a:rPr kumimoji="1" lang="it-IT" sz="4100" b="1" kern="0" dirty="0" smtClean="0">
                <a:solidFill>
                  <a:srgbClr val="FF0000"/>
                </a:solidFill>
                <a:latin typeface="Fertigo Pro" pitchFamily="2" charset="0"/>
                <a:ea typeface="+mj-ea"/>
                <a:cs typeface="+mj-cs"/>
              </a:rPr>
              <a:t>I </a:t>
            </a:r>
            <a:r>
              <a:rPr kumimoji="1" lang="it-IT" sz="4100" b="1" kern="0" smtClean="0">
                <a:solidFill>
                  <a:srgbClr val="FF0000"/>
                </a:solidFill>
                <a:latin typeface="Fertigo Pro" pitchFamily="2" charset="0"/>
                <a:ea typeface="+mj-ea"/>
                <a:cs typeface="+mj-cs"/>
              </a:rPr>
              <a:t>servizi assicurativi</a:t>
            </a:r>
            <a:endParaRPr kumimoji="1" lang="it-IT" sz="4100" b="1" kern="0" dirty="0">
              <a:solidFill>
                <a:srgbClr val="FF0000"/>
              </a:solidFill>
              <a:latin typeface="Fertigo Pro" pitchFamily="2" charset="0"/>
              <a:ea typeface="+mj-ea"/>
              <a:cs typeface="+mj-cs"/>
            </a:endParaRPr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2592288" y="2492896"/>
            <a:ext cx="6444208" cy="131548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5907" tIns="92953" rIns="185907" bIns="92953" rtlCol="0" anchor="ctr"/>
          <a:lstStyle>
            <a:defPPr>
              <a:defRPr lang="it-IT"/>
            </a:defPPr>
            <a:lvl1pPr>
              <a:defRPr sz="1200">
                <a:latin typeface="Bell Gothic Std Light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endParaRPr lang="it-IT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it-IT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it-IT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it-IT" sz="2400" dirty="0" smtClean="0">
                <a:solidFill>
                  <a:schemeClr val="tx1"/>
                </a:solidFill>
                <a:latin typeface="+mn-lt"/>
              </a:rPr>
              <a:t>I Soci di Coop Liguria usufruiscono </a:t>
            </a:r>
          </a:p>
          <a:p>
            <a:r>
              <a:rPr lang="it-IT" sz="2400" dirty="0" smtClean="0">
                <a:solidFill>
                  <a:schemeClr val="tx1"/>
                </a:solidFill>
                <a:latin typeface="+mn-lt"/>
              </a:rPr>
              <a:t>di decine di </a:t>
            </a:r>
            <a:r>
              <a:rPr lang="it-IT" sz="2400" b="1" dirty="0" smtClean="0">
                <a:solidFill>
                  <a:schemeClr val="tx1"/>
                </a:solidFill>
                <a:latin typeface="+mn-lt"/>
              </a:rPr>
              <a:t>convenzioni</a:t>
            </a:r>
            <a:r>
              <a:rPr lang="it-IT" sz="2400" dirty="0" smtClean="0">
                <a:solidFill>
                  <a:schemeClr val="tx1"/>
                </a:solidFill>
                <a:latin typeface="+mn-lt"/>
              </a:rPr>
              <a:t> esclusive, </a:t>
            </a:r>
          </a:p>
          <a:p>
            <a:r>
              <a:rPr lang="it-IT" sz="2400" dirty="0" smtClean="0">
                <a:solidFill>
                  <a:schemeClr val="tx1"/>
                </a:solidFill>
                <a:latin typeface="+mn-lt"/>
              </a:rPr>
              <a:t>con fornitori di </a:t>
            </a:r>
            <a:r>
              <a:rPr lang="it-IT" sz="2400" b="1" dirty="0" smtClean="0">
                <a:solidFill>
                  <a:schemeClr val="tx1"/>
                </a:solidFill>
                <a:latin typeface="+mn-lt"/>
              </a:rPr>
              <a:t>servizi</a:t>
            </a:r>
            <a:r>
              <a:rPr lang="it-IT" sz="2400" dirty="0" smtClean="0">
                <a:solidFill>
                  <a:schemeClr val="tx1"/>
                </a:solidFill>
                <a:latin typeface="+mn-lt"/>
              </a:rPr>
              <a:t> per la persona, </a:t>
            </a:r>
          </a:p>
          <a:p>
            <a:r>
              <a:rPr lang="it-IT" sz="2400" dirty="0" smtClean="0">
                <a:solidFill>
                  <a:schemeClr val="tx1"/>
                </a:solidFill>
                <a:latin typeface="+mn-lt"/>
              </a:rPr>
              <a:t>la salute, la casa, il tempo libero e hanno accesso a </a:t>
            </a:r>
            <a:r>
              <a:rPr lang="it-IT" sz="2400" b="1" dirty="0" smtClean="0">
                <a:solidFill>
                  <a:schemeClr val="tx1"/>
                </a:solidFill>
                <a:latin typeface="+mn-lt"/>
              </a:rPr>
              <a:t>formule assicurative </a:t>
            </a:r>
          </a:p>
          <a:p>
            <a:r>
              <a:rPr lang="it-IT" sz="2400" b="1" dirty="0" smtClean="0">
                <a:solidFill>
                  <a:schemeClr val="tx1"/>
                </a:solidFill>
                <a:latin typeface="+mn-lt"/>
              </a:rPr>
              <a:t>e previdenziali </a:t>
            </a:r>
            <a:r>
              <a:rPr lang="it-IT" sz="2400" dirty="0" smtClean="0">
                <a:solidFill>
                  <a:schemeClr val="tx1"/>
                </a:solidFill>
                <a:latin typeface="+mn-lt"/>
              </a:rPr>
              <a:t>proposte attraverso </a:t>
            </a:r>
            <a:r>
              <a:rPr lang="it-IT" sz="2400" b="1" dirty="0" err="1" smtClean="0">
                <a:solidFill>
                  <a:schemeClr val="tx1"/>
                </a:solidFill>
                <a:latin typeface="+mn-lt"/>
              </a:rPr>
              <a:t>UnipolSai</a:t>
            </a:r>
            <a:r>
              <a:rPr lang="it-IT" sz="2400" dirty="0" smtClean="0">
                <a:solidFill>
                  <a:schemeClr val="tx1"/>
                </a:solidFill>
                <a:latin typeface="+mn-lt"/>
              </a:rPr>
              <a:t>, che nell’arco del 2017 hanno dato risultati particolarmente interessanti </a:t>
            </a:r>
          </a:p>
          <a:p>
            <a:r>
              <a:rPr lang="it-IT" sz="2400" dirty="0" smtClean="0">
                <a:solidFill>
                  <a:schemeClr val="tx1"/>
                </a:solidFill>
                <a:latin typeface="+mn-lt"/>
              </a:rPr>
              <a:t>nel ramo danni (</a:t>
            </a:r>
            <a:r>
              <a:rPr lang="it-IT" sz="2400" b="1" dirty="0" smtClean="0">
                <a:solidFill>
                  <a:schemeClr val="tx1"/>
                </a:solidFill>
                <a:latin typeface="+mn-lt"/>
              </a:rPr>
              <a:t>polizze RC Auto </a:t>
            </a:r>
            <a:r>
              <a:rPr lang="it-IT" sz="2400" dirty="0" smtClean="0">
                <a:solidFill>
                  <a:schemeClr val="tx1"/>
                </a:solidFill>
                <a:latin typeface="+mn-lt"/>
              </a:rPr>
              <a:t>e </a:t>
            </a:r>
            <a:r>
              <a:rPr lang="it-IT" sz="2400" b="1" dirty="0" smtClean="0">
                <a:solidFill>
                  <a:schemeClr val="tx1"/>
                </a:solidFill>
                <a:latin typeface="+mn-lt"/>
              </a:rPr>
              <a:t>polizze casa</a:t>
            </a:r>
            <a:r>
              <a:rPr lang="it-IT" sz="2400" dirty="0" smtClean="0">
                <a:solidFill>
                  <a:schemeClr val="tx1"/>
                </a:solidFill>
                <a:latin typeface="+mn-lt"/>
              </a:rPr>
              <a:t>).</a:t>
            </a:r>
          </a:p>
          <a:p>
            <a:endParaRPr lang="it-IT" sz="2400" dirty="0" smtClean="0">
              <a:solidFill>
                <a:schemeClr val="tx1"/>
              </a:solidFill>
              <a:latin typeface="+mn-lt"/>
            </a:endParaRPr>
          </a:p>
          <a:p>
            <a:endParaRPr lang="it-IT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0" name="Immagine 9" descr="C:\Users\pizzornos\Desktop\SETTANTESIMO\logo settantesimo coop.jpg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410281" y="5716758"/>
            <a:ext cx="1338183" cy="77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magine 5" descr="P1320454.JPG"/>
          <p:cNvPicPr>
            <a:picLocks noChangeAspect="1"/>
          </p:cNvPicPr>
          <p:nvPr/>
        </p:nvPicPr>
        <p:blipFill>
          <a:blip r:embed="rId3" cstate="print">
            <a:lum bright="7000" contrast="33000"/>
          </a:blip>
          <a:srcRect l="10704" r="20797"/>
          <a:stretch>
            <a:fillRect/>
          </a:stretch>
        </p:blipFill>
        <p:spPr>
          <a:xfrm>
            <a:off x="611560" y="1556992"/>
            <a:ext cx="1854409" cy="1800000"/>
          </a:xfrm>
          <a:prstGeom prst="ellipse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 bwMode="auto">
          <a:xfrm>
            <a:off x="610237" y="152403"/>
            <a:ext cx="8305162" cy="1219199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vert="horz" wrap="square" lIns="95779" tIns="47890" rIns="95779" bIns="47890" numCol="1" anchor="ctr" anchorCtr="0" compatLnSpc="1">
            <a:prstTxWarp prst="textNoShape">
              <a:avLst/>
            </a:prstTxWarp>
          </a:bodyPr>
          <a:lstStyle/>
          <a:p>
            <a:pPr defTabSz="1859067" fontAlgn="base">
              <a:spcBef>
                <a:spcPct val="0"/>
              </a:spcBef>
              <a:spcAft>
                <a:spcPct val="0"/>
              </a:spcAft>
            </a:pPr>
            <a:r>
              <a:rPr kumimoji="1" lang="it-IT" sz="4100" b="1" kern="0" dirty="0" smtClean="0">
                <a:solidFill>
                  <a:srgbClr val="FF0000"/>
                </a:solidFill>
                <a:latin typeface="Fertigo Pro" pitchFamily="2" charset="0"/>
                <a:ea typeface="+mj-ea"/>
                <a:cs typeface="+mj-cs"/>
              </a:rPr>
              <a:t>L’impegno ambientale</a:t>
            </a:r>
            <a:endParaRPr kumimoji="1" lang="it-IT" sz="4100" b="1" kern="0" dirty="0">
              <a:solidFill>
                <a:srgbClr val="FF0000"/>
              </a:solidFill>
              <a:latin typeface="Fertigo Pro" pitchFamily="2" charset="0"/>
              <a:ea typeface="+mj-ea"/>
              <a:cs typeface="+mj-cs"/>
            </a:endParaRPr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2627784" y="1969498"/>
            <a:ext cx="6444208" cy="131548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5907" tIns="92953" rIns="185907" bIns="92953" rtlCol="0" anchor="ctr"/>
          <a:lstStyle>
            <a:defPPr>
              <a:defRPr lang="it-IT"/>
            </a:defPPr>
            <a:lvl1pPr>
              <a:defRPr sz="1200">
                <a:latin typeface="Bell Gothic Std Light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endParaRPr lang="it-IT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it-IT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it-IT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it-IT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it-IT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it-IT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it-IT" sz="2400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Coop Liguria ha continuato a impegnarsi a:</a:t>
            </a:r>
          </a:p>
          <a:p>
            <a:endParaRPr lang="it-IT" sz="2400" dirty="0" smtClean="0">
              <a:latin typeface="+mn-lt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Arial" pitchFamily="34" charset="0"/>
              <a:buChar char="•"/>
            </a:pPr>
            <a:r>
              <a:rPr lang="it-IT" sz="2400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2400" b="1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ridurre l’impatto ambientale </a:t>
            </a:r>
            <a:r>
              <a:rPr lang="it-IT" sz="2400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della sede </a:t>
            </a:r>
          </a:p>
          <a:p>
            <a:r>
              <a:rPr lang="it-IT" sz="2400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  e dei punti vendita, con l’adozione </a:t>
            </a:r>
          </a:p>
          <a:p>
            <a:r>
              <a:rPr lang="it-IT" sz="2400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  di </a:t>
            </a:r>
            <a:r>
              <a:rPr lang="it-IT" sz="2400" b="1" dirty="0" smtClean="0">
                <a:solidFill>
                  <a:srgbClr val="FF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tecnologie all’avanguardia</a:t>
            </a:r>
            <a:r>
              <a:rPr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; </a:t>
            </a:r>
          </a:p>
          <a:p>
            <a:endParaRPr lang="it-IT" sz="1400" dirty="0" smtClean="0">
              <a:solidFill>
                <a:schemeClr val="tx1"/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Arial" pitchFamily="34" charset="0"/>
              <a:buChar char="•"/>
            </a:pPr>
            <a:r>
              <a:rPr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 proporre </a:t>
            </a:r>
            <a:r>
              <a:rPr lang="it-IT" sz="2400" b="1" dirty="0" smtClean="0">
                <a:solidFill>
                  <a:srgbClr val="FF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prodotti sostenibili </a:t>
            </a:r>
            <a:r>
              <a:rPr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(imballaggi         </a:t>
            </a:r>
          </a:p>
          <a:p>
            <a:r>
              <a:rPr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  ridotti al minimo o ecologici, no agli Ogm, </a:t>
            </a:r>
          </a:p>
          <a:p>
            <a:r>
              <a:rPr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  limiti ai pesticidi, ecc.);</a:t>
            </a:r>
          </a:p>
          <a:p>
            <a:endParaRPr lang="it-IT" sz="1400" dirty="0" smtClean="0">
              <a:solidFill>
                <a:schemeClr val="tx1"/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Arial" pitchFamily="34" charset="0"/>
              <a:buChar char="•"/>
            </a:pPr>
            <a:r>
              <a:rPr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 ridurre gli </a:t>
            </a:r>
            <a:r>
              <a:rPr lang="it-IT" sz="2400" b="1" dirty="0" smtClean="0">
                <a:solidFill>
                  <a:srgbClr val="FF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sprechi</a:t>
            </a:r>
            <a:r>
              <a:rPr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 e gestire  </a:t>
            </a:r>
          </a:p>
          <a:p>
            <a:r>
              <a:rPr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  responsabilmente i </a:t>
            </a:r>
            <a:r>
              <a:rPr lang="it-IT" sz="2400" b="1" dirty="0" smtClean="0">
                <a:solidFill>
                  <a:srgbClr val="FF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rifiuti</a:t>
            </a:r>
            <a:r>
              <a:rPr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endParaRPr lang="it-IT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6" name="Immagine 5" descr="P1080831.JPG"/>
          <p:cNvPicPr>
            <a:picLocks/>
          </p:cNvPicPr>
          <p:nvPr/>
        </p:nvPicPr>
        <p:blipFill>
          <a:blip r:embed="rId2" cstate="print">
            <a:lum bright="12000" contrast="34000"/>
          </a:blip>
          <a:stretch>
            <a:fillRect/>
          </a:stretch>
        </p:blipFill>
        <p:spPr>
          <a:xfrm>
            <a:off x="755576" y="1556792"/>
            <a:ext cx="1872000" cy="1800000"/>
          </a:xfrm>
          <a:prstGeom prst="ellipse">
            <a:avLst/>
          </a:prstGeom>
        </p:spPr>
      </p:pic>
      <p:pic>
        <p:nvPicPr>
          <p:cNvPr id="7" name="Immagine 6" descr="C:\Users\pizzornos\Desktop\SETTANTESIMO\logo settantesimo coop.jpg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410281" y="5716758"/>
            <a:ext cx="1338183" cy="77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 bwMode="auto">
          <a:xfrm>
            <a:off x="610237" y="152403"/>
            <a:ext cx="8305162" cy="1219199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vert="horz" wrap="square" lIns="95779" tIns="47890" rIns="95779" bIns="47890" numCol="1" anchor="ctr" anchorCtr="0" compatLnSpc="1">
            <a:prstTxWarp prst="textNoShape">
              <a:avLst/>
            </a:prstTxWarp>
          </a:bodyPr>
          <a:lstStyle/>
          <a:p>
            <a:pPr defTabSz="1859067" fontAlgn="base">
              <a:spcBef>
                <a:spcPct val="0"/>
              </a:spcBef>
              <a:spcAft>
                <a:spcPct val="0"/>
              </a:spcAft>
            </a:pPr>
            <a:r>
              <a:rPr kumimoji="1" lang="it-IT" sz="4100" b="1" kern="0" dirty="0" smtClean="0">
                <a:solidFill>
                  <a:srgbClr val="FF0000"/>
                </a:solidFill>
                <a:latin typeface="Fertigo Pro" pitchFamily="2" charset="0"/>
                <a:ea typeface="+mj-ea"/>
                <a:cs typeface="+mj-cs"/>
              </a:rPr>
              <a:t>L’impegno ambientale</a:t>
            </a:r>
            <a:endParaRPr kumimoji="1" lang="it-IT" sz="4100" b="1" kern="0" dirty="0">
              <a:solidFill>
                <a:srgbClr val="FF0000"/>
              </a:solidFill>
              <a:latin typeface="Fertigo Pro" pitchFamily="2" charset="0"/>
              <a:ea typeface="+mj-ea"/>
              <a:cs typeface="+mj-cs"/>
            </a:endParaRPr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2771800" y="1681466"/>
            <a:ext cx="6130363" cy="131548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5907" tIns="92953" rIns="185907" bIns="92953" rtlCol="0" anchor="ctr"/>
          <a:lstStyle>
            <a:defPPr>
              <a:defRPr lang="it-IT"/>
            </a:defPPr>
            <a:lvl1pPr>
              <a:defRPr sz="1200">
                <a:latin typeface="Bell Gothic Std Light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endParaRPr lang="it-IT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it-IT" sz="2400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In corso d’anno, Coop Liguria ha prodotto in proprio </a:t>
            </a:r>
            <a:r>
              <a:rPr lang="it-IT" sz="2400" b="1" dirty="0" smtClean="0">
                <a:solidFill>
                  <a:srgbClr val="FF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289.800</a:t>
            </a:r>
            <a:r>
              <a:rPr lang="it-IT" sz="2400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2400" b="1" dirty="0" err="1" smtClean="0">
                <a:solidFill>
                  <a:srgbClr val="FF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Kwh</a:t>
            </a:r>
            <a:r>
              <a:rPr lang="it-IT" sz="2400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 di energia grazie ai propri </a:t>
            </a:r>
            <a:r>
              <a:rPr lang="it-IT" sz="2400" b="1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impianti fotovoltaici</a:t>
            </a:r>
            <a:r>
              <a:rPr lang="it-IT" sz="2400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 e ha evitato l’emissione di più di </a:t>
            </a:r>
            <a:r>
              <a:rPr lang="it-IT" sz="2400" b="1" dirty="0" smtClean="0">
                <a:solidFill>
                  <a:srgbClr val="FF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1.000 tonnellate </a:t>
            </a:r>
          </a:p>
          <a:p>
            <a:r>
              <a:rPr lang="it-IT" sz="2400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di anidride carbonica grazie ai </a:t>
            </a:r>
            <a:r>
              <a:rPr lang="it-IT" sz="2400" b="1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banchi chiusi </a:t>
            </a:r>
            <a:r>
              <a:rPr lang="it-IT" sz="2400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dei freschi a libero servizio </a:t>
            </a:r>
          </a:p>
          <a:p>
            <a:r>
              <a:rPr lang="it-IT" sz="2400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e dei surgelati.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611560" y="3889499"/>
            <a:ext cx="792088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Due le novità dell’anno: </a:t>
            </a:r>
            <a:r>
              <a:rPr lang="it-IT" sz="2400" dirty="0" smtClean="0"/>
              <a:t>l’installazione, in tre punti vendita, di </a:t>
            </a:r>
            <a:r>
              <a:rPr lang="it-IT" sz="2400" b="1" dirty="0" smtClean="0"/>
              <a:t>eco-compattatori</a:t>
            </a:r>
            <a:r>
              <a:rPr lang="it-IT" sz="2400" dirty="0" smtClean="0"/>
              <a:t> ‘</a:t>
            </a:r>
            <a:r>
              <a:rPr lang="it-IT" sz="2400" b="1" dirty="0" smtClean="0"/>
              <a:t>Riciclia</a:t>
            </a:r>
            <a:r>
              <a:rPr lang="it-IT" sz="2400" dirty="0" smtClean="0"/>
              <a:t>’, che erogano sconti sulla spesa ai cittadini che effettuano la raccolta differenziata, e il lancio del </a:t>
            </a:r>
            <a:r>
              <a:rPr lang="it-IT" sz="2400" b="1" dirty="0" smtClean="0"/>
              <a:t>portale nazionale </a:t>
            </a:r>
            <a:r>
              <a:rPr lang="it-IT" sz="2400" b="1" dirty="0" smtClean="0">
                <a:hlinkClick r:id="rId2"/>
              </a:rPr>
              <a:t>www.coopnospreco.it</a:t>
            </a:r>
            <a:r>
              <a:rPr lang="it-IT" sz="2400" dirty="0" smtClean="0"/>
              <a:t>, che promuove la riduzione </a:t>
            </a:r>
          </a:p>
          <a:p>
            <a:r>
              <a:rPr lang="it-IT" sz="2400" dirty="0" smtClean="0"/>
              <a:t>e la donazione delle eccedenze alimentari.</a:t>
            </a:r>
          </a:p>
          <a:p>
            <a:endParaRPr lang="it-IT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it-IT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0" name="Immagine 9" descr="C:\Users\pizzornos\Desktop\SETTANTESIMO\logo settantesimo coop.jpg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410281" y="5716758"/>
            <a:ext cx="1338183" cy="77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 descr="P1080831.JPG"/>
          <p:cNvPicPr>
            <a:picLocks/>
          </p:cNvPicPr>
          <p:nvPr/>
        </p:nvPicPr>
        <p:blipFill>
          <a:blip r:embed="rId4" cstate="print">
            <a:lum bright="12000" contrast="34000"/>
          </a:blip>
          <a:stretch>
            <a:fillRect/>
          </a:stretch>
        </p:blipFill>
        <p:spPr>
          <a:xfrm>
            <a:off x="683568" y="1484784"/>
            <a:ext cx="1872000" cy="1800000"/>
          </a:xfrm>
          <a:prstGeom prst="ellipse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 bwMode="auto">
          <a:xfrm>
            <a:off x="610237" y="152403"/>
            <a:ext cx="8305162" cy="1219199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vert="horz" wrap="square" lIns="95779" tIns="47890" rIns="95779" bIns="47890" numCol="1" anchor="ctr" anchorCtr="0" compatLnSpc="1">
            <a:prstTxWarp prst="textNoShape">
              <a:avLst/>
            </a:prstTxWarp>
          </a:bodyPr>
          <a:lstStyle/>
          <a:p>
            <a:pPr defTabSz="1859067" fontAlgn="base">
              <a:spcBef>
                <a:spcPct val="0"/>
              </a:spcBef>
              <a:spcAft>
                <a:spcPct val="0"/>
              </a:spcAft>
            </a:pPr>
            <a:r>
              <a:rPr kumimoji="1" lang="it-IT" sz="4100" b="1" kern="0" dirty="0" smtClean="0">
                <a:solidFill>
                  <a:srgbClr val="FF0000"/>
                </a:solidFill>
                <a:latin typeface="Fertigo Pro" pitchFamily="2" charset="0"/>
                <a:ea typeface="+mj-ea"/>
                <a:cs typeface="+mj-cs"/>
              </a:rPr>
              <a:t>La valorizzazione del territorio</a:t>
            </a:r>
            <a:endParaRPr kumimoji="1" lang="it-IT" sz="4100" b="1" kern="0" dirty="0">
              <a:solidFill>
                <a:srgbClr val="FF0000"/>
              </a:solidFill>
              <a:latin typeface="Fertigo Pro" pitchFamily="2" charset="0"/>
              <a:ea typeface="+mj-ea"/>
              <a:cs typeface="+mj-cs"/>
            </a:endParaRPr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2771800" y="1844824"/>
            <a:ext cx="6130363" cy="131548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5907" tIns="92953" rIns="185907" bIns="92953" rtlCol="0" anchor="ctr"/>
          <a:lstStyle>
            <a:defPPr>
              <a:defRPr lang="it-IT"/>
            </a:defPPr>
            <a:lvl1pPr>
              <a:defRPr sz="1200">
                <a:latin typeface="Bell Gothic Std Light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Valorizzare le </a:t>
            </a:r>
            <a:r>
              <a:rPr lang="it-IT" sz="2400" b="1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imprese e i prodotti locali </a:t>
            </a:r>
          </a:p>
          <a:p>
            <a:r>
              <a:rPr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è da sempre un impegno prioritario </a:t>
            </a:r>
          </a:p>
          <a:p>
            <a:r>
              <a:rPr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per Coop Liguria e di tutto Coop Consorzio Nord Ovest, che nel 2017 </a:t>
            </a:r>
          </a:p>
          <a:p>
            <a:r>
              <a:rPr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ha acquistato da imprese liguri merci </a:t>
            </a:r>
          </a:p>
          <a:p>
            <a:r>
              <a:rPr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per </a:t>
            </a:r>
            <a:r>
              <a:rPr lang="it-IT" sz="2400" b="1" dirty="0" smtClean="0">
                <a:solidFill>
                  <a:srgbClr val="FF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43,6 milioni </a:t>
            </a:r>
            <a:r>
              <a:rPr lang="it-IT" sz="24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di euro.</a:t>
            </a:r>
          </a:p>
        </p:txBody>
      </p:sp>
      <p:pic>
        <p:nvPicPr>
          <p:cNvPr id="7" name="Immagine 6" descr="DSC_0456.JPG"/>
          <p:cNvPicPr>
            <a:picLocks/>
          </p:cNvPicPr>
          <p:nvPr/>
        </p:nvPicPr>
        <p:blipFill>
          <a:blip r:embed="rId2" cstate="print">
            <a:lum bright="10000" contrast="29000"/>
          </a:blip>
          <a:stretch>
            <a:fillRect/>
          </a:stretch>
        </p:blipFill>
        <p:spPr>
          <a:xfrm>
            <a:off x="735316" y="1484984"/>
            <a:ext cx="1872000" cy="1800000"/>
          </a:xfrm>
          <a:prstGeom prst="ellipse">
            <a:avLst/>
          </a:prstGeom>
        </p:spPr>
      </p:pic>
      <p:pic>
        <p:nvPicPr>
          <p:cNvPr id="10" name="Immagine 9" descr="C:\Users\pizzornos\Desktop\SETTANTESIMO\logo settantesimo coop.jpg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410281" y="5716758"/>
            <a:ext cx="1338183" cy="77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sellaDiTesto 10"/>
          <p:cNvSpPr txBox="1"/>
          <p:nvPr/>
        </p:nvSpPr>
        <p:spPr>
          <a:xfrm>
            <a:off x="610237" y="3861048"/>
            <a:ext cx="68000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Coop Liguria ha continuato a proporre l’ortofrutta </a:t>
            </a:r>
          </a:p>
          <a:p>
            <a:r>
              <a:rPr lang="it-IT" sz="2400" dirty="0" smtClean="0"/>
              <a:t>e il pesce locali con 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i marchi ‘</a:t>
            </a:r>
            <a:r>
              <a:rPr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Orto Qui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’ </a:t>
            </a:r>
          </a:p>
          <a:p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e ‘</a:t>
            </a:r>
            <a:r>
              <a:rPr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Pescato nel Mar Ligure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’ e ha esteso </a:t>
            </a:r>
          </a:p>
          <a:p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a quasi tutta la rete la presenza delle bancarelle </a:t>
            </a:r>
            <a:r>
              <a:rPr lang="it-IT" sz="2400" dirty="0" smtClean="0"/>
              <a:t>‘</a:t>
            </a:r>
            <a:r>
              <a:rPr lang="it-IT" sz="2400" b="1" dirty="0" smtClean="0">
                <a:solidFill>
                  <a:srgbClr val="FF0000"/>
                </a:solidFill>
              </a:rPr>
              <a:t>I prodotti del territorio</a:t>
            </a:r>
            <a:r>
              <a:rPr lang="it-IT" sz="2400" dirty="0" smtClean="0"/>
              <a:t>’, che vendono frutta </a:t>
            </a:r>
          </a:p>
          <a:p>
            <a:r>
              <a:rPr lang="it-IT" sz="2400" dirty="0" smtClean="0"/>
              <a:t>e verdura sfuse di provenienza ligure.</a:t>
            </a:r>
            <a:endParaRPr lang="it-IT" sz="2400" dirty="0" smtClean="0">
              <a:ea typeface="Arial Unicode MS" pitchFamily="34" charset="-128"/>
              <a:cs typeface="Arial Unicode MS" pitchFamily="34" charset="-128"/>
            </a:endParaRPr>
          </a:p>
          <a:p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 bwMode="auto">
          <a:xfrm>
            <a:off x="610237" y="152403"/>
            <a:ext cx="8305162" cy="1219199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vert="horz" wrap="square" lIns="95779" tIns="47890" rIns="95779" bIns="47890" numCol="1" anchor="ctr" anchorCtr="0" compatLnSpc="1">
            <a:prstTxWarp prst="textNoShape">
              <a:avLst/>
            </a:prstTxWarp>
          </a:bodyPr>
          <a:lstStyle/>
          <a:p>
            <a:pPr defTabSz="1859067" fontAlgn="base">
              <a:spcBef>
                <a:spcPct val="0"/>
              </a:spcBef>
              <a:spcAft>
                <a:spcPct val="0"/>
              </a:spcAft>
            </a:pPr>
            <a:r>
              <a:rPr kumimoji="1" lang="it-IT" sz="4100" b="1" kern="0" dirty="0" smtClean="0">
                <a:solidFill>
                  <a:srgbClr val="FF0000"/>
                </a:solidFill>
                <a:latin typeface="Fertigo Pro" pitchFamily="2" charset="0"/>
                <a:ea typeface="+mj-ea"/>
                <a:cs typeface="+mj-cs"/>
              </a:rPr>
              <a:t>I programmi per il tempo libero</a:t>
            </a:r>
            <a:endParaRPr kumimoji="1" lang="it-IT" sz="4100" b="1" kern="0" dirty="0">
              <a:solidFill>
                <a:srgbClr val="FF0000"/>
              </a:solidFill>
              <a:latin typeface="Fertigo Pro" pitchFamily="2" charset="0"/>
              <a:ea typeface="+mj-ea"/>
              <a:cs typeface="+mj-cs"/>
            </a:endParaRPr>
          </a:p>
        </p:txBody>
      </p:sp>
      <p:grpSp>
        <p:nvGrpSpPr>
          <p:cNvPr id="7" name="Group 33"/>
          <p:cNvGrpSpPr/>
          <p:nvPr/>
        </p:nvGrpSpPr>
        <p:grpSpPr>
          <a:xfrm>
            <a:off x="2365412" y="1636590"/>
            <a:ext cx="6095020" cy="3376586"/>
            <a:chOff x="3524045" y="1258971"/>
            <a:chExt cx="2880320" cy="2276352"/>
          </a:xfrm>
        </p:grpSpPr>
        <p:graphicFrame>
          <p:nvGraphicFramePr>
            <p:cNvPr id="11" name="Diagram 34"/>
            <p:cNvGraphicFramePr/>
            <p:nvPr>
              <p:extLst>
                <p:ext uri="{D42A27DB-BD31-4B8C-83A1-F6EECF244321}">
                  <p14:modId xmlns:p14="http://schemas.microsoft.com/office/powerpoint/2010/main" xmlns="" val="2651824747"/>
                </p:ext>
              </p:extLst>
            </p:nvPr>
          </p:nvGraphicFramePr>
          <p:xfrm>
            <a:off x="3524045" y="1258971"/>
            <a:ext cx="2880320" cy="227635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12" name="Picture 4" descr="D:\Lavori sabri su Disco F\COOP\COOP INCONTRI\incontri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8012" y="1408790"/>
              <a:ext cx="366425" cy="348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D:\Lavori sabri su Disco F\COOP\COOP INCONTRI\camminiamo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2050" y="2249536"/>
              <a:ext cx="450444" cy="305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3" descr="D:\Lavori sabri su Disco F\COOP\COOP INCONTRI\corsi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0120" y="3131299"/>
              <a:ext cx="451613" cy="205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Group 21"/>
          <p:cNvGrpSpPr/>
          <p:nvPr/>
        </p:nvGrpSpPr>
        <p:grpSpPr>
          <a:xfrm>
            <a:off x="7363150" y="1700808"/>
            <a:ext cx="1135046" cy="792729"/>
            <a:chOff x="6108280" y="1296615"/>
            <a:chExt cx="536388" cy="453617"/>
          </a:xfrm>
        </p:grpSpPr>
        <p:sp>
          <p:nvSpPr>
            <p:cNvPr id="17" name="Round Diagonal Corner Rectangle 22"/>
            <p:cNvSpPr/>
            <p:nvPr/>
          </p:nvSpPr>
          <p:spPr bwMode="auto">
            <a:xfrm>
              <a:off x="6108280" y="1296615"/>
              <a:ext cx="536388" cy="453617"/>
            </a:xfrm>
            <a:prstGeom prst="round2DiagRect">
              <a:avLst/>
            </a:prstGeom>
            <a:ln>
              <a:solidFill>
                <a:srgbClr val="C00000"/>
              </a:solidFill>
              <a:headEnd type="none" w="sm" len="sm"/>
              <a:tailEnd type="none" w="sm" len="sm"/>
            </a:ln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859067" fontAlgn="base">
                <a:spcBef>
                  <a:spcPct val="0"/>
                </a:spcBef>
                <a:spcAft>
                  <a:spcPct val="0"/>
                </a:spcAft>
              </a:pPr>
              <a:endParaRPr lang="it-IT" sz="2800" dirty="0" smtClean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18" name="Rectangle 23"/>
            <p:cNvSpPr/>
            <p:nvPr/>
          </p:nvSpPr>
          <p:spPr>
            <a:xfrm>
              <a:off x="6156702" y="1384923"/>
              <a:ext cx="369069" cy="2993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it-IT" sz="2800" b="1" dirty="0" smtClean="0">
                  <a:latin typeface="Myriad Pro" pitchFamily="34" charset="0"/>
                  <a:ea typeface="Tahoma" pitchFamily="34" charset="0"/>
                  <a:cs typeface="Tahoma" pitchFamily="34" charset="0"/>
                </a:rPr>
                <a:t>782</a:t>
              </a:r>
              <a:endParaRPr lang="it-IT" sz="2800" dirty="0"/>
            </a:p>
          </p:txBody>
        </p:sp>
      </p:grpSp>
      <p:grpSp>
        <p:nvGrpSpPr>
          <p:cNvPr id="19" name="Group 24"/>
          <p:cNvGrpSpPr/>
          <p:nvPr/>
        </p:nvGrpSpPr>
        <p:grpSpPr>
          <a:xfrm>
            <a:off x="7363150" y="2852936"/>
            <a:ext cx="1135046" cy="792729"/>
            <a:chOff x="6108280" y="1889492"/>
            <a:chExt cx="536388" cy="453617"/>
          </a:xfrm>
        </p:grpSpPr>
        <p:sp>
          <p:nvSpPr>
            <p:cNvPr id="20" name="Round Diagonal Corner Rectangle 25"/>
            <p:cNvSpPr/>
            <p:nvPr/>
          </p:nvSpPr>
          <p:spPr bwMode="auto">
            <a:xfrm>
              <a:off x="6108280" y="1889492"/>
              <a:ext cx="536388" cy="453617"/>
            </a:xfrm>
            <a:prstGeom prst="round2DiagRect">
              <a:avLst/>
            </a:prstGeom>
            <a:ln>
              <a:solidFill>
                <a:srgbClr val="C00000"/>
              </a:solidFill>
              <a:headEnd type="none" w="sm" len="sm"/>
              <a:tailEnd type="none" w="sm" len="sm"/>
            </a:ln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859067" fontAlgn="base">
                <a:spcBef>
                  <a:spcPct val="0"/>
                </a:spcBef>
                <a:spcAft>
                  <a:spcPct val="0"/>
                </a:spcAft>
              </a:pPr>
              <a:endParaRPr lang="it-IT" sz="2800" dirty="0" smtClean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21" name="Rectangle 26"/>
            <p:cNvSpPr/>
            <p:nvPr/>
          </p:nvSpPr>
          <p:spPr>
            <a:xfrm>
              <a:off x="6156702" y="1982332"/>
              <a:ext cx="369069" cy="2993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it-IT" sz="2800" b="1" dirty="0" smtClean="0">
                  <a:latin typeface="Myriad Pro" pitchFamily="34" charset="0"/>
                  <a:ea typeface="Tahoma" pitchFamily="34" charset="0"/>
                  <a:cs typeface="Tahoma" pitchFamily="34" charset="0"/>
                </a:rPr>
                <a:t>644</a:t>
              </a:r>
              <a:endParaRPr lang="it-IT" sz="2800" dirty="0"/>
            </a:p>
          </p:txBody>
        </p:sp>
      </p:grpSp>
      <p:grpSp>
        <p:nvGrpSpPr>
          <p:cNvPr id="25" name="Group 30"/>
          <p:cNvGrpSpPr/>
          <p:nvPr/>
        </p:nvGrpSpPr>
        <p:grpSpPr>
          <a:xfrm>
            <a:off x="7363147" y="4149080"/>
            <a:ext cx="1313312" cy="792729"/>
            <a:chOff x="6108280" y="3075246"/>
            <a:chExt cx="620631" cy="453617"/>
          </a:xfrm>
        </p:grpSpPr>
        <p:sp>
          <p:nvSpPr>
            <p:cNvPr id="26" name="Round Diagonal Corner Rectangle 31"/>
            <p:cNvSpPr/>
            <p:nvPr/>
          </p:nvSpPr>
          <p:spPr bwMode="auto">
            <a:xfrm>
              <a:off x="6108280" y="3075246"/>
              <a:ext cx="536388" cy="453617"/>
            </a:xfrm>
            <a:prstGeom prst="round2DiagRect">
              <a:avLst/>
            </a:prstGeom>
            <a:ln>
              <a:solidFill>
                <a:srgbClr val="C00000"/>
              </a:solidFill>
              <a:headEnd type="none" w="sm" len="sm"/>
              <a:tailEnd type="none" w="sm" len="sm"/>
            </a:ln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859067" fontAlgn="base">
                <a:spcBef>
                  <a:spcPct val="0"/>
                </a:spcBef>
                <a:spcAft>
                  <a:spcPct val="0"/>
                </a:spcAft>
              </a:pPr>
              <a:endParaRPr lang="it-IT" sz="2400" dirty="0" smtClean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27" name="Rectangle 32"/>
            <p:cNvSpPr/>
            <p:nvPr/>
          </p:nvSpPr>
          <p:spPr>
            <a:xfrm>
              <a:off x="6131053" y="3175078"/>
              <a:ext cx="597858" cy="29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it-IT" sz="2800" b="1" dirty="0" smtClean="0">
                  <a:latin typeface="Myriad Pro" pitchFamily="34" charset="0"/>
                  <a:ea typeface="Tahoma" pitchFamily="34" charset="0"/>
                  <a:cs typeface="Tahoma" pitchFamily="34" charset="0"/>
                </a:rPr>
                <a:t>6.862</a:t>
              </a:r>
              <a:endParaRPr lang="it-IT" sz="2800" b="1" dirty="0">
                <a:latin typeface="Myriad Pro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pic>
        <p:nvPicPr>
          <p:cNvPr id="22" name="Immagine 21" descr="185.JPG"/>
          <p:cNvPicPr>
            <a:picLocks noChangeAspect="1"/>
          </p:cNvPicPr>
          <p:nvPr/>
        </p:nvPicPr>
        <p:blipFill>
          <a:blip r:embed="rId10" cstate="print"/>
          <a:srcRect l="21346" r="9279"/>
          <a:stretch>
            <a:fillRect/>
          </a:stretch>
        </p:blipFill>
        <p:spPr>
          <a:xfrm>
            <a:off x="683568" y="1556792"/>
            <a:ext cx="1872208" cy="1800000"/>
          </a:xfrm>
          <a:prstGeom prst="ellipse">
            <a:avLst/>
          </a:prstGeom>
        </p:spPr>
      </p:pic>
      <p:pic>
        <p:nvPicPr>
          <p:cNvPr id="23" name="Immagine 22" descr="C:\Users\pizzornos\Desktop\SETTANTESIMO\logo settantesimo coop.jpg"/>
          <p:cNvPicPr/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7410281" y="5716758"/>
            <a:ext cx="1338183" cy="77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 bwMode="auto">
          <a:xfrm>
            <a:off x="610237" y="265585"/>
            <a:ext cx="8305162" cy="1219199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vert="horz" wrap="square" lIns="95779" tIns="47890" rIns="95779" bIns="47890" numCol="1" anchor="ctr" anchorCtr="0" compatLnSpc="1">
            <a:prstTxWarp prst="textNoShape">
              <a:avLst/>
            </a:prstTxWarp>
          </a:bodyPr>
          <a:lstStyle/>
          <a:p>
            <a:pPr defTabSz="1859067" fontAlgn="base">
              <a:spcBef>
                <a:spcPct val="0"/>
              </a:spcBef>
              <a:spcAft>
                <a:spcPct val="0"/>
              </a:spcAft>
            </a:pPr>
            <a:r>
              <a:rPr kumimoji="1" lang="it-IT" sz="4100" b="1" kern="0" dirty="0" smtClean="0">
                <a:solidFill>
                  <a:srgbClr val="FF0000"/>
                </a:solidFill>
                <a:latin typeface="Fertigo Pro" pitchFamily="2" charset="0"/>
                <a:ea typeface="+mj-ea"/>
                <a:cs typeface="+mj-cs"/>
              </a:rPr>
              <a:t>L’educazione al consumo consapevole</a:t>
            </a:r>
            <a:endParaRPr kumimoji="1" lang="it-IT" sz="4100" b="1" kern="0" dirty="0">
              <a:solidFill>
                <a:srgbClr val="FF0000"/>
              </a:solidFill>
              <a:latin typeface="Fertigo Pro" pitchFamily="2" charset="0"/>
              <a:ea typeface="+mj-ea"/>
              <a:cs typeface="+mj-cs"/>
            </a:endParaRPr>
          </a:p>
        </p:txBody>
      </p:sp>
      <p:sp>
        <p:nvSpPr>
          <p:cNvPr id="19" name="Rectangle 7"/>
          <p:cNvSpPr/>
          <p:nvPr/>
        </p:nvSpPr>
        <p:spPr>
          <a:xfrm>
            <a:off x="2813111" y="1739259"/>
            <a:ext cx="6223385" cy="1761749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5779" tIns="47890" rIns="95779" bIns="4789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Aft>
                <a:spcPct val="0"/>
              </a:spcAft>
              <a:buClr>
                <a:srgbClr val="3A5047"/>
              </a:buClr>
              <a:buSzPct val="75000"/>
              <a:buFont typeface="Wingdings" pitchFamily="2" charset="2"/>
              <a:buNone/>
            </a:pPr>
            <a:r>
              <a:rPr kumimoji="1" lang="it-IT" sz="24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Nell’anno scolastico </a:t>
            </a:r>
            <a:r>
              <a:rPr kumimoji="1" lang="it-IT" sz="24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2016/2017, </a:t>
            </a:r>
          </a:p>
          <a:p>
            <a:pPr fontAlgn="base">
              <a:spcAft>
                <a:spcPct val="0"/>
              </a:spcAft>
              <a:buClr>
                <a:srgbClr val="3A5047"/>
              </a:buClr>
              <a:buSzPct val="75000"/>
              <a:buFont typeface="Wingdings" pitchFamily="2" charset="2"/>
              <a:buNone/>
            </a:pPr>
            <a:r>
              <a:rPr kumimoji="1" lang="it-IT" sz="24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sono </a:t>
            </a:r>
            <a:r>
              <a:rPr kumimoji="1" lang="it-IT" sz="24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stati realizzati </a:t>
            </a:r>
            <a:r>
              <a:rPr kumimoji="1"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1.241 </a:t>
            </a:r>
            <a:r>
              <a:rPr kumimoji="1" lang="it-IT" sz="24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incontri </a:t>
            </a:r>
            <a:r>
              <a:rPr kumimoji="1" lang="it-IT" sz="24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formativi, </a:t>
            </a:r>
            <a:endParaRPr kumimoji="1" lang="it-IT" sz="2400" dirty="0" smtClean="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fontAlgn="base">
              <a:spcAft>
                <a:spcPct val="0"/>
              </a:spcAft>
              <a:buClr>
                <a:srgbClr val="3A5047"/>
              </a:buClr>
              <a:buSzPct val="75000"/>
              <a:buFont typeface="Wingdings" pitchFamily="2" charset="2"/>
              <a:buNone/>
            </a:pPr>
            <a:r>
              <a:rPr kumimoji="1" lang="it-IT" sz="24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per </a:t>
            </a:r>
            <a:r>
              <a:rPr kumimoji="1" lang="it-IT" sz="24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un totale di </a:t>
            </a:r>
            <a:r>
              <a:rPr kumimoji="1"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27.003</a:t>
            </a:r>
            <a:r>
              <a:rPr kumimoji="1" lang="it-IT" sz="24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1" lang="it-IT" sz="24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presenze </a:t>
            </a:r>
            <a:endParaRPr kumimoji="1" lang="it-IT" sz="2400" dirty="0" smtClean="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fontAlgn="base">
              <a:spcAft>
                <a:spcPct val="0"/>
              </a:spcAft>
              <a:buClr>
                <a:srgbClr val="3A5047"/>
              </a:buClr>
              <a:buSzPct val="75000"/>
              <a:buFont typeface="Wingdings" pitchFamily="2" charset="2"/>
              <a:buNone/>
            </a:pPr>
            <a:r>
              <a:rPr kumimoji="1" lang="it-IT" sz="24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tra </a:t>
            </a:r>
            <a:r>
              <a:rPr kumimoji="1" lang="it-IT" sz="24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bambini e </a:t>
            </a:r>
            <a:r>
              <a:rPr kumimoji="1" lang="it-IT" sz="24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ragazzi.</a:t>
            </a:r>
            <a:endParaRPr kumimoji="1" lang="it-IT" sz="2400" dirty="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610237" y="3933056"/>
            <a:ext cx="81382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Il 2017 è stato segnato da due importanti progetti: </a:t>
            </a:r>
          </a:p>
          <a:p>
            <a:pPr lvl="0"/>
            <a:r>
              <a:rPr lang="it-IT" sz="2400" dirty="0" smtClean="0"/>
              <a:t>‘</a:t>
            </a:r>
            <a:r>
              <a:rPr lang="it-IT" sz="2400" b="1" dirty="0" smtClean="0"/>
              <a:t>Educazione alimentare 2.0 – Ricerca della salute</a:t>
            </a:r>
            <a:r>
              <a:rPr lang="it-IT" sz="2400" dirty="0" smtClean="0"/>
              <a:t>’, promosso con l’Università di Genova;</a:t>
            </a:r>
          </a:p>
          <a:p>
            <a:pPr lvl="0"/>
            <a:r>
              <a:rPr lang="it-IT" sz="2400" dirty="0" smtClean="0"/>
              <a:t>‘</a:t>
            </a:r>
            <a:r>
              <a:rPr lang="it-IT" sz="2400" b="1" dirty="0" smtClean="0"/>
              <a:t>Vivi </a:t>
            </a:r>
            <a:r>
              <a:rPr lang="it-IT" sz="2400" b="1" dirty="0" err="1" smtClean="0"/>
              <a:t>smart</a:t>
            </a:r>
            <a:r>
              <a:rPr lang="it-IT" sz="2400" b="1" dirty="0" smtClean="0"/>
              <a:t> a scuola</a:t>
            </a:r>
            <a:r>
              <a:rPr lang="it-IT" sz="2400" dirty="0" smtClean="0"/>
              <a:t>’, ideato da Coop Italia </a:t>
            </a:r>
          </a:p>
          <a:p>
            <a:pPr lvl="0"/>
            <a:r>
              <a:rPr lang="it-IT" sz="2400" dirty="0" smtClean="0"/>
              <a:t>con le Fondazioni Barilla e Danone.</a:t>
            </a:r>
            <a:endParaRPr lang="it-IT" dirty="0"/>
          </a:p>
        </p:txBody>
      </p:sp>
      <p:pic>
        <p:nvPicPr>
          <p:cNvPr id="7" name="Immagine 6" descr="P1150805.JPG"/>
          <p:cNvPicPr>
            <a:picLocks noChangeAspect="1"/>
          </p:cNvPicPr>
          <p:nvPr/>
        </p:nvPicPr>
        <p:blipFill>
          <a:blip r:embed="rId2" cstate="print">
            <a:lum bright="17000" contrast="33000"/>
          </a:blip>
          <a:srcRect l="11589" r="20456"/>
          <a:stretch>
            <a:fillRect/>
          </a:stretch>
        </p:blipFill>
        <p:spPr>
          <a:xfrm>
            <a:off x="683776" y="1813406"/>
            <a:ext cx="1872000" cy="1831618"/>
          </a:xfrm>
          <a:prstGeom prst="ellipse">
            <a:avLst/>
          </a:prstGeom>
        </p:spPr>
      </p:pic>
      <p:pic>
        <p:nvPicPr>
          <p:cNvPr id="9" name="Immagine 8" descr="C:\Users\pizzornos\Desktop\SETTANTESIMO\logo settantesimo coop.jpg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410281" y="5716758"/>
            <a:ext cx="1338183" cy="77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 bwMode="auto">
          <a:xfrm>
            <a:off x="610237" y="265585"/>
            <a:ext cx="8305162" cy="859159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vert="horz" wrap="square" lIns="95779" tIns="47890" rIns="95779" bIns="47890" numCol="1" anchor="ctr" anchorCtr="0" compatLnSpc="1">
            <a:prstTxWarp prst="textNoShape">
              <a:avLst/>
            </a:prstTxWarp>
          </a:bodyPr>
          <a:lstStyle/>
          <a:p>
            <a:pPr defTabSz="1859067" fontAlgn="base">
              <a:spcBef>
                <a:spcPct val="0"/>
              </a:spcBef>
              <a:spcAft>
                <a:spcPct val="0"/>
              </a:spcAft>
            </a:pPr>
            <a:r>
              <a:rPr kumimoji="1" lang="it-IT" sz="4100" b="1" kern="0" dirty="0" smtClean="0">
                <a:solidFill>
                  <a:srgbClr val="FF0000"/>
                </a:solidFill>
                <a:latin typeface="Fertigo Pro" pitchFamily="2" charset="0"/>
                <a:ea typeface="+mj-ea"/>
                <a:cs typeface="+mj-cs"/>
              </a:rPr>
              <a:t>La solidarietà</a:t>
            </a:r>
            <a:endParaRPr kumimoji="1" lang="it-IT" sz="4100" b="1" kern="0" dirty="0">
              <a:solidFill>
                <a:srgbClr val="FF0000"/>
              </a:solidFill>
              <a:latin typeface="Fertigo Pro" pitchFamily="2" charset="0"/>
              <a:ea typeface="+mj-ea"/>
              <a:cs typeface="+mj-cs"/>
            </a:endParaRPr>
          </a:p>
        </p:txBody>
      </p:sp>
      <p:sp>
        <p:nvSpPr>
          <p:cNvPr id="19" name="Rectangle 7"/>
          <p:cNvSpPr/>
          <p:nvPr/>
        </p:nvSpPr>
        <p:spPr>
          <a:xfrm>
            <a:off x="2813111" y="1523235"/>
            <a:ext cx="6223385" cy="1761749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5779" tIns="47890" rIns="95779" bIns="4789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Aft>
                <a:spcPct val="0"/>
              </a:spcAft>
              <a:buClr>
                <a:srgbClr val="3A5047"/>
              </a:buClr>
              <a:buSzPct val="75000"/>
              <a:buFont typeface="Wingdings" pitchFamily="2" charset="2"/>
              <a:buNone/>
            </a:pPr>
            <a:r>
              <a:rPr kumimoji="1" lang="it-IT" sz="24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Attraverso il progetto ‘</a:t>
            </a:r>
            <a:r>
              <a:rPr kumimoji="1"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Buon Fine</a:t>
            </a:r>
            <a:r>
              <a:rPr kumimoji="1" lang="it-IT" sz="24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’ </a:t>
            </a:r>
          </a:p>
          <a:p>
            <a:r>
              <a:rPr lang="it-IT" sz="2400" dirty="0" smtClean="0"/>
              <a:t>nel corso del 2017, sono state donate </a:t>
            </a:r>
          </a:p>
          <a:p>
            <a:r>
              <a:rPr lang="it-IT" sz="2400" b="1" dirty="0" smtClean="0">
                <a:solidFill>
                  <a:srgbClr val="FF0000"/>
                </a:solidFill>
              </a:rPr>
              <a:t>32,4</a:t>
            </a:r>
            <a:r>
              <a:rPr lang="it-IT" sz="2400" dirty="0" smtClean="0"/>
              <a:t> </a:t>
            </a:r>
            <a:r>
              <a:rPr lang="it-IT" sz="2400" dirty="0" smtClean="0">
                <a:solidFill>
                  <a:schemeClr val="tx1"/>
                </a:solidFill>
              </a:rPr>
              <a:t>tonnellate</a:t>
            </a:r>
            <a:r>
              <a:rPr lang="it-IT" sz="2400" dirty="0" smtClean="0"/>
              <a:t> di prodotti, pari a un valore commerciale complessivo di </a:t>
            </a:r>
            <a:r>
              <a:rPr lang="it-IT" sz="2400" b="1" dirty="0" smtClean="0">
                <a:solidFill>
                  <a:srgbClr val="FF0000"/>
                </a:solidFill>
              </a:rPr>
              <a:t>446.223 </a:t>
            </a:r>
            <a:r>
              <a:rPr lang="it-IT" sz="2400" dirty="0" smtClean="0"/>
              <a:t>euro.</a:t>
            </a:r>
            <a:endParaRPr lang="it-IT" sz="2400" dirty="0"/>
          </a:p>
        </p:txBody>
      </p:sp>
      <p:sp>
        <p:nvSpPr>
          <p:cNvPr id="23" name="CasellaDiTesto 22"/>
          <p:cNvSpPr txBox="1"/>
          <p:nvPr/>
        </p:nvSpPr>
        <p:spPr>
          <a:xfrm>
            <a:off x="610237" y="3789040"/>
            <a:ext cx="813822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Le raccolte solidali </a:t>
            </a:r>
            <a:r>
              <a:rPr lang="it-IT" sz="2400" b="1" dirty="0" smtClean="0">
                <a:solidFill>
                  <a:srgbClr val="FF0000"/>
                </a:solidFill>
              </a:rPr>
              <a:t>‘Dona la spesa’ </a:t>
            </a:r>
            <a:r>
              <a:rPr lang="it-IT" sz="2400" dirty="0" smtClean="0"/>
              <a:t>organizzate da Coop Liguria con le associazioni di volontariato hanno permesso di destinare alle famiglie bisognose </a:t>
            </a:r>
            <a:r>
              <a:rPr lang="it-IT" sz="2400" b="1" dirty="0" smtClean="0">
                <a:solidFill>
                  <a:srgbClr val="FF0000"/>
                </a:solidFill>
              </a:rPr>
              <a:t>63 </a:t>
            </a:r>
            <a:r>
              <a:rPr lang="it-IT" sz="2400" dirty="0" smtClean="0"/>
              <a:t>tonnellate </a:t>
            </a:r>
          </a:p>
          <a:p>
            <a:r>
              <a:rPr lang="it-IT" sz="2400" dirty="0" smtClean="0"/>
              <a:t>di </a:t>
            </a:r>
            <a:r>
              <a:rPr lang="it-IT" sz="2400" b="1" dirty="0" smtClean="0"/>
              <a:t>generi di prima necessità</a:t>
            </a:r>
            <a:r>
              <a:rPr lang="it-IT" sz="2400" dirty="0" smtClean="0"/>
              <a:t> e </a:t>
            </a:r>
            <a:r>
              <a:rPr lang="it-IT" sz="2400" b="1" dirty="0" smtClean="0">
                <a:solidFill>
                  <a:srgbClr val="FF0000"/>
                </a:solidFill>
              </a:rPr>
              <a:t>10</a:t>
            </a:r>
            <a:r>
              <a:rPr lang="it-IT" sz="2400" dirty="0" smtClean="0"/>
              <a:t> tonnellate di articoli </a:t>
            </a:r>
          </a:p>
          <a:p>
            <a:r>
              <a:rPr lang="it-IT" sz="2400" dirty="0" smtClean="0"/>
              <a:t>di </a:t>
            </a:r>
            <a:r>
              <a:rPr lang="it-IT" sz="2400" b="1" dirty="0" smtClean="0"/>
              <a:t>cancelleria </a:t>
            </a:r>
            <a:r>
              <a:rPr lang="it-IT" sz="2400" dirty="0" smtClean="0"/>
              <a:t>donati da Soci e clienti.</a:t>
            </a:r>
          </a:p>
          <a:p>
            <a:endParaRPr lang="it-IT" dirty="0"/>
          </a:p>
        </p:txBody>
      </p:sp>
      <p:pic>
        <p:nvPicPr>
          <p:cNvPr id="7" name="Immagine 6" descr="DSCF0709.JPG"/>
          <p:cNvPicPr>
            <a:picLocks/>
          </p:cNvPicPr>
          <p:nvPr/>
        </p:nvPicPr>
        <p:blipFill>
          <a:blip r:embed="rId2" cstate="print">
            <a:lum bright="6000" contrast="19000"/>
          </a:blip>
          <a:stretch>
            <a:fillRect/>
          </a:stretch>
        </p:blipFill>
        <p:spPr>
          <a:xfrm>
            <a:off x="611559" y="1629000"/>
            <a:ext cx="1872000" cy="1800000"/>
          </a:xfrm>
          <a:prstGeom prst="ellipse">
            <a:avLst/>
          </a:prstGeom>
        </p:spPr>
      </p:pic>
      <p:pic>
        <p:nvPicPr>
          <p:cNvPr id="9" name="Immagine 8" descr="C:\Users\pizzornos\Desktop\SETTANTESIMO\logo settantesimo coop.jpg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410281" y="5716758"/>
            <a:ext cx="1338183" cy="77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 bwMode="auto">
          <a:xfrm>
            <a:off x="610237" y="265585"/>
            <a:ext cx="8305162" cy="859159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vert="horz" wrap="square" lIns="95779" tIns="47890" rIns="95779" bIns="47890" numCol="1" anchor="ctr" anchorCtr="0" compatLnSpc="1">
            <a:prstTxWarp prst="textNoShape">
              <a:avLst/>
            </a:prstTxWarp>
          </a:bodyPr>
          <a:lstStyle/>
          <a:p>
            <a:pPr defTabSz="1859067" fontAlgn="base">
              <a:spcBef>
                <a:spcPct val="0"/>
              </a:spcBef>
              <a:spcAft>
                <a:spcPct val="0"/>
              </a:spcAft>
            </a:pPr>
            <a:r>
              <a:rPr kumimoji="1" lang="it-IT" sz="4100" b="1" kern="0" dirty="0" smtClean="0">
                <a:solidFill>
                  <a:srgbClr val="FF0000"/>
                </a:solidFill>
                <a:latin typeface="Fertigo Pro" pitchFamily="2" charset="0"/>
                <a:ea typeface="+mj-ea"/>
                <a:cs typeface="+mj-cs"/>
              </a:rPr>
              <a:t>I risultati di esercizio</a:t>
            </a:r>
            <a:endParaRPr kumimoji="1" lang="it-IT" sz="4100" b="1" kern="0" dirty="0">
              <a:solidFill>
                <a:srgbClr val="FF0000"/>
              </a:solidFill>
              <a:latin typeface="Fertigo Pro" pitchFamily="2" charset="0"/>
              <a:ea typeface="+mj-ea"/>
              <a:cs typeface="+mj-cs"/>
            </a:endParaRPr>
          </a:p>
        </p:txBody>
      </p:sp>
      <p:sp>
        <p:nvSpPr>
          <p:cNvPr id="19" name="Rectangle 7"/>
          <p:cNvSpPr/>
          <p:nvPr/>
        </p:nvSpPr>
        <p:spPr>
          <a:xfrm>
            <a:off x="2885119" y="1484784"/>
            <a:ext cx="6223385" cy="1512168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5779" tIns="47890" rIns="95779" bIns="47890" numCol="1" rtlCol="0" anchor="ctr" anchorCtr="0" compatLnSpc="1">
            <a:prstTxWarp prst="textNoShape">
              <a:avLst/>
            </a:prstTxWarp>
          </a:bodyPr>
          <a:lstStyle/>
          <a:p>
            <a:r>
              <a:rPr kumimoji="1" lang="it-IT" sz="24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Il risultato economico complessivo </a:t>
            </a:r>
          </a:p>
          <a:p>
            <a:r>
              <a:rPr kumimoji="1" lang="it-IT" sz="24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della Cooperativa, nel 2017, è stato </a:t>
            </a:r>
          </a:p>
          <a:p>
            <a:r>
              <a:rPr kumimoji="1" lang="it-IT" sz="24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di </a:t>
            </a:r>
            <a:r>
              <a:rPr kumimoji="1"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21,902 milioni </a:t>
            </a:r>
            <a:r>
              <a:rPr kumimoji="1" lang="it-IT" sz="24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di euro.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682245" y="3620050"/>
            <a:ext cx="81382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Considerando il versamento di </a:t>
            </a:r>
            <a:r>
              <a:rPr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657.067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 euro </a:t>
            </a:r>
          </a:p>
          <a:p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a </a:t>
            </a:r>
            <a:r>
              <a:rPr lang="it-IT" sz="2400" b="1" dirty="0" err="1" smtClean="0">
                <a:ea typeface="Arial Unicode MS" pitchFamily="34" charset="-128"/>
                <a:cs typeface="Arial Unicode MS" pitchFamily="34" charset="-128"/>
              </a:rPr>
              <a:t>Coopfond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, per sostenere lo sviluppo </a:t>
            </a:r>
          </a:p>
          <a:p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della cooperazione italiana, l’aumento della riserva indivisibile sarà di </a:t>
            </a:r>
            <a:r>
              <a:rPr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21,245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milioni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 di euro.</a:t>
            </a:r>
          </a:p>
          <a:p>
            <a:endParaRPr lang="it-IT" dirty="0"/>
          </a:p>
        </p:txBody>
      </p:sp>
      <p:pic>
        <p:nvPicPr>
          <p:cNvPr id="9" name="Immagine 8" descr="_DSC0054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83568" y="1405128"/>
            <a:ext cx="1980000" cy="1800000"/>
          </a:xfrm>
          <a:prstGeom prst="ellipse">
            <a:avLst/>
          </a:prstGeom>
        </p:spPr>
      </p:pic>
      <p:pic>
        <p:nvPicPr>
          <p:cNvPr id="7" name="Immagine 6" descr="C:\Users\pizzornos\Desktop\SETTANTESIMO\logo settantesimo coop.jpg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410281" y="5716758"/>
            <a:ext cx="1338183" cy="77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 bwMode="auto">
          <a:xfrm>
            <a:off x="610237" y="265585"/>
            <a:ext cx="8305162" cy="859159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vert="horz" wrap="square" lIns="95779" tIns="47890" rIns="95779" bIns="47890" numCol="1" anchor="ctr" anchorCtr="0" compatLnSpc="1">
            <a:prstTxWarp prst="textNoShape">
              <a:avLst/>
            </a:prstTxWarp>
          </a:bodyPr>
          <a:lstStyle/>
          <a:p>
            <a:pPr defTabSz="1859067" fontAlgn="base">
              <a:spcBef>
                <a:spcPct val="0"/>
              </a:spcBef>
              <a:spcAft>
                <a:spcPct val="0"/>
              </a:spcAft>
            </a:pPr>
            <a:r>
              <a:rPr kumimoji="1" lang="it-IT" sz="4100" b="1" kern="0" dirty="0" smtClean="0">
                <a:solidFill>
                  <a:srgbClr val="FF0000"/>
                </a:solidFill>
                <a:latin typeface="Fertigo Pro" pitchFamily="2" charset="0"/>
                <a:ea typeface="+mj-ea"/>
                <a:cs typeface="+mj-cs"/>
              </a:rPr>
              <a:t>I risultati di esercizio</a:t>
            </a:r>
            <a:endParaRPr kumimoji="1" lang="it-IT" sz="4100" b="1" kern="0" dirty="0">
              <a:solidFill>
                <a:srgbClr val="FF0000"/>
              </a:solidFill>
              <a:latin typeface="Fertigo Pro" pitchFamily="2" charset="0"/>
              <a:ea typeface="+mj-ea"/>
              <a:cs typeface="+mj-cs"/>
            </a:endParaRPr>
          </a:p>
        </p:txBody>
      </p:sp>
      <p:sp>
        <p:nvSpPr>
          <p:cNvPr id="19" name="Rectangle 7"/>
          <p:cNvSpPr/>
          <p:nvPr/>
        </p:nvSpPr>
        <p:spPr>
          <a:xfrm>
            <a:off x="2843808" y="1988840"/>
            <a:ext cx="6223385" cy="1512168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5779" tIns="47890" rIns="95779" bIns="47890" numCol="1" rtlCol="0" anchor="ctr" anchorCtr="0" compatLnSpc="1">
            <a:prstTxWarp prst="textNoShape">
              <a:avLst/>
            </a:prstTxWarp>
          </a:bodyPr>
          <a:lstStyle/>
          <a:p>
            <a:r>
              <a:rPr kumimoji="1" lang="it-IT" sz="24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Con l’ulteriore accantonamento dell’utile e </a:t>
            </a:r>
          </a:p>
          <a:p>
            <a:r>
              <a:rPr kumimoji="1" lang="it-IT" sz="24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con l’apporto delle quote dei nuovi Soci </a:t>
            </a:r>
          </a:p>
          <a:p>
            <a:r>
              <a:rPr kumimoji="1" lang="it-IT" sz="24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il </a:t>
            </a:r>
            <a:r>
              <a:rPr kumimoji="1" lang="it-IT" sz="24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patrimonio complessivo</a:t>
            </a:r>
            <a:r>
              <a:rPr kumimoji="1" lang="it-IT" sz="24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di Coop Liguria sarà di </a:t>
            </a:r>
            <a:r>
              <a:rPr kumimoji="1"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713,644 milioni </a:t>
            </a:r>
            <a:r>
              <a:rPr kumimoji="1" lang="it-IT" sz="24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di euro, di cui la </a:t>
            </a:r>
            <a:r>
              <a:rPr kumimoji="1" lang="it-IT" sz="24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quota indivisibile </a:t>
            </a:r>
            <a:r>
              <a:rPr kumimoji="1" lang="it-IT" sz="24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sarà di </a:t>
            </a:r>
            <a:r>
              <a:rPr kumimoji="1"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706,835 milioni</a:t>
            </a:r>
            <a:r>
              <a:rPr kumimoji="1" lang="it-IT" sz="2400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1" lang="it-IT" sz="24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di euro, il 99,05% del totale. </a:t>
            </a:r>
            <a:endParaRPr kumimoji="1" lang="it-IT" sz="2400" dirty="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610237" y="4293096"/>
            <a:ext cx="813822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Il </a:t>
            </a:r>
            <a:r>
              <a:rPr lang="it-IT" sz="2400" b="1" dirty="0" smtClean="0">
                <a:ea typeface="Arial Unicode MS" pitchFamily="34" charset="-128"/>
                <a:cs typeface="Arial Unicode MS" pitchFamily="34" charset="-128"/>
              </a:rPr>
              <a:t>risultato consolidato di gruppo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 registra un utile </a:t>
            </a:r>
          </a:p>
          <a:p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di </a:t>
            </a:r>
            <a:r>
              <a:rPr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22,058 milioni 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di euro, portando il </a:t>
            </a:r>
            <a:r>
              <a:rPr lang="it-IT" sz="2400" b="1" dirty="0" smtClean="0">
                <a:ea typeface="Arial Unicode MS" pitchFamily="34" charset="-128"/>
                <a:cs typeface="Arial Unicode MS" pitchFamily="34" charset="-128"/>
              </a:rPr>
              <a:t>patrimonio </a:t>
            </a:r>
          </a:p>
          <a:p>
            <a:r>
              <a:rPr lang="it-IT" sz="2400" b="1" dirty="0" smtClean="0">
                <a:ea typeface="Arial Unicode MS" pitchFamily="34" charset="-128"/>
                <a:cs typeface="Arial Unicode MS" pitchFamily="34" charset="-128"/>
              </a:rPr>
              <a:t>netto consolidato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 del gruppo Coop Liguria </a:t>
            </a:r>
          </a:p>
          <a:p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a </a:t>
            </a:r>
            <a:r>
              <a:rPr lang="it-IT" sz="2400" b="1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702,034 milioni </a:t>
            </a:r>
            <a:r>
              <a:rPr lang="it-IT" sz="2400" dirty="0" smtClean="0">
                <a:ea typeface="Arial Unicode MS" pitchFamily="34" charset="-128"/>
                <a:cs typeface="Arial Unicode MS" pitchFamily="34" charset="-128"/>
              </a:rPr>
              <a:t>di euro.</a:t>
            </a:r>
          </a:p>
          <a:p>
            <a:r>
              <a:rPr lang="it-IT" sz="2400" dirty="0" smtClean="0"/>
              <a:t> </a:t>
            </a:r>
          </a:p>
          <a:p>
            <a:endParaRPr lang="it-IT" dirty="0"/>
          </a:p>
        </p:txBody>
      </p:sp>
      <p:pic>
        <p:nvPicPr>
          <p:cNvPr id="7" name="Immagine 6" descr="_DSC0054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11560" y="1268760"/>
            <a:ext cx="1980000" cy="1800000"/>
          </a:xfrm>
          <a:prstGeom prst="ellipse">
            <a:avLst/>
          </a:prstGeom>
        </p:spPr>
      </p:pic>
      <p:pic>
        <p:nvPicPr>
          <p:cNvPr id="9" name="Immagine 8" descr="C:\Users\pizzornos\Desktop\SETTANTESIMO\logo settantesimo coop.jpg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410281" y="5716758"/>
            <a:ext cx="1338183" cy="77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slide bilanci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 bwMode="auto">
          <a:xfrm>
            <a:off x="0" y="0"/>
            <a:ext cx="1934954" cy="0"/>
          </a:xfrm>
          <a:prstGeom prst="line">
            <a:avLst/>
          </a:prstGeom>
          <a:solidFill>
            <a:schemeClr val="accent1"/>
          </a:solidFill>
          <a:ln w="0" cap="sq" cmpd="sng" algn="ctr">
            <a:solidFill>
              <a:srgbClr val="FBFFFF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Subtitle 2"/>
          <p:cNvSpPr txBox="1">
            <a:spLocks/>
          </p:cNvSpPr>
          <p:nvPr/>
        </p:nvSpPr>
        <p:spPr>
          <a:xfrm>
            <a:off x="-180528" y="2729194"/>
            <a:ext cx="3960441" cy="1635910"/>
          </a:xfrm>
          <a:prstGeom prst="rect">
            <a:avLst/>
          </a:prstGeom>
        </p:spPr>
        <p:txBody>
          <a:bodyPr vert="horz" lIns="185907" tIns="92953" rIns="185907" bIns="92953" rtlCol="0" anchor="b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3600" b="1" dirty="0" smtClean="0">
                <a:solidFill>
                  <a:srgbClr val="FF0000"/>
                </a:solidFill>
                <a:latin typeface="Fertigo Pro" pitchFamily="2" charset="0"/>
              </a:rPr>
              <a:t>SOLIDITÀ EFFICIENZA SENSIBILITÀ</a:t>
            </a:r>
          </a:p>
        </p:txBody>
      </p:sp>
    </p:spTree>
    <p:extLst>
      <p:ext uri="{BB962C8B-B14F-4D97-AF65-F5344CB8AC3E}">
        <p14:creationId xmlns:p14="http://schemas.microsoft.com/office/powerpoint/2010/main" xmlns="" val="298156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 Tema Separate e Conferenza 201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FFFFFF"/>
        </a:dk2>
        <a:lt2>
          <a:srgbClr val="969696"/>
        </a:lt2>
        <a:accent1>
          <a:srgbClr val="93D598"/>
        </a:accent1>
        <a:accent2>
          <a:srgbClr val="29A744"/>
        </a:accent2>
        <a:accent3>
          <a:srgbClr val="FFFFFF"/>
        </a:accent3>
        <a:accent4>
          <a:srgbClr val="000000"/>
        </a:accent4>
        <a:accent5>
          <a:srgbClr val="C8E7CA"/>
        </a:accent5>
        <a:accent6>
          <a:srgbClr val="24973D"/>
        </a:accent6>
        <a:hlink>
          <a:srgbClr val="556731"/>
        </a:hlink>
        <a:folHlink>
          <a:srgbClr val="1A302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Tema Separate e Conferenza 2013</Template>
  <TotalTime>5145</TotalTime>
  <Words>1523</Words>
  <Application>Microsoft Office PowerPoint</Application>
  <PresentationFormat>Presentazione su schermo (4:3)</PresentationFormat>
  <Paragraphs>302</Paragraphs>
  <Slides>25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26" baseType="lpstr">
      <vt:lpstr>PPT Tema Separate e Conferenza 2013</vt:lpstr>
      <vt:lpstr>Diapositiva 1</vt:lpstr>
      <vt:lpstr>Il contesto socio-economico</vt:lpstr>
      <vt:lpstr>‘Prezzi bassi sempre’</vt:lpstr>
      <vt:lpstr>Le vendite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Grafica</dc:creator>
  <cp:lastModifiedBy>pizzornos</cp:lastModifiedBy>
  <cp:revision>812</cp:revision>
  <dcterms:created xsi:type="dcterms:W3CDTF">2013-06-12T07:10:09Z</dcterms:created>
  <dcterms:modified xsi:type="dcterms:W3CDTF">2018-06-13T13:21:40Z</dcterms:modified>
</cp:coreProperties>
</file>