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5" r:id="rId3"/>
    <p:sldId id="257" r:id="rId4"/>
    <p:sldId id="263" r:id="rId5"/>
    <p:sldId id="259" r:id="rId6"/>
    <p:sldId id="261" r:id="rId7"/>
    <p:sldId id="266" r:id="rId8"/>
    <p:sldId id="262" r:id="rId9"/>
    <p:sldId id="264" r:id="rId10"/>
  </p:sldIdLst>
  <p:sldSz cx="9144000" cy="6858000" type="screen4x3"/>
  <p:notesSz cx="6724650" cy="97742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6" autoAdjust="0"/>
    <p:restoredTop sz="94660"/>
  </p:normalViewPr>
  <p:slideViewPr>
    <p:cSldViewPr>
      <p:cViewPr>
        <p:scale>
          <a:sx n="100" d="100"/>
          <a:sy n="100" d="100"/>
        </p:scale>
        <p:origin x="-20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3B69-B484-4DAE-B301-10F1B6D5FD01}" type="datetimeFigureOut">
              <a:rPr lang="it-IT" smtClean="0"/>
              <a:t>19/10/2017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93EE-B1E6-48EE-B288-A3FBE774A7B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3B69-B484-4DAE-B301-10F1B6D5FD01}" type="datetimeFigureOut">
              <a:rPr lang="it-IT" smtClean="0"/>
              <a:t>19/10/2017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93EE-B1E6-48EE-B288-A3FBE774A7B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3B69-B484-4DAE-B301-10F1B6D5FD01}" type="datetimeFigureOut">
              <a:rPr lang="it-IT" smtClean="0"/>
              <a:t>19/10/2017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93EE-B1E6-48EE-B288-A3FBE774A7B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3B69-B484-4DAE-B301-10F1B6D5FD01}" type="datetimeFigureOut">
              <a:rPr lang="it-IT" smtClean="0"/>
              <a:t>19/10/2017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93EE-B1E6-48EE-B288-A3FBE774A7B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3B69-B484-4DAE-B301-10F1B6D5FD01}" type="datetimeFigureOut">
              <a:rPr lang="it-IT" smtClean="0"/>
              <a:t>19/10/2017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93EE-B1E6-48EE-B288-A3FBE774A7B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3B69-B484-4DAE-B301-10F1B6D5FD01}" type="datetimeFigureOut">
              <a:rPr lang="it-IT" smtClean="0"/>
              <a:t>19/10/2017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93EE-B1E6-48EE-B288-A3FBE774A7B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3B69-B484-4DAE-B301-10F1B6D5FD01}" type="datetimeFigureOut">
              <a:rPr lang="it-IT" smtClean="0"/>
              <a:t>19/10/2017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93EE-B1E6-48EE-B288-A3FBE774A7B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3B69-B484-4DAE-B301-10F1B6D5FD01}" type="datetimeFigureOut">
              <a:rPr lang="it-IT" smtClean="0"/>
              <a:t>19/10/2017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93EE-B1E6-48EE-B288-A3FBE774A7BE}" type="slidenum">
              <a:rPr lang="it-IT" smtClean="0"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3B69-B484-4DAE-B301-10F1B6D5FD01}" type="datetimeFigureOut">
              <a:rPr lang="it-IT" smtClean="0"/>
              <a:t>19/10/2017</a:t>
            </a:fld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0F793EE-B1E6-48EE-B288-A3FBE774A7BE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3B69-B484-4DAE-B301-10F1B6D5FD01}" type="datetimeFigureOut">
              <a:rPr lang="it-IT" smtClean="0"/>
              <a:t>19/10/2017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93EE-B1E6-48EE-B288-A3FBE774A7B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3B69-B484-4DAE-B301-10F1B6D5FD01}" type="datetimeFigureOut">
              <a:rPr lang="it-IT" smtClean="0"/>
              <a:t>19/10/2017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93EE-B1E6-48EE-B288-A3FBE774A7B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0F793EE-B1E6-48EE-B288-A3FBE774A7BE}" type="slidenum">
              <a:rPr lang="it-IT" smtClean="0"/>
              <a:t>‹N›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6893B69-B484-4DAE-B301-10F1B6D5FD01}" type="datetimeFigureOut">
              <a:rPr lang="it-IT" smtClean="0"/>
              <a:t>19/10/2017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7504" y="524719"/>
            <a:ext cx="8208912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/>
          </a:p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INCONTRIAMOCI </a:t>
            </a:r>
            <a:r>
              <a:rPr lang="it-IT" sz="2800" b="1" dirty="0">
                <a:solidFill>
                  <a:srgbClr val="FF0000"/>
                </a:solidFill>
              </a:rPr>
              <a:t>PER DIFENDERE E TUTELARE I DIRITTI AL SERVIZIO SANITARIO REGIONALE CONQUISTATI NEGLI ANNI DALLE PERSONE DISABILI E DALLE LORO FAMIGLIE </a:t>
            </a:r>
            <a:endParaRPr lang="it-IT" sz="2800" b="1" dirty="0" smtClean="0">
              <a:solidFill>
                <a:srgbClr val="FF0000"/>
              </a:solidFill>
            </a:endParaRPr>
          </a:p>
          <a:p>
            <a:pPr algn="ctr"/>
            <a:endParaRPr lang="it-IT" b="1" dirty="0">
              <a:solidFill>
                <a:srgbClr val="FF0000"/>
              </a:solidFill>
            </a:endParaRPr>
          </a:p>
          <a:p>
            <a:pPr algn="ctr"/>
            <a:r>
              <a:rPr lang="it-IT" b="1" dirty="0"/>
              <a:t>20 Ottobre 2017 - ore 10:00 </a:t>
            </a:r>
            <a:endParaRPr lang="it-IT" dirty="0"/>
          </a:p>
          <a:p>
            <a:pPr algn="ctr"/>
            <a:r>
              <a:rPr lang="it-IT" b="1" dirty="0"/>
              <a:t>TEATRO VON PAUER </a:t>
            </a:r>
            <a:endParaRPr lang="it-IT" dirty="0"/>
          </a:p>
          <a:p>
            <a:pPr algn="ctr"/>
            <a:r>
              <a:rPr lang="it-IT" b="1" i="1" dirty="0"/>
              <a:t>P.C.D.O. </a:t>
            </a:r>
            <a:endParaRPr lang="it-IT" dirty="0"/>
          </a:p>
          <a:p>
            <a:pPr algn="ctr"/>
            <a:r>
              <a:rPr lang="it-IT" b="1" dirty="0"/>
              <a:t>Via </a:t>
            </a:r>
            <a:r>
              <a:rPr lang="it-IT" b="1" dirty="0" err="1"/>
              <a:t>Ayroli</a:t>
            </a:r>
            <a:r>
              <a:rPr lang="it-IT" b="1" dirty="0"/>
              <a:t> 35 - 16143 Genova GE </a:t>
            </a:r>
            <a:endParaRPr lang="it-IT" b="1" dirty="0" smtClean="0"/>
          </a:p>
          <a:p>
            <a:pPr algn="ctr"/>
            <a:endParaRPr lang="it-IT" b="1" dirty="0"/>
          </a:p>
          <a:p>
            <a:pPr algn="ctr"/>
            <a:endParaRPr lang="it-IT" dirty="0"/>
          </a:p>
          <a:p>
            <a:pPr algn="ctr"/>
            <a:r>
              <a:rPr lang="it-IT" dirty="0" smtClean="0"/>
              <a:t>Associazioni </a:t>
            </a:r>
            <a:r>
              <a:rPr lang="it-IT" dirty="0"/>
              <a:t>di Utenti e di Famiglie presenti e operative nell’area della disabilità </a:t>
            </a:r>
          </a:p>
          <a:p>
            <a:pPr algn="ctr"/>
            <a:r>
              <a:rPr lang="it-IT" dirty="0" smtClean="0"/>
              <a:t>Consulta </a:t>
            </a:r>
            <a:r>
              <a:rPr lang="it-IT" dirty="0"/>
              <a:t>Handicap Regione Liguria </a:t>
            </a:r>
          </a:p>
          <a:p>
            <a:pPr algn="ctr"/>
            <a:r>
              <a:rPr lang="it-IT" dirty="0" smtClean="0"/>
              <a:t>Associati </a:t>
            </a:r>
            <a:r>
              <a:rPr lang="it-IT" dirty="0" err="1"/>
              <a:t>Co.R.E.R.H</a:t>
            </a:r>
            <a:r>
              <a:rPr lang="it-IT" dirty="0"/>
              <a:t>. </a:t>
            </a:r>
          </a:p>
          <a:p>
            <a:pPr algn="ctr"/>
            <a:r>
              <a:rPr lang="it-IT" dirty="0" smtClean="0"/>
              <a:t>Rappresentanti </a:t>
            </a:r>
            <a:r>
              <a:rPr lang="it-IT" dirty="0"/>
              <a:t>FENASCOP </a:t>
            </a:r>
          </a:p>
        </p:txBody>
      </p:sp>
    </p:spTree>
    <p:extLst>
      <p:ext uri="{BB962C8B-B14F-4D97-AF65-F5344CB8AC3E}">
        <p14:creationId xmlns:p14="http://schemas.microsoft.com/office/powerpoint/2010/main" val="385485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23527" y="553318"/>
            <a:ext cx="7920881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u="sng" dirty="0" smtClean="0">
                <a:solidFill>
                  <a:srgbClr val="FF0000"/>
                </a:solidFill>
              </a:rPr>
              <a:t>EROGAZIONE DEI SERVIZI ALLA PERSONA </a:t>
            </a:r>
          </a:p>
          <a:p>
            <a:endParaRPr lang="it-IT" sz="2400" b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it-IT" sz="2000" b="1" u="sng" dirty="0" smtClean="0">
                <a:solidFill>
                  <a:srgbClr val="FF0000"/>
                </a:solidFill>
              </a:rPr>
              <a:t>NOVITA’ 2017</a:t>
            </a:r>
            <a:r>
              <a:rPr lang="it-IT" sz="2000" b="1" dirty="0" smtClean="0">
                <a:solidFill>
                  <a:srgbClr val="FF0000"/>
                </a:solidFill>
              </a:rPr>
              <a:t> – </a:t>
            </a:r>
            <a:r>
              <a:rPr lang="it-IT" sz="2000" b="1" u="sng" dirty="0" smtClean="0"/>
              <a:t>CRITICITA’ E CAMBIAMENTI RISPETTO ALLE NUOVE DISPOSIZIONI REGIONALI IN MATERIA DI AUTORIZZAZIONE, ACCREDITAMENTO E CONTRATTUALIZZAZIONE ENTI GESTORI:</a:t>
            </a:r>
          </a:p>
          <a:p>
            <a:endParaRPr lang="it-IT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400" dirty="0" smtClean="0"/>
              <a:t>ASSENZE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400" dirty="0" smtClean="0"/>
              <a:t>TIPOLOGIA E QUALITA’ SERVIZI OFFERTI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400" dirty="0" smtClean="0"/>
              <a:t>TARIFFE DISABILI OVER 65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400" dirty="0" smtClean="0"/>
              <a:t>MEDICO MEDICINA GENERALE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400" dirty="0" smtClean="0"/>
              <a:t>BUDGET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400" dirty="0" smtClean="0"/>
              <a:t>PAGAMENTI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400" dirty="0" smtClean="0"/>
              <a:t>ALTRO</a:t>
            </a:r>
            <a:endParaRPr lang="it-IT" sz="2400" dirty="0"/>
          </a:p>
          <a:p>
            <a:endParaRPr lang="it-IT" sz="2400" dirty="0" smtClean="0"/>
          </a:p>
        </p:txBody>
      </p:sp>
    </p:spTree>
    <p:extLst>
      <p:ext uri="{BB962C8B-B14F-4D97-AF65-F5344CB8AC3E}">
        <p14:creationId xmlns:p14="http://schemas.microsoft.com/office/powerpoint/2010/main" val="337316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395536" y="332656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u="sng" dirty="0" smtClean="0"/>
              <a:t>LE ASSENZE</a:t>
            </a:r>
            <a:endParaRPr lang="it-IT" b="1" u="sng" dirty="0"/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300624"/>
              </p:ext>
            </p:extLst>
          </p:nvPr>
        </p:nvGraphicFramePr>
        <p:xfrm>
          <a:off x="179512" y="773996"/>
          <a:ext cx="8280920" cy="4725924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392367"/>
                <a:gridCol w="2748093"/>
                <a:gridCol w="4140460"/>
              </a:tblGrid>
              <a:tr h="1658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PRECEDENTE NORMA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NORMA ATTUALE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7011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CENTRI AMBULATORIALI DI RIABILITAZIONE -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C.A.R</a:t>
                      </a:r>
                      <a:r>
                        <a:rPr lang="it-IT" sz="11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Le</a:t>
                      </a:r>
                      <a:r>
                        <a:rPr lang="it-IT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assenze nel centro ambulatoriale </a:t>
                      </a:r>
                      <a:r>
                        <a:rPr lang="it-IT" sz="1100" b="1" u="sng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 </a:t>
                      </a:r>
                      <a:r>
                        <a:rPr lang="it-IT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sono remunerate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1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Le</a:t>
                      </a:r>
                      <a:r>
                        <a:rPr lang="it-IT" sz="11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assenze nel centro ambulatoriale </a:t>
                      </a:r>
                      <a:r>
                        <a:rPr lang="it-IT" sz="1100" b="1" u="sng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non </a:t>
                      </a:r>
                      <a:r>
                        <a:rPr lang="it-IT" sz="11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sono remunerate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100" dirty="0" smtClean="0">
                          <a:effectLst/>
                        </a:rPr>
                        <a:t>INOLTRE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100" dirty="0" smtClean="0"/>
                        <a:t>dopo </a:t>
                      </a:r>
                      <a:r>
                        <a:rPr lang="it-IT" sz="1800" b="1" dirty="0" smtClean="0">
                          <a:solidFill>
                            <a:srgbClr val="FF0000"/>
                          </a:solidFill>
                        </a:rPr>
                        <a:t>5 assenze ingiustificate </a:t>
                      </a:r>
                      <a:r>
                        <a:rPr lang="it-IT" sz="1100" dirty="0" smtClean="0"/>
                        <a:t>(non programmate o concordate con l’ente gestore 2 giorni prima – malattie o ricovero dovranno essere giustificate con certificato medico) </a:t>
                      </a:r>
                      <a:r>
                        <a:rPr lang="it-IT" sz="1800" b="1" dirty="0" smtClean="0">
                          <a:solidFill>
                            <a:srgbClr val="FF0000"/>
                          </a:solidFill>
                        </a:rPr>
                        <a:t>la persona viene SOSPESA dal servizio.</a:t>
                      </a:r>
                      <a:r>
                        <a:rPr lang="it-IT" sz="11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t-IT" sz="1100" dirty="0" smtClean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011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Strutture semiresidenziali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100" b="1" dirty="0" smtClean="0">
                          <a:effectLst/>
                        </a:rPr>
                        <a:t>80</a:t>
                      </a:r>
                      <a:r>
                        <a:rPr lang="it-IT" sz="1100" b="1" dirty="0">
                          <a:effectLst/>
                        </a:rPr>
                        <a:t>%</a:t>
                      </a:r>
                      <a:r>
                        <a:rPr lang="it-IT" sz="1100" dirty="0">
                          <a:effectLst/>
                        </a:rPr>
                        <a:t> tariffa giornaliera per </a:t>
                      </a:r>
                      <a:r>
                        <a:rPr lang="it-IT" sz="1100" b="1" dirty="0">
                          <a:effectLst/>
                        </a:rPr>
                        <a:t>i primi 3 giorni di ogni periodo </a:t>
                      </a:r>
                      <a:r>
                        <a:rPr lang="it-IT" sz="1100" dirty="0">
                          <a:effectLst/>
                        </a:rPr>
                        <a:t>di assenza”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100" b="1" dirty="0" smtClean="0">
                          <a:effectLst/>
                        </a:rPr>
                        <a:t>50</a:t>
                      </a:r>
                      <a:r>
                        <a:rPr lang="it-IT" sz="1100" b="1" dirty="0">
                          <a:effectLst/>
                        </a:rPr>
                        <a:t>% </a:t>
                      </a:r>
                      <a:r>
                        <a:rPr lang="it-IT" sz="1100" dirty="0">
                          <a:effectLst/>
                        </a:rPr>
                        <a:t>della tariffa </a:t>
                      </a:r>
                      <a:r>
                        <a:rPr lang="it-IT" sz="1100" b="1" dirty="0">
                          <a:effectLst/>
                        </a:rPr>
                        <a:t>dal 4 giorno sino a 75 </a:t>
                      </a:r>
                      <a:r>
                        <a:rPr lang="it-IT" sz="1100" dirty="0">
                          <a:effectLst/>
                        </a:rPr>
                        <a:t>giorni nell’anno”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800" dirty="0">
                          <a:solidFill>
                            <a:srgbClr val="FF0000"/>
                          </a:solidFill>
                          <a:effectLst/>
                        </a:rPr>
                        <a:t>80% </a:t>
                      </a:r>
                      <a:r>
                        <a:rPr lang="it-IT" sz="1100" dirty="0">
                          <a:effectLst/>
                        </a:rPr>
                        <a:t>tariffa sanitaria primi </a:t>
                      </a:r>
                      <a:r>
                        <a:rPr lang="it-IT" sz="1100" dirty="0" smtClean="0">
                          <a:effectLst/>
                        </a:rPr>
                        <a:t>3  </a:t>
                      </a:r>
                      <a:r>
                        <a:rPr lang="it-IT" sz="1100" dirty="0">
                          <a:effectLst/>
                        </a:rPr>
                        <a:t>giorni per ogni periodo assenza  </a:t>
                      </a:r>
                      <a:endParaRPr lang="it-IT" sz="1100" dirty="0" smtClean="0">
                        <a:effectLst/>
                      </a:endParaRP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100" dirty="0" smtClean="0">
                          <a:effectLst/>
                        </a:rPr>
                        <a:t>dal 4° </a:t>
                      </a:r>
                      <a:r>
                        <a:rPr lang="it-IT" sz="1100" dirty="0">
                          <a:effectLst/>
                        </a:rPr>
                        <a:t>giorno il </a:t>
                      </a:r>
                      <a:r>
                        <a:rPr lang="it-IT" sz="1800" dirty="0">
                          <a:solidFill>
                            <a:srgbClr val="FF0000"/>
                          </a:solidFill>
                          <a:effectLst/>
                        </a:rPr>
                        <a:t>50%</a:t>
                      </a:r>
                      <a:r>
                        <a:rPr lang="it-IT" sz="1100" dirty="0">
                          <a:effectLst/>
                        </a:rPr>
                        <a:t> della tariffa sanitaria per un </a:t>
                      </a:r>
                      <a:r>
                        <a:rPr lang="it-IT" sz="1200" dirty="0">
                          <a:solidFill>
                            <a:srgbClr val="FF0000"/>
                          </a:solidFill>
                          <a:effectLst/>
                        </a:rPr>
                        <a:t>massimo di 60 </a:t>
                      </a:r>
                      <a:r>
                        <a:rPr lang="it-IT" sz="1100" dirty="0">
                          <a:effectLst/>
                        </a:rPr>
                        <a:t>giorni anche non consecutivi nell’anno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011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Strutture residenziali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100" b="1" dirty="0" smtClean="0">
                          <a:effectLst/>
                        </a:rPr>
                        <a:t>80</a:t>
                      </a:r>
                      <a:r>
                        <a:rPr lang="it-IT" sz="1100" b="1" dirty="0">
                          <a:effectLst/>
                        </a:rPr>
                        <a:t>%</a:t>
                      </a:r>
                      <a:r>
                        <a:rPr lang="it-IT" sz="1100" dirty="0">
                          <a:effectLst/>
                        </a:rPr>
                        <a:t> tariffa sanitaria per </a:t>
                      </a:r>
                      <a:r>
                        <a:rPr lang="it-IT" sz="1100" b="1" dirty="0">
                          <a:effectLst/>
                        </a:rPr>
                        <a:t>i primi 3 giorni di ogni periodo </a:t>
                      </a:r>
                      <a:r>
                        <a:rPr lang="it-IT" sz="1100" dirty="0">
                          <a:effectLst/>
                        </a:rPr>
                        <a:t>di assenza”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100" b="1" dirty="0" smtClean="0">
                          <a:effectLst/>
                        </a:rPr>
                        <a:t>50</a:t>
                      </a:r>
                      <a:r>
                        <a:rPr lang="it-IT" sz="1100" b="1" dirty="0">
                          <a:effectLst/>
                        </a:rPr>
                        <a:t>%</a:t>
                      </a:r>
                      <a:r>
                        <a:rPr lang="it-IT" sz="1100" dirty="0">
                          <a:effectLst/>
                        </a:rPr>
                        <a:t> della tariffa dal 4 giorno </a:t>
                      </a:r>
                      <a:r>
                        <a:rPr lang="it-IT" sz="1100" b="1" dirty="0">
                          <a:effectLst/>
                        </a:rPr>
                        <a:t>sino a 60 giorni</a:t>
                      </a:r>
                      <a:r>
                        <a:rPr lang="it-IT" sz="1100" dirty="0">
                          <a:effectLst/>
                        </a:rPr>
                        <a:t> nell’anno”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FF0000"/>
                          </a:solidFill>
                          <a:effectLst/>
                        </a:rPr>
                        <a:t>70</a:t>
                      </a:r>
                      <a:r>
                        <a:rPr lang="it-IT" sz="1800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r>
                        <a:rPr lang="it-IT" sz="1100" dirty="0">
                          <a:effectLst/>
                        </a:rPr>
                        <a:t> per un massimo di </a:t>
                      </a:r>
                      <a:r>
                        <a:rPr lang="it-IT" sz="1800" dirty="0">
                          <a:solidFill>
                            <a:srgbClr val="FF0000"/>
                          </a:solidFill>
                          <a:effectLst/>
                        </a:rPr>
                        <a:t>40</a:t>
                      </a:r>
                      <a:r>
                        <a:rPr lang="it-IT" sz="1100" dirty="0">
                          <a:effectLst/>
                        </a:rPr>
                        <a:t> giorni anche non consecutivi nell’anno”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216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Passati i termini ….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Dopo </a:t>
                      </a:r>
                      <a:r>
                        <a:rPr lang="it-IT" sz="1600" b="1" dirty="0">
                          <a:effectLst/>
                        </a:rPr>
                        <a:t>45 giorni di assenza </a:t>
                      </a:r>
                      <a:r>
                        <a:rPr lang="it-IT" sz="1100" dirty="0">
                          <a:effectLst/>
                        </a:rPr>
                        <a:t>la ASL deve </a:t>
                      </a:r>
                      <a:r>
                        <a:rPr lang="it-IT" sz="1100" b="1" dirty="0">
                          <a:effectLst/>
                        </a:rPr>
                        <a:t>rivalutare di concerto con il presidio sulla base di aspetti clinici</a:t>
                      </a:r>
                      <a:r>
                        <a:rPr lang="it-IT" sz="1100" dirty="0">
                          <a:effectLst/>
                        </a:rPr>
                        <a:t> optando per la dimissione definitiva o per il mantenimento del posto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Oltre </a:t>
                      </a:r>
                      <a:r>
                        <a:rPr lang="it-IT" sz="1100" b="0" dirty="0" smtClean="0">
                          <a:effectLst/>
                        </a:rPr>
                        <a:t>alle</a:t>
                      </a:r>
                      <a:r>
                        <a:rPr lang="it-IT" sz="1100" baseline="0" dirty="0" smtClean="0">
                          <a:effectLst/>
                        </a:rPr>
                        <a:t> assenze come sopra descritto </a:t>
                      </a:r>
                      <a:r>
                        <a:rPr lang="it-IT" sz="1100" dirty="0" smtClean="0">
                          <a:effectLst/>
                        </a:rPr>
                        <a:t> </a:t>
                      </a:r>
                      <a:r>
                        <a:rPr lang="it-IT" sz="1400" dirty="0">
                          <a:solidFill>
                            <a:srgbClr val="FF0000"/>
                          </a:solidFill>
                          <a:effectLst/>
                        </a:rPr>
                        <a:t>la Asl non assume alcun onere</a:t>
                      </a:r>
                      <a:r>
                        <a:rPr lang="it-IT" sz="1100" dirty="0">
                          <a:effectLst/>
                        </a:rPr>
                        <a:t>, </a:t>
                      </a:r>
                      <a:r>
                        <a:rPr lang="it-IT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l’ente può </a:t>
                      </a:r>
                      <a:r>
                        <a:rPr lang="it-IT" sz="1600" b="1" dirty="0">
                          <a:solidFill>
                            <a:srgbClr val="FF0000"/>
                          </a:solidFill>
                          <a:effectLst/>
                        </a:rPr>
                        <a:t>concordare con la </a:t>
                      </a:r>
                      <a:r>
                        <a:rPr lang="it-IT" sz="1600" b="1" dirty="0" smtClean="0">
                          <a:solidFill>
                            <a:srgbClr val="FF0000"/>
                          </a:solidFill>
                          <a:effectLst/>
                        </a:rPr>
                        <a:t>le </a:t>
                      </a:r>
                      <a:r>
                        <a:rPr lang="it-IT" sz="1600" b="1" dirty="0">
                          <a:solidFill>
                            <a:srgbClr val="FF0000"/>
                          </a:solidFill>
                          <a:effectLst/>
                        </a:rPr>
                        <a:t>modalità e la quota a </a:t>
                      </a:r>
                      <a:r>
                        <a:rPr lang="it-IT" sz="2000" b="1" u="sng" dirty="0">
                          <a:solidFill>
                            <a:srgbClr val="FF0000"/>
                          </a:solidFill>
                          <a:effectLst/>
                        </a:rPr>
                        <a:t>carico </a:t>
                      </a:r>
                      <a:r>
                        <a:rPr lang="it-IT" sz="2000" b="1" u="sng" dirty="0" smtClean="0">
                          <a:solidFill>
                            <a:srgbClr val="FF0000"/>
                          </a:solidFill>
                          <a:effectLst/>
                        </a:rPr>
                        <a:t>della FAMIGLIA</a:t>
                      </a:r>
                      <a:r>
                        <a:rPr lang="it-IT" sz="1600" b="1" dirty="0" smtClean="0">
                          <a:solidFill>
                            <a:srgbClr val="FF0000"/>
                          </a:solidFill>
                          <a:effectLst/>
                        </a:rPr>
                        <a:t> per </a:t>
                      </a:r>
                      <a:r>
                        <a:rPr lang="it-IT" sz="1600" b="1" dirty="0">
                          <a:solidFill>
                            <a:srgbClr val="FF0000"/>
                          </a:solidFill>
                          <a:effectLst/>
                        </a:rPr>
                        <a:t>il mantenimento del posto </a:t>
                      </a:r>
                      <a:endParaRPr lang="it-IT" sz="11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0" name="Rettangolo 9"/>
          <p:cNvSpPr/>
          <p:nvPr/>
        </p:nvSpPr>
        <p:spPr>
          <a:xfrm>
            <a:off x="179512" y="5589240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200" u="sng" dirty="0" smtClean="0"/>
          </a:p>
          <a:p>
            <a:r>
              <a:rPr lang="it-IT" sz="1200" u="sng" dirty="0" smtClean="0"/>
              <a:t>NOTA BENE DI «ALISA»</a:t>
            </a:r>
            <a:endParaRPr lang="it-IT" sz="1200" dirty="0"/>
          </a:p>
          <a:p>
            <a:pPr algn="just"/>
            <a:r>
              <a:rPr lang="it-IT" sz="1200" dirty="0"/>
              <a:t>“DEVONO ESSERE </a:t>
            </a:r>
            <a:r>
              <a:rPr lang="it-IT" sz="1200" b="1" dirty="0">
                <a:solidFill>
                  <a:srgbClr val="FF0000"/>
                </a:solidFill>
              </a:rPr>
              <a:t>CONSIDERATI ASSENTI </a:t>
            </a:r>
            <a:r>
              <a:rPr lang="it-IT" sz="1200" dirty="0" smtClean="0"/>
              <a:t>DALL’UNITA</a:t>
            </a:r>
            <a:r>
              <a:rPr lang="it-IT" sz="1200" dirty="0"/>
              <a:t>’ DI OFFERTA RESIDENZIALE SE, UNITAMENTE AL MANCATO PERNOTTAMENTO, CHE E’ CARATTERISTICA INTRINSECA DEL SERVIZIO RESIDENZIALE, NON FRUISCONO DI UNO DEI DUE PASTI PRINCIPALI (PRANZO O CENA) NELLE 24 ORE</a:t>
            </a:r>
            <a:r>
              <a:rPr lang="it-IT" sz="1200" dirty="0" smtClean="0"/>
              <a:t>”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368025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23528" y="302932"/>
            <a:ext cx="66789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400" b="1" u="sng" dirty="0" smtClean="0">
                <a:solidFill>
                  <a:prstClr val="black"/>
                </a:solidFill>
              </a:rPr>
              <a:t>CAMBIAMENTI DEI SERVIZI OFFERTI</a:t>
            </a:r>
            <a:endParaRPr lang="it-IT" sz="2400" b="1" u="sng" dirty="0">
              <a:solidFill>
                <a:prstClr val="black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51520" y="2060848"/>
            <a:ext cx="3600400" cy="18722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2800" b="1" dirty="0" smtClean="0">
                <a:solidFill>
                  <a:srgbClr val="FF0000"/>
                </a:solidFill>
              </a:rPr>
              <a:t>PIU’ RIGIDITA’</a:t>
            </a:r>
            <a:endParaRPr lang="it-IT" sz="2800" b="1" dirty="0">
              <a:solidFill>
                <a:srgbClr val="FF0000"/>
              </a:solidFill>
            </a:endParaRPr>
          </a:p>
          <a:p>
            <a:pPr algn="just"/>
            <a:r>
              <a:rPr lang="it-IT" dirty="0" smtClean="0">
                <a:solidFill>
                  <a:schemeClr val="tx1"/>
                </a:solidFill>
              </a:rPr>
              <a:t>VIENE TOLTA LA POSSIBILITA’ DI ADEGUARE LE FIGURE PROFESSIONALI ALLA TIPOLOGIA DI UTENZA E SERVIZIO</a:t>
            </a:r>
          </a:p>
        </p:txBody>
      </p:sp>
      <p:sp>
        <p:nvSpPr>
          <p:cNvPr id="6" name="Rettangolo 5"/>
          <p:cNvSpPr/>
          <p:nvPr/>
        </p:nvSpPr>
        <p:spPr>
          <a:xfrm>
            <a:off x="4067944" y="2060848"/>
            <a:ext cx="4108094" cy="18722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2800" b="1" dirty="0">
                <a:solidFill>
                  <a:srgbClr val="FF0000"/>
                </a:solidFill>
              </a:rPr>
              <a:t> </a:t>
            </a:r>
            <a:r>
              <a:rPr lang="it-IT" sz="2800" b="1" dirty="0" smtClean="0">
                <a:solidFill>
                  <a:srgbClr val="FF0000"/>
                </a:solidFill>
              </a:rPr>
              <a:t>MENO SPECIALIZZAZIONE </a:t>
            </a:r>
            <a:r>
              <a:rPr lang="it-IT" dirty="0" smtClean="0">
                <a:solidFill>
                  <a:schemeClr val="tx1"/>
                </a:solidFill>
              </a:rPr>
              <a:t>DELL’EQUIPE </a:t>
            </a:r>
            <a:r>
              <a:rPr lang="it-IT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OMOLOGAZIONE</a:t>
            </a:r>
            <a:r>
              <a:rPr lang="it-IT" dirty="0" smtClean="0">
                <a:solidFill>
                  <a:schemeClr val="tx1"/>
                </a:solidFill>
              </a:rPr>
              <a:t> DEI BISOGNI DELL’UTENZA 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51521" y="1124744"/>
            <a:ext cx="7920880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2800" b="1" u="sng" dirty="0" smtClean="0">
                <a:solidFill>
                  <a:srgbClr val="FF0000"/>
                </a:solidFill>
              </a:rPr>
              <a:t>RIVISITAZIONE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</a:p>
          <a:p>
            <a:pPr algn="just"/>
            <a:r>
              <a:rPr lang="it-IT" dirty="0" smtClean="0">
                <a:solidFill>
                  <a:schemeClr val="tx1"/>
                </a:solidFill>
              </a:rPr>
              <a:t>DELLE FIGURE PROFESSIONALI PREVISTE NEI DIVERSI SERVIZI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" name="Freccia in giù 1"/>
          <p:cNvSpPr/>
          <p:nvPr/>
        </p:nvSpPr>
        <p:spPr>
          <a:xfrm>
            <a:off x="3491880" y="4077072"/>
            <a:ext cx="864096" cy="936104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1115616" y="5085184"/>
            <a:ext cx="5616624" cy="15841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it-IT" sz="2800" b="1" dirty="0" smtClean="0">
                <a:solidFill>
                  <a:srgbClr val="FF0000"/>
                </a:solidFill>
              </a:rPr>
              <a:t>MINOR QUALITA’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rgbClr val="FF0000"/>
                </a:solidFill>
              </a:rPr>
              <a:t>MINOR INTEGRAZIONE</a:t>
            </a:r>
            <a:endParaRPr lang="it-IT" sz="2800" dirty="0">
              <a:solidFill>
                <a:schemeClr val="tx1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it-IT" sz="2800" b="1" dirty="0" smtClean="0">
                <a:solidFill>
                  <a:srgbClr val="FF0000"/>
                </a:solidFill>
              </a:rPr>
              <a:t>PIU’ASSISTENZIALISMO</a:t>
            </a:r>
          </a:p>
        </p:txBody>
      </p:sp>
    </p:spTree>
    <p:extLst>
      <p:ext uri="{BB962C8B-B14F-4D97-AF65-F5344CB8AC3E}">
        <p14:creationId xmlns:p14="http://schemas.microsoft.com/office/powerpoint/2010/main" val="334443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611560" y="1772816"/>
            <a:ext cx="770485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i="1" dirty="0"/>
              <a:t>D. ALISA 72 DEL 11.7.178 “Schema tipo accordi contrattuali</a:t>
            </a:r>
            <a:r>
              <a:rPr lang="it-IT" i="1" dirty="0" smtClean="0"/>
              <a:t>”</a:t>
            </a:r>
          </a:p>
          <a:p>
            <a:pPr algn="just"/>
            <a:endParaRPr lang="it-IT" dirty="0"/>
          </a:p>
          <a:p>
            <a:pPr algn="just"/>
            <a:r>
              <a:rPr lang="it-IT" dirty="0" smtClean="0"/>
              <a:t>“</a:t>
            </a:r>
            <a:r>
              <a:rPr lang="it-IT" sz="2000" b="1" dirty="0">
                <a:solidFill>
                  <a:srgbClr val="FF0000"/>
                </a:solidFill>
              </a:rPr>
              <a:t>Abbattimento  del 30</a:t>
            </a:r>
            <a:r>
              <a:rPr lang="it-IT" b="1" dirty="0">
                <a:solidFill>
                  <a:srgbClr val="FF0000"/>
                </a:solidFill>
              </a:rPr>
              <a:t>% </a:t>
            </a:r>
            <a:r>
              <a:rPr lang="it-IT" dirty="0"/>
              <a:t>della tariffa ove risulti che la persona ha caratteristiche cliniche stabili e cronicizzate tali da esprimere principalmente bisogni di assistenza infermieristica tutelare e di socializzazione oltre che di monitoraggio medico e non ha prevalenti bisogni di riabilitazione. </a:t>
            </a:r>
            <a:endParaRPr lang="it-IT" dirty="0" smtClean="0"/>
          </a:p>
          <a:p>
            <a:endParaRPr lang="it-IT" dirty="0"/>
          </a:p>
          <a:p>
            <a:endParaRPr lang="it-IT" i="1" dirty="0"/>
          </a:p>
          <a:p>
            <a:r>
              <a:rPr lang="it-IT" i="1" dirty="0"/>
              <a:t>NUOVO MANUALE </a:t>
            </a:r>
            <a:r>
              <a:rPr lang="it-IT" i="1" dirty="0" smtClean="0"/>
              <a:t>ACCREDITAMENTO</a:t>
            </a:r>
          </a:p>
          <a:p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“nel caso di ospiti con disabilità fisiche </a:t>
            </a:r>
            <a:r>
              <a:rPr lang="it-IT" dirty="0" smtClean="0"/>
              <a:t>psichiche </a:t>
            </a:r>
            <a:r>
              <a:rPr lang="it-IT" dirty="0"/>
              <a:t>e </a:t>
            </a:r>
            <a:r>
              <a:rPr lang="it-IT" dirty="0" smtClean="0"/>
              <a:t>sensoriali </a:t>
            </a:r>
            <a:r>
              <a:rPr lang="it-IT" dirty="0"/>
              <a:t>di </a:t>
            </a:r>
            <a:r>
              <a:rPr lang="it-IT" sz="2000" b="1" dirty="0">
                <a:solidFill>
                  <a:srgbClr val="FF0000"/>
                </a:solidFill>
              </a:rPr>
              <a:t>età pari o superiore ai 65 anni </a:t>
            </a:r>
            <a:r>
              <a:rPr lang="it-IT" dirty="0"/>
              <a:t>i tempi assistenziali totali sulla base della valutazione multidimensionale possono essere </a:t>
            </a:r>
            <a:r>
              <a:rPr lang="it-IT" sz="2000" b="1" dirty="0">
                <a:solidFill>
                  <a:srgbClr val="FF0000"/>
                </a:solidFill>
              </a:rPr>
              <a:t>ridotti del 30 %</a:t>
            </a:r>
          </a:p>
        </p:txBody>
      </p:sp>
      <p:sp>
        <p:nvSpPr>
          <p:cNvPr id="3" name="Rettangolo 2"/>
          <p:cNvSpPr/>
          <p:nvPr/>
        </p:nvSpPr>
        <p:spPr>
          <a:xfrm>
            <a:off x="323528" y="260648"/>
            <a:ext cx="80648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b="1" u="sng" dirty="0" smtClean="0"/>
              <a:t>ABBATTIMENTO TARIFFE E RELATIVE PRESTAZIONI OVER 65  </a:t>
            </a:r>
            <a:endParaRPr lang="it-IT" sz="2200" u="sng" dirty="0"/>
          </a:p>
        </p:txBody>
      </p:sp>
    </p:spTree>
    <p:extLst>
      <p:ext uri="{BB962C8B-B14F-4D97-AF65-F5344CB8AC3E}">
        <p14:creationId xmlns:p14="http://schemas.microsoft.com/office/powerpoint/2010/main" val="334443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39552" y="1524848"/>
            <a:ext cx="74888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2400" dirty="0"/>
              <a:t>La persona disabile </a:t>
            </a:r>
            <a:r>
              <a:rPr lang="it-IT" sz="2400" dirty="0" smtClean="0">
                <a:solidFill>
                  <a:srgbClr val="FF0000"/>
                </a:solidFill>
              </a:rPr>
              <a:t>NEL SERVIZIO RESIDENZIALE </a:t>
            </a:r>
            <a:r>
              <a:rPr lang="it-IT" sz="2400" dirty="0" smtClean="0"/>
              <a:t>perde </a:t>
            </a:r>
            <a:r>
              <a:rPr lang="it-IT" sz="2400" dirty="0"/>
              <a:t>il  Medico di Medicina Generale, la funzione dovrà essere svolta  dal Responsabile sanitario che peraltro è uno specialista in  Neuropsichiatra infantile, o Psichiatria o  Medicina </a:t>
            </a:r>
            <a:r>
              <a:rPr lang="it-IT" sz="2400" dirty="0" smtClean="0"/>
              <a:t>riabilitativa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it-IT" sz="2400" dirty="0"/>
          </a:p>
          <a:p>
            <a:pPr lvl="0"/>
            <a:endParaRPr lang="it-IT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2400" dirty="0" smtClean="0">
                <a:solidFill>
                  <a:srgbClr val="FF0000"/>
                </a:solidFill>
              </a:rPr>
              <a:t>NON SONO PIÙ PREVISTI I RICOVERI DI SOLLIEVO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23528" y="302932"/>
            <a:ext cx="66789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400" b="1" u="sng" dirty="0" smtClean="0">
                <a:solidFill>
                  <a:prstClr val="black"/>
                </a:solidFill>
              </a:rPr>
              <a:t>MEDICO MEDICINA GENERALE</a:t>
            </a:r>
            <a:endParaRPr lang="it-IT" sz="2400" b="1" u="sn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43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608132"/>
              </p:ext>
            </p:extLst>
          </p:nvPr>
        </p:nvGraphicFramePr>
        <p:xfrm>
          <a:off x="107504" y="1484784"/>
          <a:ext cx="8280921" cy="1898331"/>
        </p:xfrm>
        <a:graphic>
          <a:graphicData uri="http://schemas.openxmlformats.org/drawingml/2006/table">
            <a:tbl>
              <a:tblPr firstCol="1">
                <a:tableStyleId>{69012ECD-51FC-41F1-AA8D-1B2483CD663E}</a:tableStyleId>
              </a:tblPr>
              <a:tblGrid>
                <a:gridCol w="2088232"/>
                <a:gridCol w="2952328"/>
                <a:gridCol w="3240361"/>
              </a:tblGrid>
              <a:tr h="5968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Strutture residenziali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97%</a:t>
                      </a:r>
                      <a:r>
                        <a:rPr lang="it-IT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del  fatturato </a:t>
                      </a:r>
                      <a:r>
                        <a:rPr lang="it-IT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  <a:sym typeface="Wingdings" panose="05000000000000000000" pitchFamily="2" charset="2"/>
                        </a:rPr>
                        <a:t> tariffa piena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100" dirty="0" smtClean="0">
                          <a:effectLst/>
                        </a:rPr>
                        <a:t>Da</a:t>
                      </a:r>
                      <a:r>
                        <a:rPr lang="it-IT" sz="1100" baseline="0" dirty="0" smtClean="0">
                          <a:effectLst/>
                        </a:rPr>
                        <a:t> 97% al 100% </a:t>
                      </a:r>
                      <a:r>
                        <a:rPr lang="it-IT" sz="1100" baseline="0" dirty="0" smtClean="0">
                          <a:effectLst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it-IT" sz="2800" baseline="0" dirty="0" smtClean="0">
                          <a:solidFill>
                            <a:srgbClr val="FF0000"/>
                          </a:solidFill>
                          <a:effectLst/>
                          <a:sym typeface="Wingdings" panose="05000000000000000000" pitchFamily="2" charset="2"/>
                        </a:rPr>
                        <a:t>75</a:t>
                      </a:r>
                      <a:r>
                        <a:rPr lang="it-IT" sz="280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%</a:t>
                      </a:r>
                      <a:r>
                        <a:rPr lang="it-IT" sz="1100" baseline="0" dirty="0" smtClean="0">
                          <a:effectLst/>
                          <a:sym typeface="Wingdings" panose="05000000000000000000" pitchFamily="2" charset="2"/>
                        </a:rPr>
                        <a:t> della tariffa</a:t>
                      </a:r>
                      <a:endParaRPr lang="it-IT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313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Strutture semiresidenziali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1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95%</a:t>
                      </a:r>
                      <a:r>
                        <a:rPr lang="it-IT" sz="11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del  fatturato </a:t>
                      </a:r>
                      <a:r>
                        <a:rPr lang="it-IT" sz="1100" baseline="0" dirty="0" smtClean="0">
                          <a:effectLst/>
                          <a:latin typeface="+mn-lt"/>
                          <a:ea typeface="Calibri"/>
                          <a:cs typeface="Times New Roman"/>
                          <a:sym typeface="Wingdings" panose="05000000000000000000" pitchFamily="2" charset="2"/>
                        </a:rPr>
                        <a:t> tariffa piena</a:t>
                      </a:r>
                      <a:endParaRPr lang="it-IT" sz="11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Da</a:t>
                      </a:r>
                      <a:r>
                        <a:rPr lang="it-IT" sz="1100" baseline="0" dirty="0" smtClean="0">
                          <a:effectLst/>
                        </a:rPr>
                        <a:t> 95% al 100% </a:t>
                      </a:r>
                      <a:r>
                        <a:rPr lang="it-IT" sz="1100" baseline="0" dirty="0" smtClean="0">
                          <a:effectLst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it-IT" sz="280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50% </a:t>
                      </a:r>
                      <a:r>
                        <a:rPr lang="it-IT" sz="1100" baseline="0" dirty="0" smtClean="0">
                          <a:effectLst/>
                          <a:sym typeface="Wingdings" panose="05000000000000000000" pitchFamily="2" charset="2"/>
                        </a:rPr>
                        <a:t>della tariffa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72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Ambulatoriale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1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97%</a:t>
                      </a:r>
                      <a:r>
                        <a:rPr lang="it-IT" sz="11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del  fatturato </a:t>
                      </a:r>
                      <a:r>
                        <a:rPr lang="it-IT" sz="1100" baseline="0" dirty="0" smtClean="0">
                          <a:effectLst/>
                          <a:latin typeface="+mn-lt"/>
                          <a:ea typeface="Calibri"/>
                          <a:cs typeface="Times New Roman"/>
                          <a:sym typeface="Wingdings" panose="05000000000000000000" pitchFamily="2" charset="2"/>
                        </a:rPr>
                        <a:t> tariffa piena</a:t>
                      </a:r>
                      <a:endParaRPr lang="it-IT" sz="11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it-IT" sz="1100" dirty="0" smtClean="0">
                          <a:effectLst/>
                        </a:rPr>
                        <a:t>Da</a:t>
                      </a:r>
                      <a:r>
                        <a:rPr lang="it-IT" sz="1100" baseline="0" dirty="0" smtClean="0">
                          <a:effectLst/>
                        </a:rPr>
                        <a:t> 97% al 100% </a:t>
                      </a:r>
                      <a:r>
                        <a:rPr lang="it-IT" sz="1100" baseline="0" dirty="0" smtClean="0">
                          <a:effectLst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it-IT" sz="280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75% </a:t>
                      </a:r>
                      <a:r>
                        <a:rPr lang="it-IT" sz="1100" baseline="0" dirty="0" smtClean="0">
                          <a:effectLst/>
                          <a:sym typeface="Wingdings" panose="05000000000000000000" pitchFamily="2" charset="2"/>
                        </a:rPr>
                        <a:t>della tariffa</a:t>
                      </a:r>
                      <a:endParaRPr lang="it-IT" sz="11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Esplosione 1 6"/>
          <p:cNvSpPr/>
          <p:nvPr/>
        </p:nvSpPr>
        <p:spPr>
          <a:xfrm>
            <a:off x="2987824" y="-171400"/>
            <a:ext cx="4392488" cy="2088232"/>
          </a:xfrm>
          <a:prstGeom prst="irregularSeal1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b="1" dirty="0" smtClean="0">
                <a:solidFill>
                  <a:srgbClr val="FF0000"/>
                </a:solidFill>
              </a:rPr>
              <a:t>REGRESSIONE TARIFFARIA O MARGINALITA</a:t>
            </a:r>
            <a:r>
              <a:rPr lang="it-IT" sz="1600" b="1" dirty="0">
                <a:solidFill>
                  <a:srgbClr val="FF0000"/>
                </a:solidFill>
              </a:rPr>
              <a:t>’ </a:t>
            </a:r>
            <a:r>
              <a:rPr lang="it-IT" sz="1600" b="1" dirty="0" smtClean="0">
                <a:solidFill>
                  <a:srgbClr val="FF0000"/>
                </a:solidFill>
              </a:rPr>
              <a:t>ECONOMICA</a:t>
            </a:r>
            <a:endParaRPr lang="it-IT" sz="1600" b="1" dirty="0">
              <a:solidFill>
                <a:srgbClr val="FF000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41859" y="5229200"/>
            <a:ext cx="80648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/>
              <a:t>NOTA BENE</a:t>
            </a:r>
            <a:endParaRPr lang="it-IT" dirty="0"/>
          </a:p>
          <a:p>
            <a:r>
              <a:rPr lang="it-IT" dirty="0"/>
              <a:t> “NEL BUDGET 2017 (97-95% del fatturato 2016) SONO COMPRESI ANCHE EVENTUALI INSERIMENTI URGENTI E QUELLI DISPOSTI DALL’AUTORITA’ </a:t>
            </a:r>
            <a:r>
              <a:rPr lang="it-IT" dirty="0" smtClean="0"/>
              <a:t>GIUDIZIARIA NEL CORSO DEL 2017”</a:t>
            </a:r>
            <a:endParaRPr lang="it-IT" dirty="0"/>
          </a:p>
          <a:p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160115" y="3645024"/>
            <a:ext cx="3240360" cy="13681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ARRIVARE AL 100% DEL BUDGET SARA’ </a:t>
            </a:r>
            <a:r>
              <a:rPr lang="it-IT" sz="2400" b="1" u="sng" dirty="0" smtClean="0">
                <a:solidFill>
                  <a:srgbClr val="FF0000"/>
                </a:solidFill>
              </a:rPr>
              <a:t>OPZIONALE…</a:t>
            </a:r>
            <a:endParaRPr lang="it-IT" sz="2400" b="1" u="sng" dirty="0">
              <a:solidFill>
                <a:srgbClr val="FF0000"/>
              </a:solidFill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3563888" y="3645024"/>
            <a:ext cx="4680520" cy="13681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1400" dirty="0" smtClean="0">
                <a:solidFill>
                  <a:schemeClr val="tx1"/>
                </a:solidFill>
              </a:rPr>
              <a:t>PER ARRIVARE </a:t>
            </a:r>
            <a:r>
              <a:rPr lang="it-IT" sz="1400" u="sng" dirty="0" smtClean="0">
                <a:solidFill>
                  <a:schemeClr val="tx1"/>
                </a:solidFill>
              </a:rPr>
              <a:t>ALMENO</a:t>
            </a:r>
            <a:r>
              <a:rPr lang="it-IT" sz="1400" dirty="0" smtClean="0">
                <a:solidFill>
                  <a:schemeClr val="tx1"/>
                </a:solidFill>
              </a:rPr>
              <a:t> AL BUDGET (LO SPESO DELL’ANNO SCORSO) DEVO </a:t>
            </a:r>
            <a:r>
              <a:rPr lang="it-IT" sz="1600" b="1" dirty="0" smtClean="0">
                <a:solidFill>
                  <a:srgbClr val="FF0000"/>
                </a:solidFill>
              </a:rPr>
              <a:t>LAVORRE DI PIU’ A TARIFFA RIDOTTA</a:t>
            </a:r>
            <a:r>
              <a:rPr lang="it-IT" sz="1400" dirty="0" smtClean="0">
                <a:solidFill>
                  <a:schemeClr val="tx1"/>
                </a:solidFill>
              </a:rPr>
              <a:t> MA NON POSSO ASSUMERE PERSONALE PERCHE’ AUMENTEREBBERO I COSTI</a:t>
            </a:r>
            <a:endParaRPr lang="it-IT" sz="1400" dirty="0">
              <a:solidFill>
                <a:schemeClr val="tx1"/>
              </a:solidFill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160115" y="447497"/>
            <a:ext cx="65882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b="1" u="sng" dirty="0" smtClean="0"/>
              <a:t>BUDGET</a:t>
            </a:r>
            <a:endParaRPr lang="it-IT" sz="2200" b="1" u="sng" dirty="0"/>
          </a:p>
        </p:txBody>
      </p:sp>
    </p:spTree>
    <p:extLst>
      <p:ext uri="{BB962C8B-B14F-4D97-AF65-F5344CB8AC3E}">
        <p14:creationId xmlns:p14="http://schemas.microsoft.com/office/powerpoint/2010/main" val="140878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7504" y="1484784"/>
            <a:ext cx="82089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 smtClean="0"/>
              <a:t>BUDGET 2017 </a:t>
            </a:r>
            <a:r>
              <a:rPr lang="it-IT" sz="2000" b="1" dirty="0"/>
              <a:t>= FATTURATO 2016 </a:t>
            </a:r>
          </a:p>
          <a:p>
            <a:r>
              <a:rPr lang="it-IT" sz="2000" dirty="0" smtClean="0"/>
              <a:t>(soggetto a situazioni particolari ed eventi casuali avvenuti nel 2016 e non ad una programmazione economica di spesa)</a:t>
            </a:r>
          </a:p>
          <a:p>
            <a:endParaRPr lang="it-IT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 smtClean="0"/>
              <a:t>Suddivisione</a:t>
            </a:r>
            <a:r>
              <a:rPr lang="it-IT" sz="2000" dirty="0" smtClean="0"/>
              <a:t> del BUDGET 2017 </a:t>
            </a:r>
            <a:r>
              <a:rPr lang="it-IT" sz="2000" b="1" dirty="0" smtClean="0"/>
              <a:t>in 1/12  </a:t>
            </a:r>
          </a:p>
          <a:p>
            <a:endParaRPr lang="it-IT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 smtClean="0"/>
              <a:t>Fatturazione al 90%</a:t>
            </a:r>
            <a:r>
              <a:rPr lang="it-IT" sz="2000" dirty="0" smtClean="0"/>
              <a:t> del 1/12 </a:t>
            </a:r>
            <a:r>
              <a:rPr lang="it-IT" sz="2000" dirty="0" smtClean="0">
                <a:sym typeface="Wingdings" panose="05000000000000000000" pitchFamily="2" charset="2"/>
              </a:rPr>
              <a:t> conseguenza </a:t>
            </a:r>
            <a:r>
              <a:rPr lang="it-IT" sz="2000" b="1" dirty="0" smtClean="0">
                <a:sym typeface="Wingdings" panose="05000000000000000000" pitchFamily="2" charset="2"/>
              </a:rPr>
              <a:t>15-20% di liquidità in meno nell’anno in corso, saldo nel 1° trimestre dell’anno successivo a seguito di valutazioni </a:t>
            </a:r>
          </a:p>
          <a:p>
            <a:endParaRPr lang="it-IT" sz="2000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 smtClean="0">
                <a:sym typeface="Wingdings" panose="05000000000000000000" pitchFamily="2" charset="2"/>
              </a:rPr>
              <a:t>Sistema di fatturazione giustificato con </a:t>
            </a:r>
            <a:r>
              <a:rPr lang="it-IT" sz="2000" b="1" dirty="0" smtClean="0">
                <a:sym typeface="Wingdings" panose="05000000000000000000" pitchFamily="2" charset="2"/>
              </a:rPr>
              <a:t>promessa di pagamento a 30 giorni </a:t>
            </a:r>
            <a:r>
              <a:rPr lang="it-IT" sz="2000" dirty="0" smtClean="0">
                <a:sym typeface="Wingdings" panose="05000000000000000000" pitchFamily="2" charset="2"/>
              </a:rPr>
              <a:t> </a:t>
            </a:r>
            <a:r>
              <a:rPr lang="it-IT" sz="2000" b="1" dirty="0" smtClean="0">
                <a:sym typeface="Wingdings" panose="05000000000000000000" pitchFamily="2" charset="2"/>
              </a:rPr>
              <a:t>di fatto è un pagamento a 50 giorni </a:t>
            </a:r>
            <a:r>
              <a:rPr lang="it-IT" sz="2000" dirty="0" smtClean="0">
                <a:sym typeface="Wingdings" panose="05000000000000000000" pitchFamily="2" charset="2"/>
              </a:rPr>
              <a:t>(oggi tra 60 e 75 giorni)</a:t>
            </a:r>
            <a:r>
              <a:rPr lang="it-IT" sz="2000" dirty="0" smtClean="0"/>
              <a:t> </a:t>
            </a:r>
          </a:p>
          <a:p>
            <a:endParaRPr lang="it-IT" sz="2000" dirty="0"/>
          </a:p>
          <a:p>
            <a:endParaRPr lang="it-IT" sz="2000" dirty="0" smtClean="0"/>
          </a:p>
          <a:p>
            <a:r>
              <a:rPr lang="it-IT" sz="2000" b="1" dirty="0" smtClean="0">
                <a:solidFill>
                  <a:srgbClr val="FF0000"/>
                </a:solidFill>
              </a:rPr>
              <a:t>CONSEGUENZA ECONOMICA</a:t>
            </a:r>
            <a:r>
              <a:rPr lang="it-IT" sz="2000" b="1" dirty="0" smtClean="0"/>
              <a:t> </a:t>
            </a:r>
            <a:r>
              <a:rPr lang="it-IT" sz="2000" b="1" dirty="0" smtClean="0">
                <a:sym typeface="Wingdings" panose="05000000000000000000" pitchFamily="2" charset="2"/>
              </a:rPr>
              <a:t> f</a:t>
            </a:r>
            <a:r>
              <a:rPr lang="it-IT" sz="2000" b="1" dirty="0" smtClean="0"/>
              <a:t>orte esposizione bancaria con relativi costi </a:t>
            </a:r>
            <a:endParaRPr lang="it-IT" sz="2000" b="1" dirty="0"/>
          </a:p>
        </p:txBody>
      </p:sp>
      <p:sp>
        <p:nvSpPr>
          <p:cNvPr id="5" name="Rettangolo 4"/>
          <p:cNvSpPr/>
          <p:nvPr/>
        </p:nvSpPr>
        <p:spPr>
          <a:xfrm>
            <a:off x="160115" y="447497"/>
            <a:ext cx="65882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b="1" u="sng" dirty="0" smtClean="0"/>
              <a:t>PAGAMENTI</a:t>
            </a:r>
            <a:endParaRPr lang="it-IT" sz="2200" b="1" u="sng" dirty="0"/>
          </a:p>
        </p:txBody>
      </p:sp>
    </p:spTree>
    <p:extLst>
      <p:ext uri="{BB962C8B-B14F-4D97-AF65-F5344CB8AC3E}">
        <p14:creationId xmlns:p14="http://schemas.microsoft.com/office/powerpoint/2010/main" val="334443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299484" y="836712"/>
            <a:ext cx="3504410" cy="16561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dirty="0" smtClean="0"/>
              <a:t>ABBATTERE LA PRESENZA  DELLE PICCOLE STRUTTURE SOTTO LO SLOGAN «RAZIONALIZZAZIONE DELL’OFFERTA»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323528" y="302932"/>
            <a:ext cx="667893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200" b="1" u="sng" dirty="0" smtClean="0">
                <a:solidFill>
                  <a:prstClr val="black"/>
                </a:solidFill>
              </a:rPr>
              <a:t>OBBIETTIVI DI ALISA E DELLA REGIONE</a:t>
            </a:r>
            <a:endParaRPr lang="it-IT" sz="2200" b="1" u="sng" dirty="0">
              <a:solidFill>
                <a:prstClr val="black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967995" y="836712"/>
            <a:ext cx="3504410" cy="16561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dirty="0" smtClean="0"/>
              <a:t>FAVORIRE L’INGRESSO DI NUOVE REALTA’ EMERGENTI SUL «MERCATO», CHE FANNO PRESSIONE PER ENTRARE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334837" y="3356992"/>
            <a:ext cx="2869012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dirty="0" smtClean="0"/>
              <a:t>APPIATTIMENTO GENERALE E POCA QUALITA’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3466987" y="3345786"/>
            <a:ext cx="4005418" cy="10193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dirty="0" smtClean="0"/>
              <a:t>MANCANZA DI ORGANIZZAZIONE E DI UN PIANO SERIO CONDIVISO CON GLI ENTI GESTORI 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299484" y="2751311"/>
            <a:ext cx="667893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200" b="1" u="sng" dirty="0" smtClean="0">
                <a:solidFill>
                  <a:prstClr val="black"/>
                </a:solidFill>
              </a:rPr>
              <a:t>CONSEGUENZE:</a:t>
            </a:r>
            <a:endParaRPr lang="it-IT" sz="2200" b="1" u="sng" dirty="0">
              <a:solidFill>
                <a:prstClr val="black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211960" y="4581128"/>
            <a:ext cx="3240360" cy="18722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dirty="0" smtClean="0"/>
              <a:t>SOFFERENZA E DIFFICILE SOPRAVVIVENZA DELLE REALTA’ OGGI PRESENTI</a:t>
            </a:r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323528" y="4581128"/>
            <a:ext cx="3600400" cy="18722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dirty="0" smtClean="0"/>
              <a:t>PRESENZA DI NUOVI ENTI CON REQUISITI DI QUALIATA’ PER L’INGRESSO DI GRANLUNGA INFERIORI RISPETTO A QUELLI ATTUALI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5078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iacente">
  <a:themeElements>
    <a:clrScheme name="Elic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t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429</TotalTime>
  <Words>898</Words>
  <Application>Microsoft Office PowerPoint</Application>
  <PresentationFormat>Presentazione su schermo (4:3)</PresentationFormat>
  <Paragraphs>116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Adiacente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Fabio Marcenaro</dc:creator>
  <cp:lastModifiedBy>Fabio Marcenaro</cp:lastModifiedBy>
  <cp:revision>28</cp:revision>
  <cp:lastPrinted>2017-10-19T10:39:09Z</cp:lastPrinted>
  <dcterms:created xsi:type="dcterms:W3CDTF">2017-10-18T10:07:55Z</dcterms:created>
  <dcterms:modified xsi:type="dcterms:W3CDTF">2017-10-19T15:49:54Z</dcterms:modified>
</cp:coreProperties>
</file>