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32" r:id="rId2"/>
    <p:sldId id="335" r:id="rId3"/>
    <p:sldId id="340" r:id="rId4"/>
    <p:sldId id="339" r:id="rId5"/>
    <p:sldId id="350" r:id="rId6"/>
    <p:sldId id="351" r:id="rId7"/>
    <p:sldId id="352" r:id="rId8"/>
    <p:sldId id="341" r:id="rId9"/>
    <p:sldId id="342" r:id="rId10"/>
    <p:sldId id="349" r:id="rId11"/>
    <p:sldId id="348" r:id="rId12"/>
    <p:sldId id="347" r:id="rId13"/>
    <p:sldId id="346" r:id="rId14"/>
  </p:sldIdLst>
  <p:sldSz cx="9144000" cy="6858000" type="screen4x3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F00"/>
    <a:srgbClr val="00FF00"/>
    <a:srgbClr val="005596"/>
    <a:srgbClr val="0F5B4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3FDE6-0315-BC43-AF11-9504BBBFD816}" type="datetimeFigureOut">
              <a:rPr lang="it-IT" smtClean="0"/>
              <a:t>20/12/2017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41A33-F598-074D-9990-B4452B68A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042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FE641-0713-EC48-A830-F99CFBA73EC8}" type="datetimeFigureOut">
              <a:rPr lang="it-IT" smtClean="0"/>
              <a:t>20/12/2017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1725C-E747-804C-B232-85C1F41C46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2623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731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328899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26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663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3706048" y="6431460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F1BAF9CA-F339-8E4E-9ADF-703E60DCF9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33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titolo 1"/>
          <p:cNvSpPr>
            <a:spLocks noGrp="1"/>
          </p:cNvSpPr>
          <p:nvPr>
            <p:ph type="title"/>
          </p:nvPr>
        </p:nvSpPr>
        <p:spPr bwMode="auto">
          <a:xfrm>
            <a:off x="3338746" y="142600"/>
            <a:ext cx="5424619" cy="6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lo stile del titolo</a:t>
            </a:r>
          </a:p>
        </p:txBody>
      </p:sp>
      <p:sp>
        <p:nvSpPr>
          <p:cNvPr id="18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80021" y="1443095"/>
            <a:ext cx="8229600" cy="432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</a:p>
        </p:txBody>
      </p:sp>
      <p:sp>
        <p:nvSpPr>
          <p:cNvPr id="21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304718" y="6437230"/>
            <a:ext cx="547601" cy="370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B2CC98-2828-5A4E-B6FF-FFBB2B250B1C}" type="slidenum">
              <a:rPr lang="it-IT" smtClean="0"/>
              <a:pPr>
                <a:defRPr/>
              </a:pPr>
              <a:t>‹N›</a:t>
            </a:fld>
            <a:endParaRPr lang="it-IT" dirty="0"/>
          </a:p>
        </p:txBody>
      </p:sp>
      <p:cxnSp>
        <p:nvCxnSpPr>
          <p:cNvPr id="22" name="Connettore 1 21"/>
          <p:cNvCxnSpPr/>
          <p:nvPr userDrawn="1"/>
        </p:nvCxnSpPr>
        <p:spPr>
          <a:xfrm>
            <a:off x="211832" y="859432"/>
            <a:ext cx="8820776" cy="0"/>
          </a:xfrm>
          <a:prstGeom prst="line">
            <a:avLst/>
          </a:prstGeom>
          <a:ln w="9525" cmpd="sng"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 userDrawn="1"/>
        </p:nvCxnSpPr>
        <p:spPr>
          <a:xfrm flipV="1">
            <a:off x="211832" y="6395589"/>
            <a:ext cx="7748624" cy="12287"/>
          </a:xfrm>
          <a:prstGeom prst="line">
            <a:avLst/>
          </a:prstGeom>
          <a:ln w="9525" cmpd="sng"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7" descr="logo-RL-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35" y="6229680"/>
            <a:ext cx="948635" cy="489869"/>
          </a:xfrm>
          <a:prstGeom prst="rect">
            <a:avLst/>
          </a:prstGeom>
        </p:spPr>
      </p:pic>
      <p:pic>
        <p:nvPicPr>
          <p:cNvPr id="10" name="Immagine 9" descr="logo_asl5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93" y="139335"/>
            <a:ext cx="1642336" cy="63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8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j-ea"/>
          <a:cs typeface="Humanist 521 B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sz="2000" dirty="0" smtClean="0"/>
          </a:p>
          <a:p>
            <a:pPr marL="0" indent="0" algn="ctr">
              <a:buNone/>
            </a:pPr>
            <a:r>
              <a:rPr lang="it-IT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 FLOW RESERVE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96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932155"/>
            <a:ext cx="8229600" cy="4960109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 FLOW RESERVE </a:t>
            </a:r>
          </a:p>
          <a:p>
            <a:pPr marL="0" indent="0">
              <a:buNone/>
            </a:pPr>
            <a:endParaRPr lang="it-IT" sz="1400" dirty="0">
              <a:solidFill>
                <a:srgbClr val="0070C0"/>
              </a:solidFill>
            </a:endParaRPr>
          </a:p>
        </p:txBody>
      </p:sp>
      <p:pic>
        <p:nvPicPr>
          <p:cNvPr id="3" name="Picture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6241" y="1740858"/>
            <a:ext cx="6741626" cy="4278202"/>
          </a:xfrm>
          <a:prstGeom prst="rect">
            <a:avLst/>
          </a:prstGeom>
          <a:solidFill>
            <a:srgbClr val="002060"/>
          </a:solidFill>
        </p:spPr>
      </p:pic>
    </p:spTree>
    <p:extLst>
      <p:ext uri="{BB962C8B-B14F-4D97-AF65-F5344CB8AC3E}">
        <p14:creationId xmlns:p14="http://schemas.microsoft.com/office/powerpoint/2010/main" val="26755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/>
        </p:nvSpPr>
        <p:spPr>
          <a:xfrm>
            <a:off x="2622499" y="1180730"/>
            <a:ext cx="3373514" cy="1873188"/>
          </a:xfrm>
          <a:custGeom>
            <a:avLst/>
            <a:gdLst>
              <a:gd name="connsiteX0" fmla="*/ 0 w 4649851"/>
              <a:gd name="connsiteY0" fmla="*/ 1905000 h 1905000"/>
              <a:gd name="connsiteX1" fmla="*/ 4649851 w 4649851"/>
              <a:gd name="connsiteY1" fmla="*/ 1905000 h 1905000"/>
              <a:gd name="connsiteX2" fmla="*/ 4649851 w 4649851"/>
              <a:gd name="connsiteY2" fmla="*/ 0 h 1905000"/>
              <a:gd name="connsiteX3" fmla="*/ 0 w 4649851"/>
              <a:gd name="connsiteY3" fmla="*/ 0 h 1905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649851" h="1905000">
                <a:moveTo>
                  <a:pt x="0" y="1905000"/>
                </a:moveTo>
                <a:lnTo>
                  <a:pt x="4649851" y="1905000"/>
                </a:lnTo>
                <a:lnTo>
                  <a:pt x="464985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altLang="zh-CN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804491" y="559109"/>
            <a:ext cx="442995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			</a:t>
            </a:r>
            <a:endParaRPr lang="it-IT" dirty="0"/>
          </a:p>
          <a:p>
            <a:r>
              <a:rPr lang="it-IT" dirty="0" smtClean="0"/>
              <a:t>			</a:t>
            </a:r>
            <a:r>
              <a:rPr lang="it-IT" dirty="0" smtClean="0">
                <a:solidFill>
                  <a:schemeClr val="bg1"/>
                </a:solidFill>
              </a:rPr>
              <a:t>   </a:t>
            </a:r>
            <a:r>
              <a:rPr lang="it-IT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</a:p>
          <a:p>
            <a:r>
              <a:rPr lang="it-IT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FFR </a:t>
            </a:r>
            <a:r>
              <a:rPr lang="it-IT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it-IT" dirty="0" smtClean="0"/>
              <a:t>			   </a:t>
            </a:r>
            <a:r>
              <a:rPr lang="it-IT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endParaRPr lang="it-IT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cxnSp>
        <p:nvCxnSpPr>
          <p:cNvPr id="16" name="Connettore 1 15"/>
          <p:cNvCxnSpPr/>
          <p:nvPr/>
        </p:nvCxnSpPr>
        <p:spPr>
          <a:xfrm>
            <a:off x="4167214" y="2201461"/>
            <a:ext cx="1154097" cy="0"/>
          </a:xfrm>
          <a:prstGeom prst="line">
            <a:avLst/>
          </a:prstGeom>
          <a:ln w="3492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egnaposto contenuto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sz="800" dirty="0" smtClean="0"/>
          </a:p>
          <a:p>
            <a:pPr marL="0" indent="0">
              <a:buNone/>
            </a:pPr>
            <a:r>
              <a:rPr lang="it-IT" sz="2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it-IT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pressione aortica media in corso di iperemia </a:t>
            </a:r>
            <a:r>
              <a:rPr lang="it-IT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massimale</a:t>
            </a:r>
          </a:p>
          <a:p>
            <a:pPr marL="0" indent="0">
              <a:buNone/>
            </a:pPr>
            <a:endParaRPr lang="it-IT" sz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 </a:t>
            </a:r>
            <a:r>
              <a:rPr lang="it-I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pressione coronarica media in corso di iperemia </a:t>
            </a:r>
            <a:r>
              <a:rPr lang="it-IT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massimale</a:t>
            </a:r>
            <a:endParaRPr lang="it-IT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747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4525963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endParaRPr lang="en-GB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 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 </a:t>
            </a:r>
          </a:p>
          <a:p>
            <a:pPr marL="0" indent="0" algn="ctr">
              <a:buNone/>
            </a:pP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’importanza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differimento</a:t>
            </a:r>
            <a:endParaRPr lang="en-GB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4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 							     Economica</a:t>
            </a:r>
            <a:endParaRPr lang="it-IT" sz="4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90"/>
            <a:ext cx="8229600" cy="1249428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it-IT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 </a:t>
            </a:r>
            <a:r>
              <a:rPr lang="it-IT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</a:t>
            </a: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 differibili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594" y="2449333"/>
            <a:ext cx="4168588" cy="310808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182" y="3352249"/>
            <a:ext cx="4465467" cy="1867821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49594" y="5557420"/>
            <a:ext cx="8634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	  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Aortocoronarico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Angioplastica</a:t>
            </a:r>
            <a:endParaRPr lang="en-GB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58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90"/>
            <a:ext cx="8229600" cy="1347082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 Flow 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differimento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924" y="2272307"/>
            <a:ext cx="3496488" cy="3302728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455332" y="5592790"/>
            <a:ext cx="506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Intervento </a:t>
            </a: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angioplastica differito</a:t>
            </a:r>
          </a:p>
        </p:txBody>
      </p:sp>
    </p:spTree>
    <p:extLst>
      <p:ext uri="{BB962C8B-B14F-4D97-AF65-F5344CB8AC3E}">
        <p14:creationId xmlns:p14="http://schemas.microsoft.com/office/powerpoint/2010/main" val="13961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1284938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it-IT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 </a:t>
            </a:r>
            <a:r>
              <a:rPr lang="it-IT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</a:t>
            </a:r>
            <a:endParaRPr lang="it-IT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 di indicazione a PCI </a:t>
            </a: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502" y="2239498"/>
            <a:ext cx="3495600" cy="338488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932155" y="5624378"/>
            <a:ext cx="768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Intervento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angioplastica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differibile</a:t>
            </a:r>
            <a:endParaRPr lang="en-GB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525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90"/>
            <a:ext cx="8229600" cy="2217093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it-IT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 </a:t>
            </a:r>
            <a:r>
              <a:rPr lang="it-IT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</a:t>
            </a: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della Spezia: confronto economico tra due scenari di rivascolarizzazione</a:t>
            </a: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001" y="3178420"/>
            <a:ext cx="2680628" cy="2680628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1039117" y="4518734"/>
            <a:ext cx="2325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FFR</a:t>
            </a:r>
            <a:endParaRPr lang="it-IT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832629" y="4518734"/>
            <a:ext cx="299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ANGIOGRAFIA</a:t>
            </a:r>
            <a:endParaRPr lang="it-IT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5191113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economico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Spezia</a:t>
            </a:r>
          </a:p>
          <a:p>
            <a:pPr marL="0" indent="0" algn="ctr">
              <a:buNone/>
            </a:pPr>
            <a:r>
              <a:rPr lang="en-GB" sz="29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RISULTATI</a:t>
            </a:r>
          </a:p>
          <a:p>
            <a:pPr marL="0" indent="0" algn="ctr">
              <a:buNone/>
            </a:pPr>
            <a:endParaRPr lang="en-GB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403 pazienti sono stati arruolati nel registro (28% 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all-significant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’, 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63% 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‘non-</a:t>
            </a:r>
            <a:r>
              <a:rPr lang="it-IT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9% 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it-IT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divergent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’). </a:t>
            </a:r>
          </a:p>
          <a:p>
            <a:endParaRPr lang="it-IT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267 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pazienti sono stati ricoverati con la diagnosi di sindrome coronarica acuta; 136 pazienti sono stati ammessi in ospedale con altre condizioni cliniche. </a:t>
            </a:r>
            <a:endParaRPr lang="it-IT" sz="1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follow-up mediano è stato di 4 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</a:t>
            </a:r>
          </a:p>
          <a:p>
            <a:pPr marL="0" indent="0">
              <a:buNone/>
            </a:pPr>
            <a:endParaRPr lang="it-IT" sz="9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Nell’</a:t>
            </a:r>
            <a:r>
              <a:rPr lang="it-IT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-scenario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259 pazienti sono risultati candidabili ad almeno un nuovo intervento di angioplastica mentre 33 pazienti sono stati </a:t>
            </a:r>
            <a:r>
              <a:rPr lang="it-IT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eleggibili </a:t>
            </a:r>
            <a:r>
              <a:rPr lang="it-IT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rivascolarizzazione mediante bypass. </a:t>
            </a:r>
          </a:p>
          <a:p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5164480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</a:t>
            </a: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economico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Spezia</a:t>
            </a:r>
          </a:p>
          <a:p>
            <a:pPr marL="0" indent="0" algn="ctr">
              <a:buNone/>
            </a:pPr>
            <a:r>
              <a:rPr lang="en-GB" sz="2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GB" sz="29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</a:p>
          <a:p>
            <a:pPr marL="0" indent="0" algn="ctr">
              <a:buNone/>
            </a:pPr>
            <a:endParaRPr lang="en-GB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prospettiva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dell'ospedale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 scenario FS (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rispetto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scenario AS) ha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permesso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risparmiare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330.000 €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riduzione</a:t>
            </a:r>
            <a:r>
              <a:rPr lang="en-GB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degenza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ospedaliera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 base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prospettiva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payer,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l'analisi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FS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ha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consentito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risparmiare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rispettivamente</a:t>
            </a:r>
            <a:r>
              <a:rPr lang="en-GB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€ 440.000 e € 549.000 per bypass e PCI non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necessari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Includendo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follow-up,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l'importo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complessivo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risparmio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prospettiva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“payer” è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€ 1.040K</a:t>
            </a:r>
          </a:p>
          <a:p>
            <a:pPr marL="0" indent="0" algn="ctr">
              <a:buNone/>
            </a:pPr>
            <a:endParaRPr lang="en-GB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8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1098507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economico della Spezia</a:t>
            </a:r>
          </a:p>
          <a:p>
            <a:pPr marL="0" indent="0" algn="ctr">
              <a:buNone/>
            </a:pPr>
            <a:r>
              <a:rPr lang="it-IT" sz="2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RISULTATI</a:t>
            </a: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795" y="2352580"/>
            <a:ext cx="6149476" cy="369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5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943357"/>
            <a:ext cx="8229600" cy="5004682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economico </a:t>
            </a: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Spezia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FFR: conclusioni</a:t>
            </a:r>
          </a:p>
          <a:p>
            <a:pPr marL="0" indent="0" algn="ctr">
              <a:buNone/>
            </a:pPr>
            <a:endParaRPr lang="it-IT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FFR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può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l’appropriatezza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rivascolarizzazione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miocardica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consentendo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provider (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ospedale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payer </a:t>
            </a:r>
            <a:r>
              <a:rPr lang="en-GB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di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risparmiare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denaro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breve e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termine</a:t>
            </a:r>
            <a:endParaRPr lang="en-GB" sz="1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risparmio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corrisponde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per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rischio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evitato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bypass e </a:t>
            </a:r>
            <a:r>
              <a:rPr lang="en-GB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angioplastiche</a:t>
            </a:r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inutili</a:t>
            </a:r>
            <a:endParaRPr lang="en-GB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idx="1"/>
          </p:nvPr>
        </p:nvSpPr>
        <p:spPr>
          <a:xfrm>
            <a:off x="457200" y="1049889"/>
            <a:ext cx="8229600" cy="5049070"/>
          </a:xfrm>
        </p:spPr>
        <p:txBody>
          <a:bodyPr>
            <a:normAutofit fontScale="82500" lnSpcReduction="10000"/>
          </a:bodyPr>
          <a:lstStyle/>
          <a:p>
            <a:pPr marL="0" indent="0" algn="ctr">
              <a:buNone/>
            </a:pPr>
            <a:r>
              <a:rPr lang="it-IT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studio economico della Spezia </a:t>
            </a:r>
          </a:p>
          <a:p>
            <a:pPr marL="0" indent="0" algn="ctr">
              <a:buNone/>
            </a:pPr>
            <a:r>
              <a:rPr lang="it-IT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FFR: conclusioni</a:t>
            </a:r>
          </a:p>
          <a:p>
            <a:pPr marL="0" indent="0" algn="ctr">
              <a:buNone/>
            </a:pPr>
            <a:endParaRPr lang="en-GB" sz="4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Curare </a:t>
            </a:r>
            <a:r>
              <a:rPr lang="en-GB" sz="4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meglio</a:t>
            </a:r>
            <a: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spendendo</a:t>
            </a:r>
            <a: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</a:t>
            </a:r>
            <a:endParaRPr lang="en-GB" sz="3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GB" sz="41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GB" sz="21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GB" sz="21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GB" sz="2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pubblicati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maggiori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congressi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mondiali</a:t>
            </a:r>
            <a:r>
              <a:rPr lang="en-GB" sz="2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Premio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PCR,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Parigi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GB" sz="2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Manoscritti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inviati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sz="22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pubblicazione</a:t>
            </a:r>
            <a:endParaRPr lang="en-GB" sz="2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it-IT" sz="3600" dirty="0">
              <a:solidFill>
                <a:srgbClr val="558E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2915</TotalTime>
  <Words>349</Words>
  <Application>Microsoft Office PowerPoint</Application>
  <PresentationFormat>Presentazione su schermo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datasiel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Franci Simona</dc:creator>
  <cp:lastModifiedBy>Admin</cp:lastModifiedBy>
  <cp:revision>398</cp:revision>
  <cp:lastPrinted>2017-11-22T09:29:36Z</cp:lastPrinted>
  <dcterms:created xsi:type="dcterms:W3CDTF">2017-03-15T11:42:23Z</dcterms:created>
  <dcterms:modified xsi:type="dcterms:W3CDTF">2017-12-20T10:56:09Z</dcterms:modified>
</cp:coreProperties>
</file>