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9" r:id="rId3"/>
    <p:sldId id="261" r:id="rId4"/>
    <p:sldId id="260" r:id="rId5"/>
    <p:sldId id="258" r:id="rId6"/>
    <p:sldId id="259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6D94-1E4C-4B0C-9E0A-3CAD96F831E1}" type="datetimeFigureOut">
              <a:rPr lang="it-IT" smtClean="0"/>
              <a:t>18/09/2017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A4FC1-1A03-48BD-A93E-34296255FD8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6D94-1E4C-4B0C-9E0A-3CAD96F831E1}" type="datetimeFigureOut">
              <a:rPr lang="it-IT" smtClean="0"/>
              <a:t>18/09/2017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A4FC1-1A03-48BD-A93E-34296255FD8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6D94-1E4C-4B0C-9E0A-3CAD96F831E1}" type="datetimeFigureOut">
              <a:rPr lang="it-IT" smtClean="0"/>
              <a:t>18/09/2017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A4FC1-1A03-48BD-A93E-34296255FD8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6D94-1E4C-4B0C-9E0A-3CAD96F831E1}" type="datetimeFigureOut">
              <a:rPr lang="it-IT" smtClean="0"/>
              <a:t>18/09/2017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A4FC1-1A03-48BD-A93E-34296255FD8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6D94-1E4C-4B0C-9E0A-3CAD96F831E1}" type="datetimeFigureOut">
              <a:rPr lang="it-IT" smtClean="0"/>
              <a:t>18/09/2017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A4FC1-1A03-48BD-A93E-34296255FD8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6D94-1E4C-4B0C-9E0A-3CAD96F831E1}" type="datetimeFigureOut">
              <a:rPr lang="it-IT" smtClean="0"/>
              <a:t>18/09/2017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A4FC1-1A03-48BD-A93E-34296255FD8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6D94-1E4C-4B0C-9E0A-3CAD96F831E1}" type="datetimeFigureOut">
              <a:rPr lang="it-IT" smtClean="0"/>
              <a:t>18/09/2017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A4FC1-1A03-48BD-A93E-34296255FD8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6D94-1E4C-4B0C-9E0A-3CAD96F831E1}" type="datetimeFigureOut">
              <a:rPr lang="it-IT" smtClean="0"/>
              <a:t>18/09/2017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A4FC1-1A03-48BD-A93E-34296255FD8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6D94-1E4C-4B0C-9E0A-3CAD96F831E1}" type="datetimeFigureOut">
              <a:rPr lang="it-IT" smtClean="0"/>
              <a:t>18/09/2017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A4FC1-1A03-48BD-A93E-34296255FD8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6D94-1E4C-4B0C-9E0A-3CAD96F831E1}" type="datetimeFigureOut">
              <a:rPr lang="it-IT" smtClean="0"/>
              <a:t>18/09/2017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A4FC1-1A03-48BD-A93E-34296255FD8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6D94-1E4C-4B0C-9E0A-3CAD96F831E1}" type="datetimeFigureOut">
              <a:rPr lang="it-IT" smtClean="0"/>
              <a:t>18/09/2017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A4FC1-1A03-48BD-A93E-34296255FD8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BD6D94-1E4C-4B0C-9E0A-3CAD96F831E1}" type="datetimeFigureOut">
              <a:rPr lang="it-IT" smtClean="0"/>
              <a:t>18/09/2017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5A4FC1-1A03-48BD-A93E-34296255FD86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itolo 1"/>
          <p:cNvSpPr>
            <a:spLocks noGrp="1"/>
          </p:cNvSpPr>
          <p:nvPr>
            <p:ph type="ctrTitle"/>
          </p:nvPr>
        </p:nvSpPr>
        <p:spPr>
          <a:xfrm>
            <a:off x="468313" y="2130425"/>
            <a:ext cx="8351837" cy="1946647"/>
          </a:xfrm>
        </p:spPr>
        <p:txBody>
          <a:bodyPr>
            <a:normAutofit fontScale="90000"/>
          </a:bodyPr>
          <a:lstStyle/>
          <a:p>
            <a:pPr algn="ctr"/>
            <a:r>
              <a:rPr lang="it-IT" sz="4000" dirty="0" smtClean="0"/>
              <a:t>Organizzazione della raccolta dei rifiuti nel Comune della </a:t>
            </a:r>
            <a:r>
              <a:rPr lang="it-IT" sz="4000" dirty="0" smtClean="0"/>
              <a:t>Spezia. </a:t>
            </a:r>
            <a:br>
              <a:rPr lang="it-IT" sz="4000" dirty="0" smtClean="0"/>
            </a:br>
            <a:r>
              <a:rPr lang="it-IT" sz="4000" dirty="0" smtClean="0"/>
              <a:t>Sistema misto</a:t>
            </a:r>
            <a:br>
              <a:rPr lang="it-IT" sz="4000" dirty="0" smtClean="0"/>
            </a:br>
            <a:r>
              <a:rPr lang="it-IT" sz="4000" dirty="0" smtClean="0"/>
              <a:t>Porta a Porta con elementi di flessibilit</a:t>
            </a:r>
            <a:r>
              <a:rPr lang="it-IT" sz="4000" dirty="0"/>
              <a:t>à</a:t>
            </a:r>
            <a:endParaRPr lang="it-IT" sz="4000" dirty="0" smtClean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403648" y="4869160"/>
            <a:ext cx="6400800" cy="1752600"/>
          </a:xfrm>
        </p:spPr>
        <p:txBody>
          <a:bodyPr>
            <a:normAutofit/>
          </a:bodyPr>
          <a:lstStyle/>
          <a:p>
            <a:r>
              <a:rPr lang="it-IT" dirty="0" smtClean="0">
                <a:solidFill>
                  <a:srgbClr val="898989"/>
                </a:solidFill>
              </a:rPr>
              <a:t>Nota tecnica di lavoro</a:t>
            </a:r>
          </a:p>
          <a:p>
            <a:r>
              <a:rPr lang="it-IT" sz="2800" b="1" dirty="0" smtClean="0">
                <a:solidFill>
                  <a:srgbClr val="898989"/>
                </a:solidFill>
              </a:rPr>
              <a:t>18 Settembre 2017</a:t>
            </a:r>
          </a:p>
        </p:txBody>
      </p:sp>
      <p:pic>
        <p:nvPicPr>
          <p:cNvPr id="6147" name="Picture 1" descr="C:\Users\msalatin\Desktop\Spezia New\icone\logo-ambient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488" y="260350"/>
            <a:ext cx="1800225" cy="70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F9780A-99AD-4A7E-A6DB-42D045F6B7C2}" type="slidenum">
              <a:rPr lang="it-IT"/>
              <a:pPr>
                <a:defRPr/>
              </a:pPr>
              <a:t>1</a:t>
            </a:fld>
            <a:endParaRPr lang="it-IT"/>
          </a:p>
        </p:txBody>
      </p:sp>
      <p:pic>
        <p:nvPicPr>
          <p:cNvPr id="6149" name="Picture 2" descr="Comune della Spezi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260350"/>
            <a:ext cx="1079500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dirty="0" smtClean="0"/>
              <a:t>PAP con elementi di flessibilità  </a:t>
            </a:r>
            <a:br>
              <a:rPr lang="it-IT" dirty="0" smtClean="0"/>
            </a:br>
            <a:r>
              <a:rPr lang="it-IT" dirty="0" smtClean="0"/>
              <a:t>schema generale</a:t>
            </a:r>
            <a:endParaRPr lang="it-IT" dirty="0"/>
          </a:p>
        </p:txBody>
      </p:sp>
      <p:pic>
        <p:nvPicPr>
          <p:cNvPr id="24581" name="Picture 5" descr="Immagin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613" y="1484313"/>
            <a:ext cx="5113337" cy="45037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3600" smtClean="0"/>
              <a:t>Centro Storico</a:t>
            </a:r>
          </a:p>
        </p:txBody>
      </p:sp>
      <p:pic>
        <p:nvPicPr>
          <p:cNvPr id="16386" name="Picture 2" descr="C:\Users\cmilitan\Downloads\12_07_17 09_48 Office Lens.jpg"/>
          <p:cNvPicPr>
            <a:picLocks noChangeAspect="1" noChangeArrowheads="1"/>
          </p:cNvPicPr>
          <p:nvPr/>
        </p:nvPicPr>
        <p:blipFill>
          <a:blip r:embed="rId2" cstate="print"/>
          <a:srcRect l="3149" t="4445" r="4451" b="5180"/>
          <a:stretch>
            <a:fillRect/>
          </a:stretch>
        </p:blipFill>
        <p:spPr bwMode="auto">
          <a:xfrm>
            <a:off x="539750" y="1844675"/>
            <a:ext cx="5194300" cy="3600450"/>
          </a:xfrm>
          <a:prstGeom prst="rect">
            <a:avLst/>
          </a:prstGeom>
          <a:noFill/>
          <a:ln w="9525">
            <a:solidFill>
              <a:srgbClr val="26449A"/>
            </a:solidFill>
            <a:miter lim="800000"/>
            <a:headEnd/>
            <a:tailEnd/>
          </a:ln>
        </p:spPr>
      </p:pic>
      <p:sp>
        <p:nvSpPr>
          <p:cNvPr id="16387" name="Rettangolo 5"/>
          <p:cNvSpPr>
            <a:spLocks noChangeArrowheads="1"/>
          </p:cNvSpPr>
          <p:nvPr/>
        </p:nvSpPr>
        <p:spPr bwMode="auto">
          <a:xfrm>
            <a:off x="5867400" y="1844675"/>
            <a:ext cx="2808288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0975" indent="-180975">
              <a:buFont typeface="Arial" charset="0"/>
              <a:buChar char="•"/>
            </a:pPr>
            <a:r>
              <a:rPr lang="it-IT">
                <a:latin typeface="Calibri" pitchFamily="34" charset="0"/>
              </a:rPr>
              <a:t>Suddivisione del centro storico in aree omogenee per numero di abitanti</a:t>
            </a:r>
          </a:p>
          <a:p>
            <a:pPr marL="180975" indent="-180975">
              <a:buFont typeface="Arial" charset="0"/>
              <a:buChar char="•"/>
            </a:pPr>
            <a:endParaRPr lang="it-IT">
              <a:latin typeface="Calibri" pitchFamily="34" charset="0"/>
            </a:endParaRPr>
          </a:p>
          <a:p>
            <a:pPr marL="180975" indent="-180975">
              <a:buFont typeface="Arial" charset="0"/>
              <a:buChar char="•"/>
            </a:pPr>
            <a:r>
              <a:rPr lang="it-IT">
                <a:latin typeface="Calibri" pitchFamily="34" charset="0"/>
              </a:rPr>
              <a:t>Ai cittadini verrà indicata la postazione di riferimento in modo da bilanciare il carico ed evitare situazioni di sovraccarico su una singola postazione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sz="3600" dirty="0" smtClean="0"/>
              <a:t>Cosa prevede il nuovo sistema per il </a:t>
            </a:r>
            <a:br>
              <a:rPr lang="it-IT" sz="3600" dirty="0" smtClean="0"/>
            </a:br>
            <a:r>
              <a:rPr lang="it-IT" sz="3600" dirty="0" smtClean="0"/>
              <a:t>Centro Storico:</a:t>
            </a:r>
            <a:endParaRPr lang="it-IT" sz="3600" dirty="0" smtClean="0"/>
          </a:p>
        </p:txBody>
      </p:sp>
      <p:sp>
        <p:nvSpPr>
          <p:cNvPr id="15362" name="Segnaposto contenuto 4"/>
          <p:cNvSpPr>
            <a:spLocks noGrp="1"/>
          </p:cNvSpPr>
          <p:nvPr>
            <p:ph idx="1"/>
          </p:nvPr>
        </p:nvSpPr>
        <p:spPr>
          <a:xfrm>
            <a:off x="468313" y="1628775"/>
            <a:ext cx="8229600" cy="4421188"/>
          </a:xfrm>
        </p:spPr>
        <p:txBody>
          <a:bodyPr/>
          <a:lstStyle/>
          <a:p>
            <a:endParaRPr lang="it-IT" sz="2800" b="1" dirty="0" smtClean="0"/>
          </a:p>
          <a:p>
            <a:r>
              <a:rPr lang="it-IT" sz="2800" b="1" dirty="0" smtClean="0"/>
              <a:t>15 </a:t>
            </a:r>
            <a:r>
              <a:rPr lang="it-IT" sz="2800" b="1" dirty="0" smtClean="0"/>
              <a:t>postazioni</a:t>
            </a:r>
            <a:r>
              <a:rPr lang="it-IT" sz="2800" dirty="0" smtClean="0"/>
              <a:t> </a:t>
            </a:r>
            <a:r>
              <a:rPr lang="it-IT" sz="2800" b="1" dirty="0" smtClean="0"/>
              <a:t>fisse</a:t>
            </a:r>
          </a:p>
          <a:p>
            <a:r>
              <a:rPr lang="it-IT" sz="2800" dirty="0" smtClean="0"/>
              <a:t>5 rifiuti conferibili </a:t>
            </a:r>
            <a:r>
              <a:rPr lang="it-IT" sz="2800" dirty="0" smtClean="0"/>
              <a:t>h24, 7 giorni su 7</a:t>
            </a:r>
            <a:endParaRPr lang="it-IT" sz="2800" dirty="0" smtClean="0"/>
          </a:p>
          <a:p>
            <a:r>
              <a:rPr lang="it-IT" sz="2800" dirty="0" smtClean="0"/>
              <a:t>rilevazione conferimenti</a:t>
            </a:r>
          </a:p>
          <a:p>
            <a:r>
              <a:rPr lang="it-IT" sz="2800" dirty="0" smtClean="0"/>
              <a:t>calcolo del volume conferito</a:t>
            </a:r>
          </a:p>
          <a:p>
            <a:r>
              <a:rPr lang="it-IT" sz="2800" dirty="0" smtClean="0"/>
              <a:t>secco con calotta da 40 litri</a:t>
            </a:r>
          </a:p>
          <a:p>
            <a:r>
              <a:rPr lang="it-IT" sz="2800" dirty="0" smtClean="0"/>
              <a:t>videosorveglianza</a:t>
            </a:r>
          </a:p>
          <a:p>
            <a:pPr>
              <a:buFont typeface="Arial" charset="0"/>
              <a:buNone/>
            </a:pPr>
            <a:endParaRPr lang="it-IT" sz="2800" dirty="0" smtClean="0"/>
          </a:p>
          <a:p>
            <a:endParaRPr lang="it-IT" sz="2800" dirty="0" smtClean="0"/>
          </a:p>
          <a:p>
            <a:endParaRPr lang="it-IT" sz="2800" dirty="0" smtClean="0"/>
          </a:p>
          <a:p>
            <a:endParaRPr lang="it-IT" sz="2800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olo 1"/>
          <p:cNvSpPr>
            <a:spLocks noGrp="1"/>
          </p:cNvSpPr>
          <p:nvPr>
            <p:ph type="title"/>
          </p:nvPr>
        </p:nvSpPr>
        <p:spPr>
          <a:xfrm>
            <a:off x="395536" y="836712"/>
            <a:ext cx="8229600" cy="2160240"/>
          </a:xfrm>
        </p:spPr>
        <p:txBody>
          <a:bodyPr>
            <a:noAutofit/>
          </a:bodyPr>
          <a:lstStyle/>
          <a:p>
            <a:r>
              <a:rPr lang="it-IT" sz="3200" dirty="0" smtClean="0"/>
              <a:t>Cosa prevede il nuovo sistema per gli esercizi commerciali: il mantenimento dei circuito di raccolta domiciliari alle utenze non domestiche al piano</a:t>
            </a:r>
            <a:endParaRPr lang="it-IT" sz="3200" dirty="0" smtClean="0"/>
          </a:p>
        </p:txBody>
      </p:sp>
      <p:grpSp>
        <p:nvGrpSpPr>
          <p:cNvPr id="2" name="Gruppo 8"/>
          <p:cNvGrpSpPr>
            <a:grpSpLocks/>
          </p:cNvGrpSpPr>
          <p:nvPr/>
        </p:nvGrpSpPr>
        <p:grpSpPr bwMode="auto">
          <a:xfrm>
            <a:off x="683568" y="3068960"/>
            <a:ext cx="7834313" cy="3599191"/>
            <a:chOff x="0" y="2856434"/>
            <a:chExt cx="8229600" cy="772735"/>
          </a:xfrm>
        </p:grpSpPr>
        <p:sp>
          <p:nvSpPr>
            <p:cNvPr id="10" name="Rettangolo arrotondato 9"/>
            <p:cNvSpPr/>
            <p:nvPr/>
          </p:nvSpPr>
          <p:spPr>
            <a:xfrm>
              <a:off x="0" y="2856434"/>
              <a:ext cx="8229600" cy="76752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shade val="80000"/>
                <a:hueOff val="306246"/>
                <a:satOff val="-4392"/>
                <a:lumOff val="25615"/>
                <a:alphaOff val="0"/>
              </a:schemeClr>
            </a:fillRef>
            <a:effectRef idx="0">
              <a:schemeClr val="accent1">
                <a:shade val="80000"/>
                <a:hueOff val="306246"/>
                <a:satOff val="-4392"/>
                <a:lumOff val="2561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ettangolo 10"/>
            <p:cNvSpPr/>
            <p:nvPr/>
          </p:nvSpPr>
          <p:spPr>
            <a:xfrm>
              <a:off x="0" y="2933733"/>
              <a:ext cx="8156226" cy="6954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1920" tIns="121920" rIns="121920" bIns="121920" spcCol="1270" anchor="ctr">
              <a:normAutofit fontScale="85000" lnSpcReduction="20000"/>
            </a:bodyPr>
            <a:lstStyle/>
            <a:p>
              <a:pPr marL="542925" indent="-361950" defTabSz="1422400" fontAlgn="auto">
                <a:lnSpc>
                  <a:spcPct val="90000"/>
                </a:lnSpc>
                <a:spcAft>
                  <a:spcPct val="35000"/>
                </a:spcAft>
                <a:buFont typeface="Arial" pitchFamily="34" charset="0"/>
                <a:buChar char="•"/>
                <a:defRPr/>
              </a:pPr>
              <a:endParaRPr lang="it-IT" sz="2800" dirty="0"/>
            </a:p>
            <a:p>
              <a:pPr marL="542925" indent="-361950" defTabSz="1422400" fontAlgn="auto">
                <a:lnSpc>
                  <a:spcPct val="90000"/>
                </a:lnSpc>
                <a:spcAft>
                  <a:spcPct val="35000"/>
                </a:spcAft>
                <a:buFont typeface="Arial" pitchFamily="34" charset="0"/>
                <a:buChar char="•"/>
                <a:defRPr/>
              </a:pPr>
              <a:r>
                <a:rPr lang="it-IT" sz="2800" dirty="0" smtClean="0"/>
                <a:t>Riduzione dei </a:t>
              </a:r>
              <a:r>
                <a:rPr lang="it-IT" sz="2800" dirty="0"/>
                <a:t>volumi delle postazioni fisse (meno cassonetti e quindi meno </a:t>
              </a:r>
              <a:r>
                <a:rPr lang="it-IT" sz="2800" dirty="0" smtClean="0"/>
                <a:t>parcheggi </a:t>
              </a:r>
              <a:r>
                <a:rPr lang="it-IT" sz="2800" dirty="0"/>
                <a:t>sottratti alla cittadinanza)  </a:t>
              </a:r>
            </a:p>
            <a:p>
              <a:pPr marL="542925" indent="-361950" defTabSz="1422400" fontAlgn="auto">
                <a:lnSpc>
                  <a:spcPct val="90000"/>
                </a:lnSpc>
                <a:spcAft>
                  <a:spcPct val="35000"/>
                </a:spcAft>
                <a:buFont typeface="Arial" pitchFamily="34" charset="0"/>
                <a:buChar char="•"/>
                <a:defRPr/>
              </a:pPr>
              <a:r>
                <a:rPr lang="it-IT" sz="2800" dirty="0"/>
                <a:t>Separazione tra flussi prodotti da utenze domestiche/non domestiche, maggiore decoro dei punti di conferimento</a:t>
              </a:r>
            </a:p>
            <a:p>
              <a:pPr marL="542925" indent="-361950" defTabSz="1422400" fontAlgn="auto">
                <a:lnSpc>
                  <a:spcPct val="90000"/>
                </a:lnSpc>
                <a:spcAft>
                  <a:spcPct val="35000"/>
                </a:spcAft>
                <a:buFont typeface="Arial" pitchFamily="34" charset="0"/>
                <a:buChar char="•"/>
                <a:defRPr/>
              </a:pPr>
              <a:r>
                <a:rPr lang="it-IT" sz="2800" dirty="0"/>
                <a:t>Mantenimento dei flussi “pregiati” di raccolta differenziata (cartone) </a:t>
              </a:r>
              <a:endParaRPr lang="it-IT" sz="2800" dirty="0"/>
            </a:p>
          </p:txBody>
        </p:sp>
      </p:grpSp>
      <p:grpSp>
        <p:nvGrpSpPr>
          <p:cNvPr id="3" name="Gruppo 5"/>
          <p:cNvGrpSpPr>
            <a:grpSpLocks/>
          </p:cNvGrpSpPr>
          <p:nvPr/>
        </p:nvGrpSpPr>
        <p:grpSpPr bwMode="auto">
          <a:xfrm>
            <a:off x="827584" y="3212976"/>
            <a:ext cx="1872233" cy="766763"/>
            <a:chOff x="987538" y="-358042"/>
            <a:chExt cx="8558780" cy="767520"/>
          </a:xfrm>
        </p:grpSpPr>
        <p:sp>
          <p:nvSpPr>
            <p:cNvPr id="7" name="Rettangolo arrotondato 6"/>
            <p:cNvSpPr/>
            <p:nvPr/>
          </p:nvSpPr>
          <p:spPr>
            <a:xfrm>
              <a:off x="1316717" y="-358042"/>
              <a:ext cx="8229601" cy="76752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shade val="8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Rettangolo 7"/>
            <p:cNvSpPr/>
            <p:nvPr/>
          </p:nvSpPr>
          <p:spPr>
            <a:xfrm>
              <a:off x="987538" y="-358042"/>
              <a:ext cx="8157029" cy="7293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1920" tIns="121920" rIns="121920" bIns="121920" spcCol="1270" anchor="ctr"/>
            <a:lstStyle/>
            <a:p>
              <a:pPr defTabSz="14224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it-IT" sz="3200" dirty="0"/>
                <a:t>Vantaggi</a:t>
              </a:r>
              <a:endParaRPr lang="it-IT" sz="3200" dirty="0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Azioni proposte per gli esercizi commerciali:</a:t>
            </a:r>
            <a:endParaRPr lang="it-IT" dirty="0" smtClean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3196952"/>
          </a:xfrm>
        </p:spPr>
        <p:txBody>
          <a:bodyPr rtlCol="0">
            <a:normAutofit/>
          </a:bodyPr>
          <a:lstStyle/>
          <a:p>
            <a:pPr marL="355600" indent="-355600">
              <a:defRPr/>
            </a:pPr>
            <a:r>
              <a:rPr lang="it-IT" sz="2800" dirty="0" smtClean="0">
                <a:solidFill>
                  <a:prstClr val="black"/>
                </a:solidFill>
              </a:rPr>
              <a:t>revisione </a:t>
            </a:r>
            <a:r>
              <a:rPr lang="it-IT" sz="2800" dirty="0" smtClean="0">
                <a:solidFill>
                  <a:prstClr val="black"/>
                </a:solidFill>
              </a:rPr>
              <a:t>straordinaria dei contenitori in dotazione agli esercizi commerciali e integrazione ove necessario</a:t>
            </a:r>
          </a:p>
          <a:p>
            <a:pPr marL="355600" indent="-35560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2800" dirty="0" smtClean="0">
                <a:solidFill>
                  <a:prstClr val="black"/>
                </a:solidFill>
              </a:rPr>
              <a:t>campagna informativa capillare</a:t>
            </a:r>
          </a:p>
          <a:p>
            <a:pPr marL="355600" indent="-35560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2800" dirty="0" smtClean="0">
                <a:solidFill>
                  <a:prstClr val="black"/>
                </a:solidFill>
              </a:rPr>
              <a:t>controlli e verifiche sulle modalità di esposizione e sulla qualità dei conferimenti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it-IT" sz="2800" dirty="0" smtClean="0">
              <a:solidFill>
                <a:prstClr val="black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it-I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Potenziamento </a:t>
            </a:r>
            <a:br>
              <a:rPr lang="it-IT" dirty="0" smtClean="0"/>
            </a:br>
            <a:r>
              <a:rPr lang="it-IT" dirty="0" smtClean="0"/>
              <a:t>Centri di Raccolta</a:t>
            </a:r>
          </a:p>
        </p:txBody>
      </p:sp>
      <p:sp>
        <p:nvSpPr>
          <p:cNvPr id="17410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21188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it-IT" sz="2800" dirty="0" smtClean="0"/>
              <a:t>Riordino del centro di raccolta “</a:t>
            </a:r>
            <a:r>
              <a:rPr lang="it-IT" sz="2800" dirty="0" err="1" smtClean="0"/>
              <a:t>Stagnoni</a:t>
            </a:r>
            <a:r>
              <a:rPr lang="it-IT" sz="2800" dirty="0" smtClean="0"/>
              <a:t>” e suddivisione delle aree e degli accessi:</a:t>
            </a:r>
          </a:p>
          <a:p>
            <a:r>
              <a:rPr lang="it-IT" sz="2800" dirty="0" smtClean="0"/>
              <a:t>Cittadini</a:t>
            </a:r>
          </a:p>
          <a:p>
            <a:r>
              <a:rPr lang="it-IT" sz="2800" dirty="0" smtClean="0"/>
              <a:t>Ditte e mezzi della raccolta (ACAM</a:t>
            </a:r>
            <a:r>
              <a:rPr lang="it-IT" sz="2800" dirty="0" smtClean="0"/>
              <a:t>)</a:t>
            </a:r>
            <a:endParaRPr lang="it-IT" sz="2800" dirty="0" smtClean="0"/>
          </a:p>
          <a:p>
            <a:pPr>
              <a:buFont typeface="Arial" charset="0"/>
              <a:buNone/>
            </a:pPr>
            <a:r>
              <a:rPr lang="it-IT" sz="2800" dirty="0" smtClean="0"/>
              <a:t>Allestimento di una nuova isola ecologica </a:t>
            </a:r>
            <a:r>
              <a:rPr lang="it-IT" sz="2800" dirty="0" smtClean="0"/>
              <a:t>presso</a:t>
            </a:r>
          </a:p>
          <a:p>
            <a:pPr>
              <a:buFont typeface="Arial" charset="0"/>
              <a:buNone/>
            </a:pPr>
            <a:r>
              <a:rPr lang="it-IT" sz="2800" dirty="0" smtClean="0"/>
              <a:t>un’area </a:t>
            </a:r>
            <a:r>
              <a:rPr lang="it-IT" sz="2800" dirty="0" smtClean="0"/>
              <a:t>messa a disposizione del comune(Boschetti)</a:t>
            </a:r>
          </a:p>
          <a:p>
            <a:endParaRPr lang="it-IT" sz="2800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3400" smtClean="0"/>
              <a:t>Semplificazione giorni di raccolta</a:t>
            </a:r>
          </a:p>
        </p:txBody>
      </p:sp>
      <p:sp>
        <p:nvSpPr>
          <p:cNvPr id="18434" name="Segnaposto contenuto 2"/>
          <p:cNvSpPr>
            <a:spLocks noGrp="1"/>
          </p:cNvSpPr>
          <p:nvPr>
            <p:ph idx="1"/>
          </p:nvPr>
        </p:nvSpPr>
        <p:spPr>
          <a:xfrm>
            <a:off x="457200" y="1412875"/>
            <a:ext cx="8229600" cy="749300"/>
          </a:xfrm>
        </p:spPr>
        <p:txBody>
          <a:bodyPr/>
          <a:lstStyle/>
          <a:p>
            <a:r>
              <a:rPr lang="it-IT" sz="2000" smtClean="0"/>
              <a:t>Calendario attuale (esempio zona H) con 2 giornate senza conferimenti</a:t>
            </a:r>
          </a:p>
        </p:txBody>
      </p:sp>
      <p:sp>
        <p:nvSpPr>
          <p:cNvPr id="14" name="Rettangolo 13"/>
          <p:cNvSpPr/>
          <p:nvPr/>
        </p:nvSpPr>
        <p:spPr>
          <a:xfrm>
            <a:off x="827088" y="1801813"/>
            <a:ext cx="1008062" cy="5032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3200" dirty="0" err="1">
                <a:solidFill>
                  <a:schemeClr val="bg1"/>
                </a:solidFill>
              </a:rPr>
              <a:t>lun</a:t>
            </a:r>
            <a:endParaRPr lang="it-IT" sz="3200" dirty="0">
              <a:solidFill>
                <a:schemeClr val="bg1"/>
              </a:solidFill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1908175" y="1801813"/>
            <a:ext cx="1008063" cy="5032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3200" dirty="0">
                <a:solidFill>
                  <a:schemeClr val="bg1"/>
                </a:solidFill>
              </a:rPr>
              <a:t>mar</a:t>
            </a:r>
            <a:endParaRPr lang="it-IT" sz="3200" dirty="0">
              <a:solidFill>
                <a:schemeClr val="bg1"/>
              </a:solidFill>
            </a:endParaRPr>
          </a:p>
        </p:txBody>
      </p:sp>
      <p:sp>
        <p:nvSpPr>
          <p:cNvPr id="16" name="Rettangolo 15"/>
          <p:cNvSpPr/>
          <p:nvPr/>
        </p:nvSpPr>
        <p:spPr>
          <a:xfrm>
            <a:off x="2987675" y="1801813"/>
            <a:ext cx="1008063" cy="5032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3200" dirty="0" err="1">
                <a:solidFill>
                  <a:schemeClr val="bg1"/>
                </a:solidFill>
              </a:rPr>
              <a:t>mer</a:t>
            </a:r>
            <a:endParaRPr lang="it-IT" sz="3200" dirty="0">
              <a:solidFill>
                <a:schemeClr val="bg1"/>
              </a:solidFill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4067175" y="1801813"/>
            <a:ext cx="1009650" cy="5032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3200" dirty="0" err="1">
                <a:solidFill>
                  <a:schemeClr val="bg1"/>
                </a:solidFill>
              </a:rPr>
              <a:t>gio</a:t>
            </a:r>
            <a:endParaRPr lang="it-IT" sz="3200" dirty="0">
              <a:solidFill>
                <a:schemeClr val="bg1"/>
              </a:solidFill>
            </a:endParaRPr>
          </a:p>
        </p:txBody>
      </p:sp>
      <p:sp>
        <p:nvSpPr>
          <p:cNvPr id="18" name="Rettangolo 17"/>
          <p:cNvSpPr/>
          <p:nvPr/>
        </p:nvSpPr>
        <p:spPr>
          <a:xfrm>
            <a:off x="5148263" y="1801813"/>
            <a:ext cx="1008062" cy="5032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3200" dirty="0" err="1">
                <a:solidFill>
                  <a:schemeClr val="bg1"/>
                </a:solidFill>
              </a:rPr>
              <a:t>ven</a:t>
            </a:r>
            <a:endParaRPr lang="it-IT" sz="3200" dirty="0">
              <a:solidFill>
                <a:schemeClr val="bg1"/>
              </a:solidFill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6227763" y="1801813"/>
            <a:ext cx="1008062" cy="5032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3200" dirty="0" err="1">
                <a:solidFill>
                  <a:schemeClr val="bg1"/>
                </a:solidFill>
              </a:rPr>
              <a:t>sab</a:t>
            </a:r>
            <a:endParaRPr lang="it-IT" sz="3200" dirty="0">
              <a:solidFill>
                <a:schemeClr val="bg1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7308850" y="1801813"/>
            <a:ext cx="1008063" cy="5032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3200" dirty="0" err="1">
                <a:solidFill>
                  <a:schemeClr val="bg1"/>
                </a:solidFill>
              </a:rPr>
              <a:t>dom</a:t>
            </a:r>
            <a:endParaRPr lang="it-IT" sz="3200" dirty="0">
              <a:solidFill>
                <a:schemeClr val="bg1"/>
              </a:solidFill>
            </a:endParaRPr>
          </a:p>
        </p:txBody>
      </p:sp>
      <p:sp>
        <p:nvSpPr>
          <p:cNvPr id="41" name="Rettangolo 40"/>
          <p:cNvSpPr/>
          <p:nvPr/>
        </p:nvSpPr>
        <p:spPr>
          <a:xfrm>
            <a:off x="827088" y="2378075"/>
            <a:ext cx="1008062" cy="574675"/>
          </a:xfrm>
          <a:prstGeom prst="rect">
            <a:avLst/>
          </a:prstGeom>
          <a:solidFill>
            <a:schemeClr val="accent6">
              <a:lumMod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/>
              <a:t>umido</a:t>
            </a:r>
            <a:endParaRPr lang="it-IT" dirty="0"/>
          </a:p>
        </p:txBody>
      </p:sp>
      <p:sp>
        <p:nvSpPr>
          <p:cNvPr id="42" name="Rettangolo 41"/>
          <p:cNvSpPr/>
          <p:nvPr/>
        </p:nvSpPr>
        <p:spPr>
          <a:xfrm>
            <a:off x="6227763" y="2378075"/>
            <a:ext cx="1008062" cy="57467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/>
              <a:t>secco</a:t>
            </a:r>
            <a:endParaRPr lang="it-IT" dirty="0"/>
          </a:p>
        </p:txBody>
      </p:sp>
      <p:sp>
        <p:nvSpPr>
          <p:cNvPr id="44" name="Rettangolo 43"/>
          <p:cNvSpPr/>
          <p:nvPr/>
        </p:nvSpPr>
        <p:spPr>
          <a:xfrm>
            <a:off x="4067175" y="2349500"/>
            <a:ext cx="1009650" cy="574675"/>
          </a:xfrm>
          <a:prstGeom prst="rect">
            <a:avLst/>
          </a:prstGeom>
          <a:solidFill>
            <a:schemeClr val="accent6">
              <a:lumMod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/>
              <a:t>umido</a:t>
            </a:r>
            <a:endParaRPr lang="it-IT" dirty="0"/>
          </a:p>
        </p:txBody>
      </p:sp>
      <p:sp>
        <p:nvSpPr>
          <p:cNvPr id="45" name="Rettangolo 44"/>
          <p:cNvSpPr/>
          <p:nvPr/>
        </p:nvSpPr>
        <p:spPr>
          <a:xfrm>
            <a:off x="6227763" y="3025775"/>
            <a:ext cx="1008062" cy="576263"/>
          </a:xfrm>
          <a:prstGeom prst="rect">
            <a:avLst/>
          </a:prstGeom>
          <a:solidFill>
            <a:schemeClr val="accent6">
              <a:lumMod val="50000"/>
            </a:schemeClr>
          </a:solidFill>
          <a:ln w="254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/>
              <a:t>umido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/>
              <a:t>(estate)</a:t>
            </a:r>
            <a:endParaRPr lang="it-IT" dirty="0"/>
          </a:p>
        </p:txBody>
      </p:sp>
      <p:sp>
        <p:nvSpPr>
          <p:cNvPr id="48" name="Rettangolo 47"/>
          <p:cNvSpPr/>
          <p:nvPr/>
        </p:nvSpPr>
        <p:spPr>
          <a:xfrm>
            <a:off x="1908175" y="2378075"/>
            <a:ext cx="1008063" cy="574675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>
                <a:solidFill>
                  <a:schemeClr val="tx1"/>
                </a:solidFill>
              </a:rPr>
              <a:t>carta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56" name="Rettangolo 55"/>
          <p:cNvSpPr/>
          <p:nvPr/>
        </p:nvSpPr>
        <p:spPr>
          <a:xfrm>
            <a:off x="5148263" y="2378075"/>
            <a:ext cx="1008062" cy="574675"/>
          </a:xfrm>
          <a:prstGeom prst="rect">
            <a:avLst/>
          </a:prstGeom>
          <a:solidFill>
            <a:srgbClr val="FFFF00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tx1"/>
                </a:solidFill>
              </a:rPr>
              <a:t>imballaggi </a:t>
            </a:r>
            <a:r>
              <a:rPr lang="it-IT" sz="1200" dirty="0">
                <a:solidFill>
                  <a:schemeClr val="tx1"/>
                </a:solidFill>
              </a:rPr>
              <a:t>(</a:t>
            </a:r>
            <a:r>
              <a:rPr lang="it-IT" sz="1200" dirty="0" err="1">
                <a:solidFill>
                  <a:schemeClr val="tx1"/>
                </a:solidFill>
              </a:rPr>
              <a:t>plas.-met</a:t>
            </a:r>
            <a:r>
              <a:rPr lang="it-IT" sz="1200" dirty="0">
                <a:solidFill>
                  <a:schemeClr val="tx1"/>
                </a:solidFill>
              </a:rPr>
              <a:t>)</a:t>
            </a:r>
            <a:endParaRPr lang="it-IT" sz="1200" dirty="0">
              <a:solidFill>
                <a:schemeClr val="tx1"/>
              </a:solidFill>
            </a:endParaRPr>
          </a:p>
        </p:txBody>
      </p:sp>
      <p:grpSp>
        <p:nvGrpSpPr>
          <p:cNvPr id="2" name="Gruppo 29"/>
          <p:cNvGrpSpPr>
            <a:grpSpLocks/>
          </p:cNvGrpSpPr>
          <p:nvPr/>
        </p:nvGrpSpPr>
        <p:grpSpPr bwMode="auto">
          <a:xfrm>
            <a:off x="7308850" y="2378075"/>
            <a:ext cx="1008063" cy="574675"/>
            <a:chOff x="7308304" y="3068960"/>
            <a:chExt cx="1008112" cy="576064"/>
          </a:xfrm>
        </p:grpSpPr>
        <p:cxnSp>
          <p:nvCxnSpPr>
            <p:cNvPr id="63" name="Connettore 1 62"/>
            <p:cNvCxnSpPr/>
            <p:nvPr/>
          </p:nvCxnSpPr>
          <p:spPr>
            <a:xfrm>
              <a:off x="7308304" y="3068960"/>
              <a:ext cx="1008112" cy="57606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Connettore 1 63"/>
            <p:cNvCxnSpPr/>
            <p:nvPr/>
          </p:nvCxnSpPr>
          <p:spPr>
            <a:xfrm flipV="1">
              <a:off x="7308304" y="3068960"/>
              <a:ext cx="1008112" cy="57606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uppo 30"/>
          <p:cNvGrpSpPr>
            <a:grpSpLocks/>
          </p:cNvGrpSpPr>
          <p:nvPr/>
        </p:nvGrpSpPr>
        <p:grpSpPr bwMode="auto">
          <a:xfrm>
            <a:off x="2987675" y="2349500"/>
            <a:ext cx="1008063" cy="574675"/>
            <a:chOff x="7308304" y="3068960"/>
            <a:chExt cx="1008112" cy="576064"/>
          </a:xfrm>
        </p:grpSpPr>
        <p:cxnSp>
          <p:nvCxnSpPr>
            <p:cNvPr id="32" name="Connettore 1 31"/>
            <p:cNvCxnSpPr/>
            <p:nvPr/>
          </p:nvCxnSpPr>
          <p:spPr>
            <a:xfrm>
              <a:off x="7308304" y="3068960"/>
              <a:ext cx="1008112" cy="57606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ttore 1 32"/>
            <p:cNvCxnSpPr/>
            <p:nvPr/>
          </p:nvCxnSpPr>
          <p:spPr>
            <a:xfrm flipV="1">
              <a:off x="7308304" y="3068960"/>
              <a:ext cx="1008112" cy="57606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450" name="Segnaposto contenuto 2"/>
          <p:cNvSpPr txBox="1">
            <a:spLocks/>
          </p:cNvSpPr>
          <p:nvPr/>
        </p:nvSpPr>
        <p:spPr bwMode="auto">
          <a:xfrm>
            <a:off x="468313" y="3500438"/>
            <a:ext cx="82296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it-IT" sz="2000">
                <a:latin typeface="Calibri" pitchFamily="34" charset="0"/>
              </a:rPr>
              <a:t>Calendario rivisto con 4 giornate senza conferimenti</a:t>
            </a:r>
          </a:p>
        </p:txBody>
      </p:sp>
      <p:sp>
        <p:nvSpPr>
          <p:cNvPr id="31" name="Rettangolo 30"/>
          <p:cNvSpPr/>
          <p:nvPr/>
        </p:nvSpPr>
        <p:spPr>
          <a:xfrm>
            <a:off x="838200" y="3889375"/>
            <a:ext cx="1008063" cy="5048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3200" dirty="0" err="1">
                <a:solidFill>
                  <a:schemeClr val="bg1"/>
                </a:solidFill>
              </a:rPr>
              <a:t>lun</a:t>
            </a:r>
            <a:endParaRPr lang="it-IT" sz="3200" dirty="0">
              <a:solidFill>
                <a:schemeClr val="bg1"/>
              </a:solidFill>
            </a:endParaRPr>
          </a:p>
        </p:txBody>
      </p:sp>
      <p:sp>
        <p:nvSpPr>
          <p:cNvPr id="34" name="Rettangolo 33"/>
          <p:cNvSpPr/>
          <p:nvPr/>
        </p:nvSpPr>
        <p:spPr>
          <a:xfrm>
            <a:off x="1917700" y="3889375"/>
            <a:ext cx="1008063" cy="5048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3200" dirty="0">
                <a:solidFill>
                  <a:schemeClr val="bg1"/>
                </a:solidFill>
              </a:rPr>
              <a:t>mar</a:t>
            </a:r>
            <a:endParaRPr lang="it-IT" sz="3200" dirty="0">
              <a:solidFill>
                <a:schemeClr val="bg1"/>
              </a:solidFill>
            </a:endParaRPr>
          </a:p>
        </p:txBody>
      </p:sp>
      <p:sp>
        <p:nvSpPr>
          <p:cNvPr id="35" name="Rettangolo 34"/>
          <p:cNvSpPr/>
          <p:nvPr/>
        </p:nvSpPr>
        <p:spPr>
          <a:xfrm>
            <a:off x="2998788" y="3889375"/>
            <a:ext cx="1008062" cy="5048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3200" dirty="0" err="1">
                <a:solidFill>
                  <a:schemeClr val="bg1"/>
                </a:solidFill>
              </a:rPr>
              <a:t>mer</a:t>
            </a:r>
            <a:endParaRPr lang="it-IT" sz="3200" dirty="0">
              <a:solidFill>
                <a:schemeClr val="bg1"/>
              </a:solidFill>
            </a:endParaRPr>
          </a:p>
        </p:txBody>
      </p:sp>
      <p:sp>
        <p:nvSpPr>
          <p:cNvPr id="36" name="Rettangolo 35"/>
          <p:cNvSpPr/>
          <p:nvPr/>
        </p:nvSpPr>
        <p:spPr>
          <a:xfrm>
            <a:off x="4078288" y="3889375"/>
            <a:ext cx="1008062" cy="5048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3200" dirty="0" err="1">
                <a:solidFill>
                  <a:schemeClr val="bg1"/>
                </a:solidFill>
              </a:rPr>
              <a:t>gio</a:t>
            </a:r>
            <a:endParaRPr lang="it-IT" sz="3200" dirty="0">
              <a:solidFill>
                <a:schemeClr val="bg1"/>
              </a:solidFill>
            </a:endParaRPr>
          </a:p>
        </p:txBody>
      </p:sp>
      <p:sp>
        <p:nvSpPr>
          <p:cNvPr id="37" name="Rettangolo 36"/>
          <p:cNvSpPr/>
          <p:nvPr/>
        </p:nvSpPr>
        <p:spPr>
          <a:xfrm>
            <a:off x="5157788" y="3889375"/>
            <a:ext cx="1008062" cy="5048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3200" dirty="0" err="1">
                <a:solidFill>
                  <a:schemeClr val="bg1"/>
                </a:solidFill>
              </a:rPr>
              <a:t>ven</a:t>
            </a:r>
            <a:endParaRPr lang="it-IT" sz="3200" dirty="0">
              <a:solidFill>
                <a:schemeClr val="bg1"/>
              </a:solidFill>
            </a:endParaRPr>
          </a:p>
        </p:txBody>
      </p:sp>
      <p:sp>
        <p:nvSpPr>
          <p:cNvPr id="38" name="Rettangolo 37"/>
          <p:cNvSpPr/>
          <p:nvPr/>
        </p:nvSpPr>
        <p:spPr>
          <a:xfrm>
            <a:off x="6238875" y="3889375"/>
            <a:ext cx="1008063" cy="5048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3200" dirty="0" err="1">
                <a:solidFill>
                  <a:schemeClr val="bg1"/>
                </a:solidFill>
              </a:rPr>
              <a:t>sab</a:t>
            </a:r>
            <a:endParaRPr lang="it-IT" sz="3200" dirty="0">
              <a:solidFill>
                <a:schemeClr val="bg1"/>
              </a:solidFill>
            </a:endParaRPr>
          </a:p>
        </p:txBody>
      </p:sp>
      <p:sp>
        <p:nvSpPr>
          <p:cNvPr id="39" name="Rettangolo 38"/>
          <p:cNvSpPr/>
          <p:nvPr/>
        </p:nvSpPr>
        <p:spPr>
          <a:xfrm>
            <a:off x="7318375" y="3889375"/>
            <a:ext cx="1008063" cy="5048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3200" dirty="0" err="1">
                <a:solidFill>
                  <a:schemeClr val="bg1"/>
                </a:solidFill>
              </a:rPr>
              <a:t>dom</a:t>
            </a:r>
            <a:endParaRPr lang="it-IT" sz="3200" dirty="0">
              <a:solidFill>
                <a:schemeClr val="bg1"/>
              </a:solidFill>
            </a:endParaRPr>
          </a:p>
        </p:txBody>
      </p:sp>
      <p:sp>
        <p:nvSpPr>
          <p:cNvPr id="40" name="Rettangolo 39"/>
          <p:cNvSpPr/>
          <p:nvPr/>
        </p:nvSpPr>
        <p:spPr>
          <a:xfrm>
            <a:off x="838200" y="4465638"/>
            <a:ext cx="1008063" cy="576262"/>
          </a:xfrm>
          <a:prstGeom prst="rect">
            <a:avLst/>
          </a:prstGeom>
          <a:solidFill>
            <a:schemeClr val="accent6">
              <a:lumMod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/>
              <a:t>umido</a:t>
            </a:r>
            <a:endParaRPr lang="it-IT" dirty="0"/>
          </a:p>
        </p:txBody>
      </p:sp>
      <p:sp>
        <p:nvSpPr>
          <p:cNvPr id="51" name="Rettangolo 50"/>
          <p:cNvSpPr/>
          <p:nvPr/>
        </p:nvSpPr>
        <p:spPr>
          <a:xfrm>
            <a:off x="5148263" y="5113338"/>
            <a:ext cx="1008062" cy="576262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/>
              <a:t>secco</a:t>
            </a:r>
            <a:endParaRPr lang="it-IT" dirty="0"/>
          </a:p>
        </p:txBody>
      </p:sp>
      <p:sp>
        <p:nvSpPr>
          <p:cNvPr id="52" name="Rettangolo 51"/>
          <p:cNvSpPr/>
          <p:nvPr/>
        </p:nvSpPr>
        <p:spPr>
          <a:xfrm>
            <a:off x="5148263" y="4465638"/>
            <a:ext cx="1008062" cy="576262"/>
          </a:xfrm>
          <a:prstGeom prst="rect">
            <a:avLst/>
          </a:prstGeom>
          <a:solidFill>
            <a:schemeClr val="accent6">
              <a:lumMod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/>
              <a:t>umido</a:t>
            </a:r>
            <a:endParaRPr lang="it-IT" dirty="0"/>
          </a:p>
        </p:txBody>
      </p:sp>
      <p:sp>
        <p:nvSpPr>
          <p:cNvPr id="53" name="Rettangolo 52"/>
          <p:cNvSpPr/>
          <p:nvPr/>
        </p:nvSpPr>
        <p:spPr>
          <a:xfrm>
            <a:off x="2987675" y="4465638"/>
            <a:ext cx="1008063" cy="576262"/>
          </a:xfrm>
          <a:prstGeom prst="rect">
            <a:avLst/>
          </a:prstGeom>
          <a:solidFill>
            <a:schemeClr val="accent6">
              <a:lumMod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/>
              <a:t>umido</a:t>
            </a:r>
          </a:p>
        </p:txBody>
      </p:sp>
      <p:sp>
        <p:nvSpPr>
          <p:cNvPr id="54" name="Rettangolo 53"/>
          <p:cNvSpPr/>
          <p:nvPr/>
        </p:nvSpPr>
        <p:spPr>
          <a:xfrm>
            <a:off x="827088" y="5113338"/>
            <a:ext cx="1008062" cy="576262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>
                <a:solidFill>
                  <a:schemeClr val="tx1"/>
                </a:solidFill>
              </a:rPr>
              <a:t>carta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55" name="Rettangolo 54"/>
          <p:cNvSpPr/>
          <p:nvPr/>
        </p:nvSpPr>
        <p:spPr>
          <a:xfrm>
            <a:off x="2987675" y="5113338"/>
            <a:ext cx="1008063" cy="576262"/>
          </a:xfrm>
          <a:prstGeom prst="rect">
            <a:avLst/>
          </a:prstGeom>
          <a:solidFill>
            <a:srgbClr val="FFFF00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tx1"/>
                </a:solidFill>
              </a:rPr>
              <a:t>imballaggi </a:t>
            </a:r>
            <a:r>
              <a:rPr lang="it-IT" sz="1200" dirty="0">
                <a:solidFill>
                  <a:schemeClr val="tx1"/>
                </a:solidFill>
              </a:rPr>
              <a:t>(</a:t>
            </a:r>
            <a:r>
              <a:rPr lang="it-IT" sz="1200" dirty="0" err="1">
                <a:solidFill>
                  <a:schemeClr val="tx1"/>
                </a:solidFill>
              </a:rPr>
              <a:t>plas.-met</a:t>
            </a:r>
            <a:r>
              <a:rPr lang="it-IT" sz="1200" dirty="0">
                <a:solidFill>
                  <a:schemeClr val="tx1"/>
                </a:solidFill>
              </a:rPr>
              <a:t>)</a:t>
            </a:r>
            <a:endParaRPr lang="it-IT" sz="1200" dirty="0">
              <a:solidFill>
                <a:schemeClr val="tx1"/>
              </a:solidFill>
            </a:endParaRPr>
          </a:p>
        </p:txBody>
      </p:sp>
      <p:grpSp>
        <p:nvGrpSpPr>
          <p:cNvPr id="4" name="Gruppo 29"/>
          <p:cNvGrpSpPr>
            <a:grpSpLocks/>
          </p:cNvGrpSpPr>
          <p:nvPr/>
        </p:nvGrpSpPr>
        <p:grpSpPr bwMode="auto">
          <a:xfrm>
            <a:off x="7318375" y="4465638"/>
            <a:ext cx="1008063" cy="576262"/>
            <a:chOff x="7308304" y="3068960"/>
            <a:chExt cx="1008112" cy="576064"/>
          </a:xfrm>
        </p:grpSpPr>
        <p:cxnSp>
          <p:nvCxnSpPr>
            <p:cNvPr id="58" name="Connettore 1 57"/>
            <p:cNvCxnSpPr/>
            <p:nvPr/>
          </p:nvCxnSpPr>
          <p:spPr>
            <a:xfrm>
              <a:off x="7308304" y="3068960"/>
              <a:ext cx="1008112" cy="57606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nettore 1 58"/>
            <p:cNvCxnSpPr/>
            <p:nvPr/>
          </p:nvCxnSpPr>
          <p:spPr>
            <a:xfrm flipV="1">
              <a:off x="7308304" y="3068960"/>
              <a:ext cx="1008112" cy="57606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uppo 30"/>
          <p:cNvGrpSpPr>
            <a:grpSpLocks/>
          </p:cNvGrpSpPr>
          <p:nvPr/>
        </p:nvGrpSpPr>
        <p:grpSpPr bwMode="auto">
          <a:xfrm>
            <a:off x="4078288" y="4465638"/>
            <a:ext cx="1008062" cy="576262"/>
            <a:chOff x="7308304" y="3068960"/>
            <a:chExt cx="1008112" cy="576064"/>
          </a:xfrm>
        </p:grpSpPr>
        <p:cxnSp>
          <p:nvCxnSpPr>
            <p:cNvPr id="61" name="Connettore 1 60"/>
            <p:cNvCxnSpPr/>
            <p:nvPr/>
          </p:nvCxnSpPr>
          <p:spPr>
            <a:xfrm>
              <a:off x="7308304" y="3068960"/>
              <a:ext cx="1008112" cy="57606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nettore 1 61"/>
            <p:cNvCxnSpPr/>
            <p:nvPr/>
          </p:nvCxnSpPr>
          <p:spPr>
            <a:xfrm flipV="1">
              <a:off x="7308304" y="3068960"/>
              <a:ext cx="1008112" cy="57606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uppo 30"/>
          <p:cNvGrpSpPr>
            <a:grpSpLocks/>
          </p:cNvGrpSpPr>
          <p:nvPr/>
        </p:nvGrpSpPr>
        <p:grpSpPr bwMode="auto">
          <a:xfrm>
            <a:off x="1908175" y="4465638"/>
            <a:ext cx="1008063" cy="576262"/>
            <a:chOff x="7308304" y="3068960"/>
            <a:chExt cx="1008112" cy="576064"/>
          </a:xfrm>
        </p:grpSpPr>
        <p:cxnSp>
          <p:nvCxnSpPr>
            <p:cNvPr id="68" name="Connettore 1 67"/>
            <p:cNvCxnSpPr/>
            <p:nvPr/>
          </p:nvCxnSpPr>
          <p:spPr>
            <a:xfrm>
              <a:off x="7308304" y="3068960"/>
              <a:ext cx="1008112" cy="57606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Connettore 1 68"/>
            <p:cNvCxnSpPr/>
            <p:nvPr/>
          </p:nvCxnSpPr>
          <p:spPr>
            <a:xfrm flipV="1">
              <a:off x="7308304" y="3068960"/>
              <a:ext cx="1008112" cy="57606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uppo 29"/>
          <p:cNvGrpSpPr>
            <a:grpSpLocks/>
          </p:cNvGrpSpPr>
          <p:nvPr/>
        </p:nvGrpSpPr>
        <p:grpSpPr bwMode="auto">
          <a:xfrm>
            <a:off x="6227763" y="4465638"/>
            <a:ext cx="1008062" cy="576262"/>
            <a:chOff x="7308304" y="3068960"/>
            <a:chExt cx="1008112" cy="576064"/>
          </a:xfrm>
        </p:grpSpPr>
        <p:cxnSp>
          <p:nvCxnSpPr>
            <p:cNvPr id="71" name="Connettore 1 70"/>
            <p:cNvCxnSpPr/>
            <p:nvPr/>
          </p:nvCxnSpPr>
          <p:spPr>
            <a:xfrm>
              <a:off x="7308304" y="3068960"/>
              <a:ext cx="1008112" cy="57606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Connettore 1 71"/>
            <p:cNvCxnSpPr/>
            <p:nvPr/>
          </p:nvCxnSpPr>
          <p:spPr>
            <a:xfrm flipV="1">
              <a:off x="7308304" y="3068960"/>
              <a:ext cx="1008112" cy="57606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uppo 30"/>
          <p:cNvGrpSpPr>
            <a:grpSpLocks/>
          </p:cNvGrpSpPr>
          <p:nvPr/>
        </p:nvGrpSpPr>
        <p:grpSpPr bwMode="auto">
          <a:xfrm>
            <a:off x="1908175" y="5113338"/>
            <a:ext cx="1008063" cy="576262"/>
            <a:chOff x="7308304" y="3068960"/>
            <a:chExt cx="1008112" cy="576064"/>
          </a:xfrm>
        </p:grpSpPr>
        <p:cxnSp>
          <p:nvCxnSpPr>
            <p:cNvPr id="74" name="Connettore 1 73"/>
            <p:cNvCxnSpPr/>
            <p:nvPr/>
          </p:nvCxnSpPr>
          <p:spPr>
            <a:xfrm>
              <a:off x="7308304" y="3068960"/>
              <a:ext cx="1008112" cy="57606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Connettore 1 74"/>
            <p:cNvCxnSpPr/>
            <p:nvPr/>
          </p:nvCxnSpPr>
          <p:spPr>
            <a:xfrm flipV="1">
              <a:off x="7308304" y="3068960"/>
              <a:ext cx="1008112" cy="57606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uppo 30"/>
          <p:cNvGrpSpPr>
            <a:grpSpLocks/>
          </p:cNvGrpSpPr>
          <p:nvPr/>
        </p:nvGrpSpPr>
        <p:grpSpPr bwMode="auto">
          <a:xfrm>
            <a:off x="4067175" y="5113338"/>
            <a:ext cx="1009650" cy="576262"/>
            <a:chOff x="7308304" y="3068960"/>
            <a:chExt cx="1008112" cy="576064"/>
          </a:xfrm>
        </p:grpSpPr>
        <p:cxnSp>
          <p:nvCxnSpPr>
            <p:cNvPr id="77" name="Connettore 1 76"/>
            <p:cNvCxnSpPr/>
            <p:nvPr/>
          </p:nvCxnSpPr>
          <p:spPr>
            <a:xfrm>
              <a:off x="7308304" y="3068960"/>
              <a:ext cx="1008112" cy="57606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Connettore 1 77"/>
            <p:cNvCxnSpPr/>
            <p:nvPr/>
          </p:nvCxnSpPr>
          <p:spPr>
            <a:xfrm flipV="1">
              <a:off x="7308304" y="3068960"/>
              <a:ext cx="1008112" cy="57606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uppo 30"/>
          <p:cNvGrpSpPr>
            <a:grpSpLocks/>
          </p:cNvGrpSpPr>
          <p:nvPr/>
        </p:nvGrpSpPr>
        <p:grpSpPr bwMode="auto">
          <a:xfrm>
            <a:off x="6227763" y="5113338"/>
            <a:ext cx="1008062" cy="576262"/>
            <a:chOff x="7308304" y="3068960"/>
            <a:chExt cx="1008112" cy="576064"/>
          </a:xfrm>
        </p:grpSpPr>
        <p:cxnSp>
          <p:nvCxnSpPr>
            <p:cNvPr id="80" name="Connettore 1 79"/>
            <p:cNvCxnSpPr/>
            <p:nvPr/>
          </p:nvCxnSpPr>
          <p:spPr>
            <a:xfrm>
              <a:off x="7308304" y="3068960"/>
              <a:ext cx="1008112" cy="57606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Connettore 1 80"/>
            <p:cNvCxnSpPr/>
            <p:nvPr/>
          </p:nvCxnSpPr>
          <p:spPr>
            <a:xfrm flipV="1">
              <a:off x="7308304" y="3068960"/>
              <a:ext cx="1008112" cy="57606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uppo 30"/>
          <p:cNvGrpSpPr>
            <a:grpSpLocks/>
          </p:cNvGrpSpPr>
          <p:nvPr/>
        </p:nvGrpSpPr>
        <p:grpSpPr bwMode="auto">
          <a:xfrm>
            <a:off x="7380288" y="5113338"/>
            <a:ext cx="1008062" cy="576262"/>
            <a:chOff x="7308304" y="3068960"/>
            <a:chExt cx="1008112" cy="576064"/>
          </a:xfrm>
        </p:grpSpPr>
        <p:cxnSp>
          <p:nvCxnSpPr>
            <p:cNvPr id="83" name="Connettore 1 82"/>
            <p:cNvCxnSpPr/>
            <p:nvPr/>
          </p:nvCxnSpPr>
          <p:spPr>
            <a:xfrm>
              <a:off x="7308304" y="3068960"/>
              <a:ext cx="1008112" cy="57606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Connettore 1 83"/>
            <p:cNvCxnSpPr/>
            <p:nvPr/>
          </p:nvCxnSpPr>
          <p:spPr>
            <a:xfrm flipV="1">
              <a:off x="7308304" y="3068960"/>
              <a:ext cx="1008112" cy="57606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6" name="Connettore 2 85"/>
          <p:cNvCxnSpPr/>
          <p:nvPr/>
        </p:nvCxnSpPr>
        <p:spPr>
          <a:xfrm flipV="1">
            <a:off x="3492500" y="2997200"/>
            <a:ext cx="0" cy="360363"/>
          </a:xfrm>
          <a:prstGeom prst="straightConnector1">
            <a:avLst/>
          </a:prstGeom>
          <a:ln w="571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Connettore 2 86"/>
          <p:cNvCxnSpPr/>
          <p:nvPr/>
        </p:nvCxnSpPr>
        <p:spPr>
          <a:xfrm flipV="1">
            <a:off x="7812088" y="2997200"/>
            <a:ext cx="0" cy="360363"/>
          </a:xfrm>
          <a:prstGeom prst="straightConnector1">
            <a:avLst/>
          </a:prstGeom>
          <a:ln w="571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Connettore 2 87"/>
          <p:cNvCxnSpPr/>
          <p:nvPr/>
        </p:nvCxnSpPr>
        <p:spPr>
          <a:xfrm flipV="1">
            <a:off x="7885113" y="5762625"/>
            <a:ext cx="0" cy="358775"/>
          </a:xfrm>
          <a:prstGeom prst="straightConnector1">
            <a:avLst/>
          </a:prstGeom>
          <a:ln w="571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ttore 2 88"/>
          <p:cNvCxnSpPr/>
          <p:nvPr/>
        </p:nvCxnSpPr>
        <p:spPr>
          <a:xfrm flipV="1">
            <a:off x="6804025" y="5762625"/>
            <a:ext cx="0" cy="358775"/>
          </a:xfrm>
          <a:prstGeom prst="straightConnector1">
            <a:avLst/>
          </a:prstGeom>
          <a:ln w="571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ttore 2 89"/>
          <p:cNvCxnSpPr/>
          <p:nvPr/>
        </p:nvCxnSpPr>
        <p:spPr>
          <a:xfrm flipV="1">
            <a:off x="4572000" y="5762625"/>
            <a:ext cx="0" cy="358775"/>
          </a:xfrm>
          <a:prstGeom prst="straightConnector1">
            <a:avLst/>
          </a:prstGeom>
          <a:ln w="571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ttore 2 90"/>
          <p:cNvCxnSpPr/>
          <p:nvPr/>
        </p:nvCxnSpPr>
        <p:spPr>
          <a:xfrm flipV="1">
            <a:off x="2411413" y="5762625"/>
            <a:ext cx="0" cy="358775"/>
          </a:xfrm>
          <a:prstGeom prst="straightConnector1">
            <a:avLst/>
          </a:prstGeom>
          <a:ln w="571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3400" smtClean="0"/>
              <a:t>Semplificazione giorni di raccolta</a:t>
            </a:r>
          </a:p>
        </p:txBody>
      </p:sp>
      <p:grpSp>
        <p:nvGrpSpPr>
          <p:cNvPr id="2" name="Gruppo 69"/>
          <p:cNvGrpSpPr>
            <a:grpSpLocks/>
          </p:cNvGrpSpPr>
          <p:nvPr/>
        </p:nvGrpSpPr>
        <p:grpSpPr bwMode="auto">
          <a:xfrm>
            <a:off x="914400" y="2060575"/>
            <a:ext cx="7834313" cy="3744913"/>
            <a:chOff x="0" y="2856434"/>
            <a:chExt cx="8229600" cy="767520"/>
          </a:xfrm>
        </p:grpSpPr>
        <p:sp>
          <p:nvSpPr>
            <p:cNvPr id="73" name="Rettangolo arrotondato 72"/>
            <p:cNvSpPr/>
            <p:nvPr/>
          </p:nvSpPr>
          <p:spPr>
            <a:xfrm>
              <a:off x="0" y="2856434"/>
              <a:ext cx="8229600" cy="76752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shade val="80000"/>
                <a:hueOff val="306246"/>
                <a:satOff val="-4392"/>
                <a:lumOff val="25615"/>
                <a:alphaOff val="0"/>
              </a:schemeClr>
            </a:fillRef>
            <a:effectRef idx="0">
              <a:schemeClr val="accent1">
                <a:shade val="80000"/>
                <a:hueOff val="306246"/>
                <a:satOff val="-4392"/>
                <a:lumOff val="2561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6" name="Rettangolo 75"/>
            <p:cNvSpPr/>
            <p:nvPr/>
          </p:nvSpPr>
          <p:spPr>
            <a:xfrm>
              <a:off x="36687" y="2893850"/>
              <a:ext cx="8156226" cy="69268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1920" tIns="121920" rIns="121920" bIns="121920" spcCol="1270" anchor="ctr">
              <a:normAutofit/>
            </a:bodyPr>
            <a:lstStyle/>
            <a:p>
              <a:pPr marL="542925" indent="-361950" defTabSz="1422400" fontAlgn="auto">
                <a:lnSpc>
                  <a:spcPct val="90000"/>
                </a:lnSpc>
                <a:spcAft>
                  <a:spcPct val="35000"/>
                </a:spcAft>
                <a:buFont typeface="Arial" pitchFamily="34" charset="0"/>
                <a:buChar char="•"/>
                <a:defRPr/>
              </a:pPr>
              <a:endParaRPr lang="it-IT" sz="2800" dirty="0"/>
            </a:p>
            <a:p>
              <a:pPr marL="542925" indent="-361950" defTabSz="1422400" fontAlgn="auto">
                <a:lnSpc>
                  <a:spcPct val="90000"/>
                </a:lnSpc>
                <a:spcAft>
                  <a:spcPct val="35000"/>
                </a:spcAft>
                <a:buFont typeface="Arial" pitchFamily="34" charset="0"/>
                <a:buChar char="•"/>
                <a:defRPr/>
              </a:pPr>
              <a:r>
                <a:rPr lang="it-IT" sz="2800" dirty="0"/>
                <a:t>Miglioramento del decoro urbano con meno giornate di esposizione dei rifiuti nell’arco della settimana</a:t>
              </a:r>
            </a:p>
            <a:p>
              <a:pPr marL="542925" indent="-361950" defTabSz="1422400" fontAlgn="auto">
                <a:lnSpc>
                  <a:spcPct val="90000"/>
                </a:lnSpc>
                <a:spcAft>
                  <a:spcPct val="35000"/>
                </a:spcAft>
                <a:buFont typeface="Arial" pitchFamily="34" charset="0"/>
                <a:buChar char="•"/>
                <a:defRPr/>
              </a:pPr>
              <a:r>
                <a:rPr lang="it-IT" sz="2800" dirty="0"/>
                <a:t>Minore disturbo ai cittadini</a:t>
              </a:r>
            </a:p>
            <a:p>
              <a:pPr marL="542925" indent="-361950" defTabSz="1422400" fontAlgn="auto">
                <a:lnSpc>
                  <a:spcPct val="90000"/>
                </a:lnSpc>
                <a:spcAft>
                  <a:spcPct val="35000"/>
                </a:spcAft>
                <a:buFont typeface="Arial" pitchFamily="34" charset="0"/>
                <a:buChar char="•"/>
                <a:defRPr/>
              </a:pPr>
              <a:r>
                <a:rPr lang="it-IT" sz="2800" dirty="0"/>
                <a:t>Fidelizzazione di due operatori su ciascuna zona </a:t>
              </a:r>
            </a:p>
          </p:txBody>
        </p:sp>
      </p:grpSp>
      <p:grpSp>
        <p:nvGrpSpPr>
          <p:cNvPr id="3" name="Gruppo 78"/>
          <p:cNvGrpSpPr>
            <a:grpSpLocks/>
          </p:cNvGrpSpPr>
          <p:nvPr/>
        </p:nvGrpSpPr>
        <p:grpSpPr bwMode="auto">
          <a:xfrm>
            <a:off x="468313" y="1773238"/>
            <a:ext cx="1800225" cy="766762"/>
            <a:chOff x="0" y="2353"/>
            <a:chExt cx="8229600" cy="767520"/>
          </a:xfrm>
        </p:grpSpPr>
        <p:sp>
          <p:nvSpPr>
            <p:cNvPr id="82" name="Rettangolo arrotondato 81"/>
            <p:cNvSpPr/>
            <p:nvPr/>
          </p:nvSpPr>
          <p:spPr>
            <a:xfrm>
              <a:off x="0" y="2353"/>
              <a:ext cx="8229600" cy="76752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shade val="8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5" name="Rettangolo 84"/>
            <p:cNvSpPr/>
            <p:nvPr/>
          </p:nvSpPr>
          <p:spPr>
            <a:xfrm>
              <a:off x="36283" y="40491"/>
              <a:ext cx="8157029" cy="69124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1920" tIns="121920" rIns="121920" bIns="121920" spcCol="1270" anchor="ctr"/>
            <a:lstStyle/>
            <a:p>
              <a:pPr defTabSz="14224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it-IT" sz="3200" dirty="0"/>
                <a:t>Vantaggi</a:t>
              </a:r>
              <a:endParaRPr lang="it-IT" sz="3200" dirty="0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Accorpamento zone</a:t>
            </a:r>
          </a:p>
        </p:txBody>
      </p:sp>
      <p:sp>
        <p:nvSpPr>
          <p:cNvPr id="20482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21188"/>
          </a:xfrm>
        </p:spPr>
        <p:txBody>
          <a:bodyPr/>
          <a:lstStyle/>
          <a:p>
            <a:r>
              <a:rPr lang="it-IT" b="1" smtClean="0"/>
              <a:t>Attuale</a:t>
            </a:r>
            <a:r>
              <a:rPr lang="it-IT" smtClean="0"/>
              <a:t>: 12 zone (A-O) + Postazioni mobili (G)</a:t>
            </a:r>
          </a:p>
          <a:p>
            <a:r>
              <a:rPr lang="it-IT" b="1" smtClean="0"/>
              <a:t>Proposta</a:t>
            </a:r>
            <a:r>
              <a:rPr lang="it-IT" smtClean="0"/>
              <a:t>: 6 zone</a:t>
            </a:r>
          </a:p>
          <a:p>
            <a:endParaRPr lang="it-IT" smtClean="0"/>
          </a:p>
        </p:txBody>
      </p:sp>
      <p:grpSp>
        <p:nvGrpSpPr>
          <p:cNvPr id="2" name="Gruppo 13"/>
          <p:cNvGrpSpPr>
            <a:grpSpLocks/>
          </p:cNvGrpSpPr>
          <p:nvPr/>
        </p:nvGrpSpPr>
        <p:grpSpPr bwMode="auto">
          <a:xfrm>
            <a:off x="914400" y="3716338"/>
            <a:ext cx="7834313" cy="2160587"/>
            <a:chOff x="0" y="2856434"/>
            <a:chExt cx="8229600" cy="767520"/>
          </a:xfrm>
        </p:grpSpPr>
        <p:sp>
          <p:nvSpPr>
            <p:cNvPr id="15" name="Rettangolo arrotondato 14"/>
            <p:cNvSpPr/>
            <p:nvPr/>
          </p:nvSpPr>
          <p:spPr>
            <a:xfrm>
              <a:off x="0" y="2856434"/>
              <a:ext cx="8229600" cy="76752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shade val="80000"/>
                <a:hueOff val="306246"/>
                <a:satOff val="-4392"/>
                <a:lumOff val="25615"/>
                <a:alphaOff val="0"/>
              </a:schemeClr>
            </a:fillRef>
            <a:effectRef idx="0">
              <a:schemeClr val="accent1">
                <a:shade val="80000"/>
                <a:hueOff val="306246"/>
                <a:satOff val="-4392"/>
                <a:lumOff val="2561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Rettangolo 15"/>
            <p:cNvSpPr/>
            <p:nvPr/>
          </p:nvSpPr>
          <p:spPr>
            <a:xfrm>
              <a:off x="36687" y="2893654"/>
              <a:ext cx="8156226" cy="69308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1920" tIns="121920" rIns="121920" bIns="121920" spcCol="1270" anchor="ctr">
              <a:normAutofit fontScale="92500"/>
            </a:bodyPr>
            <a:lstStyle/>
            <a:p>
              <a:pPr marL="542925" indent="-361950" defTabSz="1422400" fontAlgn="auto">
                <a:lnSpc>
                  <a:spcPct val="90000"/>
                </a:lnSpc>
                <a:spcAft>
                  <a:spcPct val="35000"/>
                </a:spcAft>
                <a:buFont typeface="Arial" pitchFamily="34" charset="0"/>
                <a:buChar char="•"/>
                <a:defRPr/>
              </a:pPr>
              <a:endParaRPr lang="it-IT" sz="2800" dirty="0"/>
            </a:p>
            <a:p>
              <a:pPr marL="542925" indent="-361950" defTabSz="1422400" fontAlgn="auto">
                <a:lnSpc>
                  <a:spcPct val="90000"/>
                </a:lnSpc>
                <a:spcAft>
                  <a:spcPct val="35000"/>
                </a:spcAft>
                <a:buFont typeface="Arial" pitchFamily="34" charset="0"/>
                <a:buChar char="•"/>
                <a:defRPr/>
              </a:pPr>
              <a:r>
                <a:rPr lang="it-IT" sz="2400" dirty="0"/>
                <a:t>Semplificazione </a:t>
              </a:r>
            </a:p>
            <a:p>
              <a:pPr marL="542925" indent="-361950" defTabSz="1422400" fontAlgn="auto">
                <a:lnSpc>
                  <a:spcPct val="90000"/>
                </a:lnSpc>
                <a:spcAft>
                  <a:spcPct val="35000"/>
                </a:spcAft>
                <a:buFont typeface="Arial" pitchFamily="34" charset="0"/>
                <a:buChar char="•"/>
                <a:defRPr/>
              </a:pPr>
              <a:r>
                <a:rPr lang="it-IT" sz="2400" dirty="0"/>
                <a:t>Uniformità del materiale esposto su ampie porzioni della città</a:t>
              </a:r>
            </a:p>
            <a:p>
              <a:pPr marL="542925" indent="-361950" defTabSz="1422400" fontAlgn="auto">
                <a:lnSpc>
                  <a:spcPct val="90000"/>
                </a:lnSpc>
                <a:spcAft>
                  <a:spcPct val="35000"/>
                </a:spcAft>
                <a:buFont typeface="Arial" pitchFamily="34" charset="0"/>
                <a:buChar char="•"/>
                <a:defRPr/>
              </a:pPr>
              <a:r>
                <a:rPr lang="it-IT" sz="2400" dirty="0"/>
                <a:t>Razionalizzazione raccolta e controlli </a:t>
              </a:r>
              <a:endParaRPr lang="it-IT" sz="2400" dirty="0"/>
            </a:p>
          </p:txBody>
        </p:sp>
      </p:grpSp>
      <p:grpSp>
        <p:nvGrpSpPr>
          <p:cNvPr id="3" name="Gruppo 16"/>
          <p:cNvGrpSpPr>
            <a:grpSpLocks/>
          </p:cNvGrpSpPr>
          <p:nvPr/>
        </p:nvGrpSpPr>
        <p:grpSpPr bwMode="auto">
          <a:xfrm>
            <a:off x="468313" y="3429000"/>
            <a:ext cx="1800225" cy="766763"/>
            <a:chOff x="0" y="2353"/>
            <a:chExt cx="8229600" cy="767520"/>
          </a:xfrm>
        </p:grpSpPr>
        <p:sp>
          <p:nvSpPr>
            <p:cNvPr id="18" name="Rettangolo arrotondato 17"/>
            <p:cNvSpPr/>
            <p:nvPr/>
          </p:nvSpPr>
          <p:spPr>
            <a:xfrm>
              <a:off x="0" y="2353"/>
              <a:ext cx="8229600" cy="76752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shade val="8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Rettangolo 18"/>
            <p:cNvSpPr/>
            <p:nvPr/>
          </p:nvSpPr>
          <p:spPr>
            <a:xfrm>
              <a:off x="36283" y="40491"/>
              <a:ext cx="8157029" cy="69124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1920" tIns="121920" rIns="121920" bIns="121920" spcCol="1270" anchor="ctr"/>
            <a:lstStyle/>
            <a:p>
              <a:pPr defTabSz="14224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it-IT" sz="3200" dirty="0"/>
                <a:t>Vantaggi</a:t>
              </a:r>
              <a:endParaRPr lang="it-IT" sz="3200" dirty="0"/>
            </a:p>
          </p:txBody>
        </p:sp>
      </p:grpSp>
      <p:pic>
        <p:nvPicPr>
          <p:cNvPr id="20485" name="Immagine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363" y="2565400"/>
            <a:ext cx="3584575" cy="194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4000" smtClean="0"/>
              <a:t>Revisione servizio condomini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166938"/>
          </a:xfrm>
        </p:spPr>
        <p:txBody>
          <a:bodyPr rtlCol="0">
            <a:normAutofit fontScale="70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b="1" dirty="0" smtClean="0"/>
              <a:t>Attuale</a:t>
            </a:r>
            <a:r>
              <a:rPr lang="it-IT" dirty="0" smtClean="0"/>
              <a:t>: 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it-IT" dirty="0" smtClean="0"/>
              <a:t>fino a 5 famiglie: kit singoli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it-IT" dirty="0" smtClean="0"/>
              <a:t>6 e più famiglie: bidoni condominiali se presenti spazi adeguati</a:t>
            </a:r>
            <a:endParaRPr lang="it-IT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b="1" dirty="0" smtClean="0"/>
              <a:t>Proposta</a:t>
            </a:r>
            <a:r>
              <a:rPr lang="it-IT" dirty="0" smtClean="0"/>
              <a:t>: 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it-IT" u="sng" dirty="0" smtClean="0"/>
              <a:t>incrementare i condomini con bidoni condominiali </a:t>
            </a:r>
            <a:r>
              <a:rPr lang="it-IT" dirty="0" smtClean="0"/>
              <a:t>(</a:t>
            </a:r>
            <a:r>
              <a:rPr lang="it-IT" b="1" dirty="0" smtClean="0"/>
              <a:t>ad oggi il 35%*)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it-IT" dirty="0" smtClean="0"/>
              <a:t>Il lavoro è già iniziato, ad oggi </a:t>
            </a:r>
            <a:r>
              <a:rPr lang="it-IT" b="1" dirty="0" smtClean="0"/>
              <a:t>17</a:t>
            </a:r>
            <a:r>
              <a:rPr lang="it-IT" b="1" dirty="0" smtClean="0">
                <a:solidFill>
                  <a:srgbClr val="FF0000"/>
                </a:solidFill>
              </a:rPr>
              <a:t> </a:t>
            </a:r>
            <a:r>
              <a:rPr lang="it-IT" dirty="0" smtClean="0"/>
              <a:t>condomini passati a bidoni</a:t>
            </a:r>
            <a:endParaRPr lang="it-IT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/>
          </a:p>
        </p:txBody>
      </p:sp>
      <p:grpSp>
        <p:nvGrpSpPr>
          <p:cNvPr id="2" name="Gruppo 7"/>
          <p:cNvGrpSpPr>
            <a:grpSpLocks/>
          </p:cNvGrpSpPr>
          <p:nvPr/>
        </p:nvGrpSpPr>
        <p:grpSpPr bwMode="auto">
          <a:xfrm>
            <a:off x="914400" y="4040188"/>
            <a:ext cx="7834313" cy="1643062"/>
            <a:chOff x="0" y="2856434"/>
            <a:chExt cx="8229600" cy="767520"/>
          </a:xfrm>
        </p:grpSpPr>
        <p:sp>
          <p:nvSpPr>
            <p:cNvPr id="9" name="Rettangolo arrotondato 8"/>
            <p:cNvSpPr/>
            <p:nvPr/>
          </p:nvSpPr>
          <p:spPr>
            <a:xfrm>
              <a:off x="0" y="2856434"/>
              <a:ext cx="8229600" cy="76752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shade val="80000"/>
                <a:hueOff val="306246"/>
                <a:satOff val="-4392"/>
                <a:lumOff val="25615"/>
                <a:alphaOff val="0"/>
              </a:schemeClr>
            </a:fillRef>
            <a:effectRef idx="0">
              <a:schemeClr val="accent1">
                <a:shade val="80000"/>
                <a:hueOff val="306246"/>
                <a:satOff val="-4392"/>
                <a:lumOff val="2561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ettangolo 9"/>
            <p:cNvSpPr/>
            <p:nvPr/>
          </p:nvSpPr>
          <p:spPr>
            <a:xfrm>
              <a:off x="36687" y="2894254"/>
              <a:ext cx="8156226" cy="69188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1920" tIns="121920" rIns="121920" bIns="121920" spcCol="1270" anchor="ctr">
              <a:normAutofit lnSpcReduction="10000"/>
            </a:bodyPr>
            <a:lstStyle/>
            <a:p>
              <a:pPr marL="542925" indent="-361950" defTabSz="1422400" fontAlgn="auto">
                <a:lnSpc>
                  <a:spcPct val="90000"/>
                </a:lnSpc>
                <a:spcAft>
                  <a:spcPct val="35000"/>
                </a:spcAft>
                <a:buFont typeface="Arial" pitchFamily="34" charset="0"/>
                <a:buChar char="•"/>
                <a:defRPr/>
              </a:pPr>
              <a:endParaRPr lang="it-IT" sz="2800" dirty="0"/>
            </a:p>
            <a:p>
              <a:pPr marL="542925" indent="-361950" defTabSz="1422400" fontAlgn="auto">
                <a:lnSpc>
                  <a:spcPct val="90000"/>
                </a:lnSpc>
                <a:spcAft>
                  <a:spcPct val="35000"/>
                </a:spcAft>
                <a:buFont typeface="Arial" pitchFamily="34" charset="0"/>
                <a:buChar char="•"/>
                <a:defRPr/>
              </a:pPr>
              <a:r>
                <a:rPr lang="it-IT" sz="2800" dirty="0"/>
                <a:t>In questo modo i cittadini che risiedono nei condomini </a:t>
              </a:r>
              <a:r>
                <a:rPr lang="it-IT" sz="2800" b="1" dirty="0"/>
                <a:t>possono conferire 7 su 7 e h24  </a:t>
              </a:r>
              <a:endParaRPr lang="it-IT" sz="2800" b="1" dirty="0"/>
            </a:p>
          </p:txBody>
        </p:sp>
      </p:grpSp>
      <p:grpSp>
        <p:nvGrpSpPr>
          <p:cNvPr id="4" name="Gruppo 10"/>
          <p:cNvGrpSpPr>
            <a:grpSpLocks/>
          </p:cNvGrpSpPr>
          <p:nvPr/>
        </p:nvGrpSpPr>
        <p:grpSpPr bwMode="auto">
          <a:xfrm>
            <a:off x="476250" y="3573463"/>
            <a:ext cx="1800225" cy="766762"/>
            <a:chOff x="0" y="2353"/>
            <a:chExt cx="8229600" cy="767520"/>
          </a:xfrm>
        </p:grpSpPr>
        <p:sp>
          <p:nvSpPr>
            <p:cNvPr id="12" name="Rettangolo arrotondato 11"/>
            <p:cNvSpPr/>
            <p:nvPr/>
          </p:nvSpPr>
          <p:spPr>
            <a:xfrm>
              <a:off x="0" y="2353"/>
              <a:ext cx="8229600" cy="76752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shade val="8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Rettangolo 12"/>
            <p:cNvSpPr/>
            <p:nvPr/>
          </p:nvSpPr>
          <p:spPr>
            <a:xfrm>
              <a:off x="36288" y="40491"/>
              <a:ext cx="8157029" cy="69124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1920" tIns="121920" rIns="121920" bIns="121920" spcCol="1270" anchor="ctr"/>
            <a:lstStyle/>
            <a:p>
              <a:pPr defTabSz="14224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it-IT" sz="3200" dirty="0"/>
                <a:t>Vantaggi</a:t>
              </a:r>
              <a:endParaRPr lang="it-IT" sz="3200" dirty="0"/>
            </a:p>
          </p:txBody>
        </p:sp>
      </p:grpSp>
      <p:sp>
        <p:nvSpPr>
          <p:cNvPr id="21509" name="CasellaDiTesto 14"/>
          <p:cNvSpPr txBox="1">
            <a:spLocks noChangeArrowheads="1"/>
          </p:cNvSpPr>
          <p:nvPr/>
        </p:nvSpPr>
        <p:spPr bwMode="auto">
          <a:xfrm>
            <a:off x="485775" y="5724525"/>
            <a:ext cx="204946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600">
                <a:latin typeface="Calibri" pitchFamily="34" charset="0"/>
              </a:rPr>
              <a:t>(*) stima su zona Nord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Raccolta notturna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501775"/>
          </a:xfrm>
        </p:spPr>
        <p:txBody>
          <a:bodyPr rtlCol="0">
            <a:normAutofit fontScale="77500" lnSpcReduction="20000"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dirty="0" smtClean="0"/>
              <a:t>Razionalizzazione della copertura, attualmente sbilanciata sulle zone del Levante, in modo che ci sia: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/>
              <a:t>una zona interna </a:t>
            </a:r>
            <a:r>
              <a:rPr lang="it-IT" b="1" dirty="0" smtClean="0"/>
              <a:t>interamente servita entro le 6:00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/>
              <a:t>una zona collinare/esterna servita a partire dalle 6:00</a:t>
            </a:r>
            <a:endParaRPr lang="it-IT" dirty="0"/>
          </a:p>
        </p:txBody>
      </p:sp>
      <p:grpSp>
        <p:nvGrpSpPr>
          <p:cNvPr id="2" name="Gruppo 5"/>
          <p:cNvGrpSpPr>
            <a:grpSpLocks/>
          </p:cNvGrpSpPr>
          <p:nvPr/>
        </p:nvGrpSpPr>
        <p:grpSpPr bwMode="auto">
          <a:xfrm>
            <a:off x="914400" y="3716338"/>
            <a:ext cx="7834313" cy="2160587"/>
            <a:chOff x="0" y="2856434"/>
            <a:chExt cx="8229600" cy="767520"/>
          </a:xfrm>
        </p:grpSpPr>
        <p:sp>
          <p:nvSpPr>
            <p:cNvPr id="7" name="Rettangolo arrotondato 6"/>
            <p:cNvSpPr/>
            <p:nvPr/>
          </p:nvSpPr>
          <p:spPr>
            <a:xfrm>
              <a:off x="0" y="2856434"/>
              <a:ext cx="8229600" cy="76752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shade val="80000"/>
                <a:hueOff val="306246"/>
                <a:satOff val="-4392"/>
                <a:lumOff val="25615"/>
                <a:alphaOff val="0"/>
              </a:schemeClr>
            </a:fillRef>
            <a:effectRef idx="0">
              <a:schemeClr val="accent1">
                <a:shade val="80000"/>
                <a:hueOff val="306246"/>
                <a:satOff val="-4392"/>
                <a:lumOff val="2561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Rettangolo 7"/>
            <p:cNvSpPr/>
            <p:nvPr/>
          </p:nvSpPr>
          <p:spPr>
            <a:xfrm>
              <a:off x="36687" y="2893654"/>
              <a:ext cx="8156226" cy="69308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1920" tIns="121920" rIns="121920" bIns="121920" spcCol="1270" anchor="ctr">
              <a:normAutofit fontScale="85000" lnSpcReduction="10000"/>
            </a:bodyPr>
            <a:lstStyle/>
            <a:p>
              <a:pPr marL="542925" indent="-361950" defTabSz="1422400" fontAlgn="auto">
                <a:lnSpc>
                  <a:spcPct val="90000"/>
                </a:lnSpc>
                <a:spcAft>
                  <a:spcPct val="35000"/>
                </a:spcAft>
                <a:buFont typeface="Arial" pitchFamily="34" charset="0"/>
                <a:buChar char="•"/>
                <a:defRPr/>
              </a:pPr>
              <a:endParaRPr lang="it-IT" sz="2800" dirty="0"/>
            </a:p>
            <a:p>
              <a:pPr marL="542925" indent="-361950" defTabSz="1422400" fontAlgn="auto">
                <a:lnSpc>
                  <a:spcPct val="90000"/>
                </a:lnSpc>
                <a:spcAft>
                  <a:spcPct val="35000"/>
                </a:spcAft>
                <a:buFont typeface="Arial" pitchFamily="34" charset="0"/>
                <a:buChar char="•"/>
                <a:defRPr/>
              </a:pPr>
              <a:r>
                <a:rPr lang="it-IT" sz="2800" dirty="0"/>
                <a:t>Il rapporto </a:t>
              </a:r>
              <a:r>
                <a:rPr lang="it-IT" sz="2800" dirty="0" err="1"/>
                <a:t>notturno-diurno</a:t>
              </a:r>
              <a:r>
                <a:rPr lang="it-IT" sz="2800" dirty="0"/>
                <a:t> passa da </a:t>
              </a:r>
              <a:r>
                <a:rPr lang="it-IT" sz="2800" b="1" dirty="0"/>
                <a:t>50-50</a:t>
              </a:r>
              <a:r>
                <a:rPr lang="it-IT" sz="2800" dirty="0"/>
                <a:t> a </a:t>
              </a:r>
              <a:r>
                <a:rPr lang="it-IT" sz="2800" b="1" dirty="0"/>
                <a:t>65-35</a:t>
              </a:r>
            </a:p>
            <a:p>
              <a:pPr marL="542925" indent="-361950" defTabSz="1422400" fontAlgn="auto">
                <a:lnSpc>
                  <a:spcPct val="90000"/>
                </a:lnSpc>
                <a:spcAft>
                  <a:spcPct val="35000"/>
                </a:spcAft>
                <a:buFont typeface="Arial" pitchFamily="34" charset="0"/>
                <a:buChar char="•"/>
                <a:defRPr/>
              </a:pPr>
              <a:r>
                <a:rPr lang="it-IT" sz="2800" dirty="0"/>
                <a:t>Maggiore comodità per gli utenti </a:t>
              </a:r>
            </a:p>
            <a:p>
              <a:pPr marL="542925" indent="-361950" defTabSz="1422400" fontAlgn="auto">
                <a:lnSpc>
                  <a:spcPct val="90000"/>
                </a:lnSpc>
                <a:spcAft>
                  <a:spcPct val="35000"/>
                </a:spcAft>
                <a:buFont typeface="Arial" pitchFamily="34" charset="0"/>
                <a:buChar char="•"/>
                <a:defRPr/>
              </a:pPr>
              <a:r>
                <a:rPr lang="it-IT" sz="2800" dirty="0"/>
                <a:t>Maggiore decoro per la città priva di rifiuti al mattino</a:t>
              </a:r>
              <a:endParaRPr lang="it-IT" sz="2800" dirty="0"/>
            </a:p>
          </p:txBody>
        </p:sp>
      </p:grpSp>
      <p:grpSp>
        <p:nvGrpSpPr>
          <p:cNvPr id="4" name="Gruppo 8"/>
          <p:cNvGrpSpPr>
            <a:grpSpLocks/>
          </p:cNvGrpSpPr>
          <p:nvPr/>
        </p:nvGrpSpPr>
        <p:grpSpPr bwMode="auto">
          <a:xfrm>
            <a:off x="468313" y="3429000"/>
            <a:ext cx="1800225" cy="766763"/>
            <a:chOff x="0" y="2353"/>
            <a:chExt cx="8229600" cy="767520"/>
          </a:xfrm>
        </p:grpSpPr>
        <p:sp>
          <p:nvSpPr>
            <p:cNvPr id="10" name="Rettangolo arrotondato 9"/>
            <p:cNvSpPr/>
            <p:nvPr/>
          </p:nvSpPr>
          <p:spPr>
            <a:xfrm>
              <a:off x="0" y="2353"/>
              <a:ext cx="8229600" cy="76752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shade val="8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ettangolo 10"/>
            <p:cNvSpPr/>
            <p:nvPr/>
          </p:nvSpPr>
          <p:spPr>
            <a:xfrm>
              <a:off x="36283" y="40491"/>
              <a:ext cx="8157029" cy="69124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1920" tIns="121920" rIns="121920" bIns="121920" spcCol="1270" anchor="ctr"/>
            <a:lstStyle/>
            <a:p>
              <a:pPr defTabSz="14224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it-IT" sz="3200" dirty="0"/>
                <a:t>Vantaggi</a:t>
              </a:r>
              <a:endParaRPr lang="it-IT" sz="3200" dirty="0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Raccolta notturna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000" y="874713"/>
            <a:ext cx="8888413" cy="510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Isole zonali</a:t>
            </a:r>
          </a:p>
        </p:txBody>
      </p:sp>
      <p:sp>
        <p:nvSpPr>
          <p:cNvPr id="25602" name="Segnaposto contenuto 2"/>
          <p:cNvSpPr>
            <a:spLocks noGrp="1"/>
          </p:cNvSpPr>
          <p:nvPr>
            <p:ph idx="1"/>
          </p:nvPr>
        </p:nvSpPr>
        <p:spPr>
          <a:xfrm>
            <a:off x="457200" y="1484313"/>
            <a:ext cx="4691063" cy="1973262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it-IT" sz="2400" smtClean="0"/>
              <a:t>21 Postazioni attrezzate in cui i cittadini possono conferire tutti i rifiuti </a:t>
            </a:r>
            <a:r>
              <a:rPr lang="it-IT" sz="2400" b="1" smtClean="0"/>
              <a:t>h 24 </a:t>
            </a:r>
            <a:r>
              <a:rPr lang="it-IT" sz="2400" smtClean="0"/>
              <a:t>e </a:t>
            </a:r>
            <a:r>
              <a:rPr lang="it-IT" sz="2400" b="1" smtClean="0"/>
              <a:t>7 giorni su 7 </a:t>
            </a:r>
            <a:r>
              <a:rPr lang="it-IT" sz="2400" smtClean="0"/>
              <a:t>identificandosi con o “ecocard”</a:t>
            </a:r>
          </a:p>
        </p:txBody>
      </p:sp>
      <p:grpSp>
        <p:nvGrpSpPr>
          <p:cNvPr id="2" name="Gruppo 5"/>
          <p:cNvGrpSpPr>
            <a:grpSpLocks/>
          </p:cNvGrpSpPr>
          <p:nvPr/>
        </p:nvGrpSpPr>
        <p:grpSpPr bwMode="auto">
          <a:xfrm>
            <a:off x="914400" y="3716338"/>
            <a:ext cx="7834313" cy="2160587"/>
            <a:chOff x="0" y="2856434"/>
            <a:chExt cx="8229600" cy="767520"/>
          </a:xfrm>
        </p:grpSpPr>
        <p:sp>
          <p:nvSpPr>
            <p:cNvPr id="7" name="Rettangolo arrotondato 6"/>
            <p:cNvSpPr/>
            <p:nvPr/>
          </p:nvSpPr>
          <p:spPr>
            <a:xfrm>
              <a:off x="0" y="2856434"/>
              <a:ext cx="8229600" cy="76752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shade val="80000"/>
                <a:hueOff val="306246"/>
                <a:satOff val="-4392"/>
                <a:lumOff val="25615"/>
                <a:alphaOff val="0"/>
              </a:schemeClr>
            </a:fillRef>
            <a:effectRef idx="0">
              <a:schemeClr val="accent1">
                <a:shade val="80000"/>
                <a:hueOff val="306246"/>
                <a:satOff val="-4392"/>
                <a:lumOff val="2561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Rettangolo 7"/>
            <p:cNvSpPr/>
            <p:nvPr/>
          </p:nvSpPr>
          <p:spPr>
            <a:xfrm>
              <a:off x="36687" y="2893654"/>
              <a:ext cx="8156226" cy="69308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1920" tIns="121920" rIns="121920" bIns="121920" anchor="ctr">
              <a:normAutofit/>
            </a:bodyPr>
            <a:lstStyle/>
            <a:p>
              <a:pPr marL="542925" indent="-361950" defTabSz="1422400">
                <a:lnSpc>
                  <a:spcPct val="70000"/>
                </a:lnSpc>
                <a:spcAft>
                  <a:spcPct val="35000"/>
                </a:spcAft>
                <a:buFont typeface="Arial" charset="0"/>
                <a:buChar char="•"/>
              </a:pPr>
              <a:endParaRPr lang="it-IT" sz="2000">
                <a:solidFill>
                  <a:srgbClr val="FFFFFF"/>
                </a:solidFill>
              </a:endParaRPr>
            </a:p>
            <a:p>
              <a:pPr marL="542925" indent="-361950" defTabSz="1422400">
                <a:lnSpc>
                  <a:spcPct val="70000"/>
                </a:lnSpc>
                <a:spcAft>
                  <a:spcPct val="35000"/>
                </a:spcAft>
                <a:buFont typeface="Arial" charset="0"/>
                <a:buChar char="•"/>
              </a:pPr>
              <a:r>
                <a:rPr lang="it-IT" sz="2000">
                  <a:solidFill>
                    <a:srgbClr val="FFFFFF"/>
                  </a:solidFill>
                </a:rPr>
                <a:t>Flessibilità e comodità per il cittadino</a:t>
              </a:r>
            </a:p>
            <a:p>
              <a:pPr marL="542925" indent="-361950" defTabSz="1422400">
                <a:lnSpc>
                  <a:spcPct val="70000"/>
                </a:lnSpc>
                <a:spcAft>
                  <a:spcPct val="35000"/>
                </a:spcAft>
                <a:buFont typeface="Arial" charset="0"/>
                <a:buChar char="•"/>
              </a:pPr>
              <a:r>
                <a:rPr lang="it-IT" sz="2000">
                  <a:solidFill>
                    <a:srgbClr val="FFFFFF"/>
                  </a:solidFill>
                </a:rPr>
                <a:t>Videosorveglianza </a:t>
              </a:r>
              <a:r>
                <a:rPr lang="it-IT" sz="2000" b="1" u="sng">
                  <a:solidFill>
                    <a:srgbClr val="FFFFFF"/>
                  </a:solidFill>
                </a:rPr>
                <a:t>integrata</a:t>
              </a:r>
              <a:r>
                <a:rPr lang="it-IT" sz="2000">
                  <a:solidFill>
                    <a:srgbClr val="FFFFFF"/>
                  </a:solidFill>
                </a:rPr>
                <a:t> contro vandalismo e abbandoni</a:t>
              </a:r>
            </a:p>
            <a:p>
              <a:pPr marL="542925" indent="-361950" defTabSz="1422400">
                <a:lnSpc>
                  <a:spcPct val="70000"/>
                </a:lnSpc>
                <a:spcAft>
                  <a:spcPct val="35000"/>
                </a:spcAft>
                <a:buFont typeface="Arial" charset="0"/>
                <a:buChar char="•"/>
              </a:pPr>
              <a:r>
                <a:rPr lang="it-IT" sz="2000">
                  <a:solidFill>
                    <a:srgbClr val="FFFFFF"/>
                  </a:solidFill>
                </a:rPr>
                <a:t>Identificazione dell’utente (tariffa puntuale)</a:t>
              </a:r>
            </a:p>
            <a:p>
              <a:pPr marL="542925" indent="-361950" defTabSz="1422400">
                <a:lnSpc>
                  <a:spcPct val="70000"/>
                </a:lnSpc>
                <a:spcAft>
                  <a:spcPct val="35000"/>
                </a:spcAft>
                <a:buFont typeface="Arial" charset="0"/>
                <a:buChar char="•"/>
              </a:pPr>
              <a:endParaRPr lang="it-IT" sz="2000">
                <a:solidFill>
                  <a:srgbClr val="FFFFFF"/>
                </a:solidFill>
              </a:endParaRPr>
            </a:p>
          </p:txBody>
        </p:sp>
      </p:grpSp>
      <p:grpSp>
        <p:nvGrpSpPr>
          <p:cNvPr id="3" name="Gruppo 8"/>
          <p:cNvGrpSpPr>
            <a:grpSpLocks/>
          </p:cNvGrpSpPr>
          <p:nvPr/>
        </p:nvGrpSpPr>
        <p:grpSpPr bwMode="auto">
          <a:xfrm>
            <a:off x="468313" y="3429000"/>
            <a:ext cx="1800225" cy="766763"/>
            <a:chOff x="0" y="2353"/>
            <a:chExt cx="8229600" cy="767520"/>
          </a:xfrm>
        </p:grpSpPr>
        <p:sp>
          <p:nvSpPr>
            <p:cNvPr id="10" name="Rettangolo arrotondato 9"/>
            <p:cNvSpPr/>
            <p:nvPr/>
          </p:nvSpPr>
          <p:spPr>
            <a:xfrm>
              <a:off x="0" y="2353"/>
              <a:ext cx="8229600" cy="76752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shade val="8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ettangolo 10"/>
            <p:cNvSpPr/>
            <p:nvPr/>
          </p:nvSpPr>
          <p:spPr>
            <a:xfrm>
              <a:off x="36283" y="40491"/>
              <a:ext cx="8157029" cy="69124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1920" tIns="121920" rIns="121920" bIns="121920" spcCol="1270" anchor="ctr"/>
            <a:lstStyle/>
            <a:p>
              <a:pPr defTabSz="14224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it-IT" sz="3200" dirty="0"/>
                <a:t>Vantaggi</a:t>
              </a:r>
              <a:endParaRPr lang="it-IT" sz="3200" dirty="0"/>
            </a:p>
          </p:txBody>
        </p:sp>
      </p:grpSp>
      <p:pic>
        <p:nvPicPr>
          <p:cNvPr id="13" name="Picture 2" descr="isultati immagini per isole ecologiche di zon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8475" y="1362075"/>
            <a:ext cx="1993900" cy="1995488"/>
          </a:xfrm>
          <a:prstGeom prst="rect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/>
          </a:extLst>
        </p:spPr>
      </p:pic>
      <p:pic>
        <p:nvPicPr>
          <p:cNvPr id="25606" name="Picture 2" descr="Risultati immagini per videosorveglanza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388" y="2997200"/>
            <a:ext cx="1227137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Soluzioni tecniche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484313"/>
            <a:ext cx="6418263" cy="4248150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400" dirty="0" smtClean="0"/>
              <a:t>Il mercato offre numerose soluzioni tecnologiche per la realizzazione di isole zonali informatizzate: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2400" dirty="0" smtClean="0"/>
              <a:t>Videosorvegliate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2400" dirty="0" smtClean="0"/>
              <a:t>Con identificazione accessi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it-IT" sz="2400" dirty="0"/>
          </a:p>
        </p:txBody>
      </p:sp>
      <p:pic>
        <p:nvPicPr>
          <p:cNvPr id="26627" name="Picture 2" descr="isultati immagini per silhouette man garbage"/>
          <p:cNvPicPr>
            <a:picLocks noChangeAspect="1" noChangeArrowheads="1"/>
          </p:cNvPicPr>
          <p:nvPr/>
        </p:nvPicPr>
        <p:blipFill>
          <a:blip r:embed="rId2" cstate="print">
            <a:grayscl/>
            <a:biLevel thresh="50000"/>
          </a:blip>
          <a:srcRect l="5330" t="4362" r="9381" b="1859"/>
          <a:stretch>
            <a:fillRect/>
          </a:stretch>
        </p:blipFill>
        <p:spPr bwMode="auto">
          <a:xfrm>
            <a:off x="7164388" y="1700213"/>
            <a:ext cx="1125537" cy="151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isultati immagini per isole ecologiche di zon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5825" y="3727450"/>
            <a:ext cx="1993900" cy="1993900"/>
          </a:xfrm>
          <a:prstGeom prst="rect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/>
          </a:extLst>
        </p:spPr>
      </p:pic>
      <p:pic>
        <p:nvPicPr>
          <p:cNvPr id="2052" name="Picture 4" descr="mmagine correlata"/>
          <p:cNvPicPr>
            <a:picLocks noChangeAspect="1" noChangeArrowheads="1"/>
          </p:cNvPicPr>
          <p:nvPr/>
        </p:nvPicPr>
        <p:blipFill rotWithShape="1">
          <a:blip r:embed="rId4" cstate="print"/>
          <a:srcRect l="7708" r="34881"/>
          <a:stretch/>
        </p:blipFill>
        <p:spPr bwMode="auto">
          <a:xfrm>
            <a:off x="1042988" y="3716338"/>
            <a:ext cx="2138362" cy="1976437"/>
          </a:xfrm>
          <a:prstGeom prst="rect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/>
          </a:extLst>
        </p:spPr>
      </p:pic>
      <p:pic>
        <p:nvPicPr>
          <p:cNvPr id="1026" name="Picture 2" descr="mmagine correlata"/>
          <p:cNvPicPr>
            <a:picLocks noChangeAspect="1" noChangeArrowheads="1"/>
          </p:cNvPicPr>
          <p:nvPr/>
        </p:nvPicPr>
        <p:blipFill rotWithShape="1">
          <a:blip r:embed="rId5" cstate="print"/>
          <a:srcRect t="8281" r="17242" b="25562"/>
          <a:stretch/>
        </p:blipFill>
        <p:spPr bwMode="auto">
          <a:xfrm>
            <a:off x="5838825" y="3744913"/>
            <a:ext cx="2128838" cy="1976437"/>
          </a:xfrm>
          <a:prstGeom prst="rect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/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Confronto isole zonali e interrati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8313" y="5013325"/>
            <a:ext cx="8229600" cy="388938"/>
          </a:xfrm>
        </p:spPr>
        <p:txBody>
          <a:bodyPr rtlCol="0">
            <a:normAutofit fontScale="70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dirty="0" smtClean="0"/>
              <a:t>Con press-container (*) </a:t>
            </a:r>
            <a:endParaRPr lang="it-IT" dirty="0"/>
          </a:p>
        </p:txBody>
      </p:sp>
      <p:graphicFrame>
        <p:nvGraphicFramePr>
          <p:cNvPr id="27682" name="Group 34"/>
          <p:cNvGraphicFramePr>
            <a:graphicFrameLocks noGrp="1"/>
          </p:cNvGraphicFramePr>
          <p:nvPr/>
        </p:nvGraphicFramePr>
        <p:xfrm>
          <a:off x="468313" y="1773238"/>
          <a:ext cx="8280400" cy="2771775"/>
        </p:xfrm>
        <a:graphic>
          <a:graphicData uri="http://schemas.openxmlformats.org/drawingml/2006/table">
            <a:tbl>
              <a:tblPr/>
              <a:tblGrid>
                <a:gridCol w="2759075"/>
                <a:gridCol w="2760662"/>
                <a:gridCol w="2760663"/>
              </a:tblGrid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Interrati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Isole zonali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Costo acquisto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Elevati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Da 1/3 a metà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Costi di manutenzione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Elevati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Ridotti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Scavi opere infrastrutturali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Necessari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Incognita resti archeologici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Nessuno è un prefabbricato che si posiziona con una gru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Flessibilità e reversibilità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Bassa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Elevata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L’isola mobile</a:t>
            </a:r>
          </a:p>
        </p:txBody>
      </p:sp>
      <p:sp>
        <p:nvSpPr>
          <p:cNvPr id="28674" name="Segnaposto contenuto 6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21188"/>
          </a:xfrm>
        </p:spPr>
        <p:txBody>
          <a:bodyPr/>
          <a:lstStyle/>
          <a:p>
            <a:r>
              <a:rPr lang="it-IT" smtClean="0"/>
              <a:t>Un servizio analogo alle </a:t>
            </a:r>
            <a:r>
              <a:rPr lang="it-IT" b="1" smtClean="0"/>
              <a:t>isole zonali </a:t>
            </a:r>
            <a:r>
              <a:rPr lang="it-IT" smtClean="0"/>
              <a:t>è stato già testato con successo alla Spezia: </a:t>
            </a:r>
            <a:r>
              <a:rPr lang="it-IT" b="1" smtClean="0"/>
              <a:t>l’isola mobile</a:t>
            </a:r>
          </a:p>
          <a:p>
            <a:r>
              <a:rPr lang="it-IT" smtClean="0"/>
              <a:t>Ha dato ottimi risultati in termini di decoro</a:t>
            </a:r>
          </a:p>
        </p:txBody>
      </p:sp>
      <p:pic>
        <p:nvPicPr>
          <p:cNvPr id="2867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3429000"/>
            <a:ext cx="8458200" cy="256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L’isola mobile</a:t>
            </a:r>
          </a:p>
        </p:txBody>
      </p:sp>
      <p:sp>
        <p:nvSpPr>
          <p:cNvPr id="29698" name="Segnaposto contenuto 6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21188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it-IT" sz="2400" smtClean="0"/>
              <a:t>L’isola mobile ha registrato oltre </a:t>
            </a:r>
            <a:r>
              <a:rPr lang="it-IT" sz="2400" b="1" smtClean="0"/>
              <a:t>500 conferimenti al mese</a:t>
            </a:r>
            <a:r>
              <a:rPr lang="it-IT" sz="2400" smtClean="0"/>
              <a:t>; per ciascuno il sistema registra automaticamente data, orario, materiale conferito e identità dell’utente (tramite codice fiscale)</a:t>
            </a:r>
          </a:p>
        </p:txBody>
      </p:sp>
      <p:grpSp>
        <p:nvGrpSpPr>
          <p:cNvPr id="2" name="Gruppo 7"/>
          <p:cNvGrpSpPr/>
          <p:nvPr/>
        </p:nvGrpSpPr>
        <p:grpSpPr>
          <a:xfrm>
            <a:off x="539552" y="2996952"/>
            <a:ext cx="5832648" cy="2862323"/>
            <a:chOff x="539552" y="2881967"/>
            <a:chExt cx="6192688" cy="3409807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" name="Rettangolo 8"/>
            <p:cNvSpPr/>
            <p:nvPr/>
          </p:nvSpPr>
          <p:spPr>
            <a:xfrm>
              <a:off x="539552" y="2881967"/>
              <a:ext cx="3240360" cy="3409807"/>
            </a:xfrm>
            <a:prstGeom prst="rect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600" dirty="0">
                  <a:latin typeface="+mn-lt"/>
                </a:rPr>
                <a:t>Lunedì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600" dirty="0">
                  <a:latin typeface="+mn-lt"/>
                </a:rPr>
                <a:t>8:00-12:00 - </a:t>
              </a:r>
              <a:r>
                <a:rPr lang="it-IT" sz="1600" b="1" dirty="0">
                  <a:latin typeface="+mn-lt"/>
                </a:rPr>
                <a:t>Via Paleocapa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600" dirty="0">
                  <a:latin typeface="+mn-lt"/>
                </a:rPr>
                <a:t>13:00-17:00 - </a:t>
              </a:r>
              <a:r>
                <a:rPr lang="it-IT" sz="1600" b="1" dirty="0">
                  <a:latin typeface="+mn-lt"/>
                </a:rPr>
                <a:t>Via Monfalcone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 sz="1600" dirty="0">
                <a:latin typeface="+mn-lt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600" dirty="0">
                  <a:latin typeface="+mn-lt"/>
                </a:rPr>
                <a:t>Martedì 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600" dirty="0">
                  <a:latin typeface="+mn-lt"/>
                </a:rPr>
                <a:t>8:00-12:00 - </a:t>
              </a:r>
              <a:r>
                <a:rPr lang="it-IT" sz="1600" b="1" dirty="0">
                  <a:latin typeface="+mn-lt"/>
                </a:rPr>
                <a:t>Via Podenzana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600" dirty="0">
                  <a:latin typeface="+mn-lt"/>
                </a:rPr>
                <a:t>13:00-17:00 - </a:t>
              </a:r>
              <a:r>
                <a:rPr lang="it-IT" sz="1600" b="1" dirty="0">
                  <a:latin typeface="+mn-lt"/>
                </a:rPr>
                <a:t>Via del Popolo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600" dirty="0">
                  <a:latin typeface="+mn-lt"/>
                </a:rPr>
                <a:t> 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600" dirty="0">
                  <a:latin typeface="+mn-lt"/>
                </a:rPr>
                <a:t>Mercoledì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600" dirty="0">
                  <a:latin typeface="+mn-lt"/>
                </a:rPr>
                <a:t>8:00-12:00 - </a:t>
              </a:r>
              <a:r>
                <a:rPr lang="it-IT" sz="1600" b="1" dirty="0">
                  <a:latin typeface="+mn-lt"/>
                </a:rPr>
                <a:t>Via Doria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600" dirty="0">
                  <a:latin typeface="+mn-lt"/>
                </a:rPr>
                <a:t>13:00-17:00 - </a:t>
              </a:r>
              <a:r>
                <a:rPr lang="it-IT" sz="1600" b="1" dirty="0">
                  <a:latin typeface="+mn-lt"/>
                </a:rPr>
                <a:t>Via Spallanzani</a:t>
              </a:r>
            </a:p>
          </p:txBody>
        </p:sp>
        <p:sp>
          <p:nvSpPr>
            <p:cNvPr id="10" name="Rettangolo 9"/>
            <p:cNvSpPr/>
            <p:nvPr/>
          </p:nvSpPr>
          <p:spPr>
            <a:xfrm>
              <a:off x="3491880" y="2881967"/>
              <a:ext cx="3240360" cy="3409806"/>
            </a:xfrm>
            <a:prstGeom prst="rect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600" dirty="0">
                  <a:latin typeface="+mn-lt"/>
                </a:rPr>
                <a:t>Giovedì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600" dirty="0">
                  <a:latin typeface="+mn-lt"/>
                </a:rPr>
                <a:t>8:00-12:00 - </a:t>
              </a:r>
              <a:r>
                <a:rPr lang="it-IT" sz="1600" b="1" dirty="0">
                  <a:latin typeface="+mn-lt"/>
                </a:rPr>
                <a:t>Via Monfalcone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600" dirty="0">
                  <a:latin typeface="+mn-lt"/>
                </a:rPr>
                <a:t>13:00-17:00 - </a:t>
              </a:r>
              <a:r>
                <a:rPr lang="it-IT" sz="1600" b="1" dirty="0">
                  <a:latin typeface="+mn-lt"/>
                </a:rPr>
                <a:t>Via Paleocapa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 sz="1600" dirty="0">
                <a:latin typeface="+mn-lt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600" dirty="0">
                  <a:latin typeface="+mn-lt"/>
                </a:rPr>
                <a:t>Venerdì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600" dirty="0">
                  <a:latin typeface="+mn-lt"/>
                </a:rPr>
                <a:t>8:00-12:00 - </a:t>
              </a:r>
              <a:r>
                <a:rPr lang="it-IT" sz="1600" b="1" dirty="0">
                  <a:latin typeface="+mn-lt"/>
                </a:rPr>
                <a:t>Via del Popolo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600" dirty="0">
                  <a:latin typeface="+mn-lt"/>
                </a:rPr>
                <a:t>13:00-17:00 - </a:t>
              </a:r>
              <a:r>
                <a:rPr lang="it-IT" sz="1600" b="1" dirty="0">
                  <a:latin typeface="+mn-lt"/>
                </a:rPr>
                <a:t>Via Podenzana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 sz="1600" dirty="0">
                <a:latin typeface="+mn-lt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600" dirty="0">
                  <a:latin typeface="+mn-lt"/>
                </a:rPr>
                <a:t>Sabato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600" dirty="0">
                  <a:latin typeface="+mn-lt"/>
                </a:rPr>
                <a:t>8:00-12:00 - </a:t>
              </a:r>
              <a:r>
                <a:rPr lang="it-IT" sz="1600" b="1" dirty="0">
                  <a:latin typeface="+mn-lt"/>
                </a:rPr>
                <a:t>Via Spallanzani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600" dirty="0">
                  <a:latin typeface="+mn-lt"/>
                </a:rPr>
                <a:t>13:00-17:00 - </a:t>
              </a:r>
              <a:r>
                <a:rPr lang="it-IT" sz="1600" b="1" dirty="0">
                  <a:latin typeface="+mn-lt"/>
                </a:rPr>
                <a:t>Via Doria</a:t>
              </a:r>
              <a:endParaRPr lang="it-IT" sz="1600" dirty="0">
                <a:latin typeface="+mn-lt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Copertura delle isole zonali</a:t>
            </a:r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 l="4794" t="2032" r="1717"/>
          <a:stretch>
            <a:fillRect/>
          </a:stretch>
        </p:blipFill>
        <p:spPr bwMode="auto">
          <a:xfrm>
            <a:off x="539750" y="1268413"/>
            <a:ext cx="5616575" cy="462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uppo 9"/>
          <p:cNvGrpSpPr/>
          <p:nvPr/>
        </p:nvGrpSpPr>
        <p:grpSpPr>
          <a:xfrm>
            <a:off x="6732240" y="1988840"/>
            <a:ext cx="1408616" cy="1408616"/>
            <a:chOff x="7477125" y="8391525"/>
            <a:chExt cx="3574883" cy="3574883"/>
          </a:xfrm>
          <a:solidFill>
            <a:schemeClr val="accent4">
              <a:lumMod val="60000"/>
              <a:lumOff val="40000"/>
              <a:alpha val="55000"/>
            </a:schemeClr>
          </a:solidFill>
        </p:grpSpPr>
        <p:sp>
          <p:nvSpPr>
            <p:cNvPr id="7" name="Ovale 6"/>
            <p:cNvSpPr/>
            <p:nvPr/>
          </p:nvSpPr>
          <p:spPr bwMode="auto">
            <a:xfrm>
              <a:off x="7477125" y="8391525"/>
              <a:ext cx="3574883" cy="3574883"/>
            </a:xfrm>
            <a:prstGeom prst="ellipse">
              <a:avLst/>
            </a:prstGeom>
            <a:grpFill/>
            <a:ln w="381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2057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 sz="6000">
                <a:latin typeface="+mn-lt"/>
              </a:endParaRPr>
            </a:p>
          </p:txBody>
        </p:sp>
        <p:sp>
          <p:nvSpPr>
            <p:cNvPr id="8" name="Ovale 7"/>
            <p:cNvSpPr/>
            <p:nvPr/>
          </p:nvSpPr>
          <p:spPr bwMode="auto">
            <a:xfrm>
              <a:off x="8327878" y="9250871"/>
              <a:ext cx="1864783" cy="1864783"/>
            </a:xfrm>
            <a:prstGeom prst="ellipse">
              <a:avLst/>
            </a:prstGeom>
            <a:grpFill/>
            <a:ln w="381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2057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 sz="6000">
                <a:latin typeface="+mn-lt"/>
              </a:endParaRPr>
            </a:p>
          </p:txBody>
        </p:sp>
        <p:sp>
          <p:nvSpPr>
            <p:cNvPr id="9" name="Ovale 8"/>
            <p:cNvSpPr/>
            <p:nvPr/>
          </p:nvSpPr>
          <p:spPr bwMode="auto">
            <a:xfrm>
              <a:off x="8788573" y="9725595"/>
              <a:ext cx="936104" cy="936104"/>
            </a:xfrm>
            <a:prstGeom prst="ellipse">
              <a:avLst/>
            </a:prstGeom>
            <a:grpFill/>
            <a:ln w="381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2057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 sz="6000">
                <a:latin typeface="+mn-lt"/>
              </a:endParaRPr>
            </a:p>
          </p:txBody>
        </p:sp>
      </p:grpSp>
      <p:sp>
        <p:nvSpPr>
          <p:cNvPr id="37892" name="CasellaDiTesto 10"/>
          <p:cNvSpPr txBox="1">
            <a:spLocks noChangeArrowheads="1"/>
          </p:cNvSpPr>
          <p:nvPr/>
        </p:nvSpPr>
        <p:spPr bwMode="auto">
          <a:xfrm>
            <a:off x="7019925" y="1628775"/>
            <a:ext cx="7921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000">
                <a:latin typeface="Calibri" pitchFamily="34" charset="0"/>
              </a:rPr>
              <a:t>1 km</a:t>
            </a:r>
          </a:p>
        </p:txBody>
      </p:sp>
      <p:sp>
        <p:nvSpPr>
          <p:cNvPr id="37893" name="CasellaDiTesto 11"/>
          <p:cNvSpPr txBox="1">
            <a:spLocks noChangeArrowheads="1"/>
          </p:cNvSpPr>
          <p:nvPr/>
        </p:nvSpPr>
        <p:spPr bwMode="auto">
          <a:xfrm>
            <a:off x="7380288" y="3644900"/>
            <a:ext cx="7921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000">
                <a:latin typeface="Calibri" pitchFamily="34" charset="0"/>
              </a:rPr>
              <a:t>250m</a:t>
            </a:r>
          </a:p>
        </p:txBody>
      </p:sp>
      <p:sp>
        <p:nvSpPr>
          <p:cNvPr id="37894" name="CasellaDiTesto 12"/>
          <p:cNvSpPr txBox="1">
            <a:spLocks noChangeArrowheads="1"/>
          </p:cNvSpPr>
          <p:nvPr/>
        </p:nvSpPr>
        <p:spPr bwMode="auto">
          <a:xfrm>
            <a:off x="6804025" y="3933825"/>
            <a:ext cx="7921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000">
                <a:latin typeface="Calibri" pitchFamily="34" charset="0"/>
              </a:rPr>
              <a:t>500m</a:t>
            </a:r>
          </a:p>
        </p:txBody>
      </p:sp>
      <p:cxnSp>
        <p:nvCxnSpPr>
          <p:cNvPr id="15" name="Connettore 1 14"/>
          <p:cNvCxnSpPr>
            <a:endCxn id="8" idx="3"/>
          </p:cNvCxnSpPr>
          <p:nvPr/>
        </p:nvCxnSpPr>
        <p:spPr>
          <a:xfrm flipV="1">
            <a:off x="7164388" y="2954338"/>
            <a:ext cx="11112" cy="9794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1 20"/>
          <p:cNvCxnSpPr/>
          <p:nvPr/>
        </p:nvCxnSpPr>
        <p:spPr>
          <a:xfrm flipV="1">
            <a:off x="7451725" y="2852738"/>
            <a:ext cx="11113" cy="7921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ttangolo arrotondato 18"/>
          <p:cNvSpPr/>
          <p:nvPr/>
        </p:nvSpPr>
        <p:spPr>
          <a:xfrm>
            <a:off x="5292725" y="5157788"/>
            <a:ext cx="3382963" cy="863600"/>
          </a:xfrm>
          <a:prstGeom prst="round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shade val="8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/>
              <a:t>Il 90% della popolazione è nel raggio tra 250 e 500 m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Tariffa puntuale</a:t>
            </a:r>
          </a:p>
        </p:txBody>
      </p:sp>
      <p:sp>
        <p:nvSpPr>
          <p:cNvPr id="38914" name="AutoShape 2" descr="Risultati immagini per tariffa puntual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38915" name="AutoShape 4" descr="Risultati immagini per tariffa puntual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38916" name="AutoShape 8" descr="Risultati immagini per contactless log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>
              <a:latin typeface="Calibri" pitchFamily="34" charset="0"/>
            </a:endParaRPr>
          </a:p>
        </p:txBody>
      </p:sp>
      <p:pic>
        <p:nvPicPr>
          <p:cNvPr id="38917" name="Picture 10" descr="Risultati immagini per contactless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86075" y="2789238"/>
            <a:ext cx="2095500" cy="172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Parentesi graffa chiusa 14"/>
          <p:cNvSpPr/>
          <p:nvPr/>
        </p:nvSpPr>
        <p:spPr>
          <a:xfrm>
            <a:off x="2700338" y="1773238"/>
            <a:ext cx="220662" cy="2519362"/>
          </a:xfrm>
          <a:prstGeom prst="rightBrace">
            <a:avLst/>
          </a:prstGeom>
          <a:ln w="6032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pic>
        <p:nvPicPr>
          <p:cNvPr id="38919" name="Picture 12" descr="Risultati immagini per rfid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475" y="4508500"/>
            <a:ext cx="1662113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0" name="Picture 14" descr="Risultati immagini per pc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1500" y="3716338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1" name="Picture 16" descr="Risultati immagini per mail 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96188" y="3860800"/>
            <a:ext cx="960437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22" name="CasellaDiTesto 18"/>
          <p:cNvSpPr txBox="1">
            <a:spLocks noChangeArrowheads="1"/>
          </p:cNvSpPr>
          <p:nvPr/>
        </p:nvSpPr>
        <p:spPr bwMode="auto">
          <a:xfrm>
            <a:off x="7885113" y="3789363"/>
            <a:ext cx="366712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800" b="1">
                <a:latin typeface="Calibri" pitchFamily="34" charset="0"/>
              </a:rPr>
              <a:t>€</a:t>
            </a:r>
          </a:p>
        </p:txBody>
      </p:sp>
      <p:cxnSp>
        <p:nvCxnSpPr>
          <p:cNvPr id="21" name="Connettore 2 20"/>
          <p:cNvCxnSpPr>
            <a:stCxn id="37898" idx="3"/>
          </p:cNvCxnSpPr>
          <p:nvPr/>
        </p:nvCxnSpPr>
        <p:spPr>
          <a:xfrm>
            <a:off x="4981575" y="3652838"/>
            <a:ext cx="669925" cy="460375"/>
          </a:xfrm>
          <a:prstGeom prst="straightConnector1">
            <a:avLst/>
          </a:prstGeom>
          <a:ln w="60325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2 21"/>
          <p:cNvCxnSpPr>
            <a:stCxn id="37900" idx="3"/>
          </p:cNvCxnSpPr>
          <p:nvPr/>
        </p:nvCxnSpPr>
        <p:spPr>
          <a:xfrm flipV="1">
            <a:off x="5081588" y="4652963"/>
            <a:ext cx="498475" cy="639762"/>
          </a:xfrm>
          <a:prstGeom prst="straightConnector1">
            <a:avLst/>
          </a:prstGeom>
          <a:ln w="60325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/>
          <p:cNvCxnSpPr>
            <a:stCxn id="37902" idx="3"/>
          </p:cNvCxnSpPr>
          <p:nvPr/>
        </p:nvCxnSpPr>
        <p:spPr>
          <a:xfrm flipV="1">
            <a:off x="6870700" y="4292600"/>
            <a:ext cx="654050" cy="33338"/>
          </a:xfrm>
          <a:prstGeom prst="straightConnector1">
            <a:avLst/>
          </a:prstGeom>
          <a:ln w="60325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926" name="CasellaDiTesto 27"/>
          <p:cNvSpPr txBox="1">
            <a:spLocks noChangeArrowheads="1"/>
          </p:cNvSpPr>
          <p:nvPr/>
        </p:nvSpPr>
        <p:spPr bwMode="auto">
          <a:xfrm>
            <a:off x="3563938" y="1557338"/>
            <a:ext cx="5256212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000">
                <a:latin typeface="Calibri" pitchFamily="34" charset="0"/>
              </a:rPr>
              <a:t>L’integrazione fra i 4 sistemi consente di conteggiare e contabilizzare tutti gli accessi degli utenti per l’emissione della </a:t>
            </a:r>
            <a:r>
              <a:rPr lang="it-IT" sz="2000" b="1">
                <a:latin typeface="Calibri" pitchFamily="34" charset="0"/>
              </a:rPr>
              <a:t>tariffa puntuale </a:t>
            </a:r>
            <a:r>
              <a:rPr lang="it-IT" sz="2000">
                <a:latin typeface="Calibri" pitchFamily="34" charset="0"/>
              </a:rPr>
              <a:t>prevista dal D.Min. 20/04/17</a:t>
            </a:r>
          </a:p>
        </p:txBody>
      </p:sp>
      <p:cxnSp>
        <p:nvCxnSpPr>
          <p:cNvPr id="30" name="Connettore 2 29"/>
          <p:cNvCxnSpPr>
            <a:endCxn id="37900" idx="1"/>
          </p:cNvCxnSpPr>
          <p:nvPr/>
        </p:nvCxnSpPr>
        <p:spPr>
          <a:xfrm flipV="1">
            <a:off x="2627313" y="5292725"/>
            <a:ext cx="792162" cy="7938"/>
          </a:xfrm>
          <a:prstGeom prst="straightConnector1">
            <a:avLst/>
          </a:prstGeom>
          <a:ln w="60325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ttangolo arrotondato 22"/>
          <p:cNvSpPr/>
          <p:nvPr/>
        </p:nvSpPr>
        <p:spPr>
          <a:xfrm>
            <a:off x="457200" y="4905375"/>
            <a:ext cx="1728788" cy="774700"/>
          </a:xfrm>
          <a:prstGeom prst="round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shade val="8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/>
              <a:t>Servizio domiciliare</a:t>
            </a:r>
            <a:endParaRPr lang="it-IT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24" name="Rettangolo arrotondato 23"/>
          <p:cNvSpPr/>
          <p:nvPr/>
        </p:nvSpPr>
        <p:spPr>
          <a:xfrm>
            <a:off x="452438" y="1757363"/>
            <a:ext cx="1728787" cy="7747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shade val="8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/>
              <a:t>Postazioni fisse Centro Storico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26" name="Rettangolo arrotondato 25"/>
          <p:cNvSpPr/>
          <p:nvPr/>
        </p:nvSpPr>
        <p:spPr>
          <a:xfrm>
            <a:off x="468313" y="2636838"/>
            <a:ext cx="1727200" cy="77628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shade val="8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/>
              <a:t>Isole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/>
              <a:t>zonali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27" name="Rettangolo arrotondato 26"/>
          <p:cNvSpPr/>
          <p:nvPr/>
        </p:nvSpPr>
        <p:spPr>
          <a:xfrm>
            <a:off x="452438" y="3533775"/>
            <a:ext cx="1728787" cy="77628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shade val="8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/>
              <a:t>Centri di raccolta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Cronoprogramma</a:t>
            </a:r>
          </a:p>
        </p:txBody>
      </p:sp>
      <p:graphicFrame>
        <p:nvGraphicFramePr>
          <p:cNvPr id="5" name="Tabella 4"/>
          <p:cNvGraphicFramePr>
            <a:graphicFrameLocks noGrp="1"/>
          </p:cNvGraphicFramePr>
          <p:nvPr/>
        </p:nvGraphicFramePr>
        <p:xfrm>
          <a:off x="755650" y="1412875"/>
          <a:ext cx="7272810" cy="4212033"/>
        </p:xfrm>
        <a:graphic>
          <a:graphicData uri="http://schemas.openxmlformats.org/drawingml/2006/table">
            <a:tbl>
              <a:tblPr/>
              <a:tblGrid>
                <a:gridCol w="1212135"/>
                <a:gridCol w="1212135"/>
                <a:gridCol w="1212135"/>
                <a:gridCol w="1212135"/>
                <a:gridCol w="1212135"/>
                <a:gridCol w="1212135"/>
              </a:tblGrid>
              <a:tr h="26606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it-IT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it-IT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26606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3Q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4Q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1Q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2Q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3Q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4Q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</a:tr>
              <a:tr h="3644343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Rettangolo 11"/>
          <p:cNvSpPr/>
          <p:nvPr/>
        </p:nvSpPr>
        <p:spPr>
          <a:xfrm>
            <a:off x="755650" y="2179638"/>
            <a:ext cx="2447925" cy="5159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b="1" dirty="0"/>
              <a:t>Progettazione</a:t>
            </a:r>
            <a:endParaRPr lang="it-IT" sz="1600" b="1" dirty="0"/>
          </a:p>
        </p:txBody>
      </p:sp>
      <p:sp>
        <p:nvSpPr>
          <p:cNvPr id="13" name="Rettangolo 12"/>
          <p:cNvSpPr/>
          <p:nvPr/>
        </p:nvSpPr>
        <p:spPr>
          <a:xfrm>
            <a:off x="1979613" y="2827338"/>
            <a:ext cx="2376487" cy="5159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b="1" dirty="0"/>
              <a:t>Gare</a:t>
            </a:r>
            <a:endParaRPr lang="it-IT" sz="1600" b="1" dirty="0"/>
          </a:p>
        </p:txBody>
      </p:sp>
      <p:sp>
        <p:nvSpPr>
          <p:cNvPr id="14" name="Rettangolo 13"/>
          <p:cNvSpPr/>
          <p:nvPr/>
        </p:nvSpPr>
        <p:spPr>
          <a:xfrm>
            <a:off x="4427538" y="4857750"/>
            <a:ext cx="3600450" cy="5159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b="1" dirty="0"/>
              <a:t>Avvio</a:t>
            </a:r>
            <a:endParaRPr lang="it-IT" sz="1600" b="1" dirty="0"/>
          </a:p>
        </p:txBody>
      </p:sp>
      <p:sp>
        <p:nvSpPr>
          <p:cNvPr id="20" name="Rettangolo 19"/>
          <p:cNvSpPr/>
          <p:nvPr/>
        </p:nvSpPr>
        <p:spPr>
          <a:xfrm>
            <a:off x="4427538" y="3475038"/>
            <a:ext cx="2376487" cy="5159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500" b="1" dirty="0"/>
              <a:t>Comunicazione</a:t>
            </a:r>
            <a:endParaRPr lang="it-IT" sz="1500" b="1" dirty="0"/>
          </a:p>
        </p:txBody>
      </p:sp>
      <p:sp>
        <p:nvSpPr>
          <p:cNvPr id="21" name="Rettangolo 20"/>
          <p:cNvSpPr/>
          <p:nvPr/>
        </p:nvSpPr>
        <p:spPr>
          <a:xfrm>
            <a:off x="4427538" y="4167188"/>
            <a:ext cx="2376487" cy="5143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b="1" dirty="0"/>
              <a:t>Collocazione</a:t>
            </a:r>
            <a:endParaRPr lang="it-IT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794</Words>
  <Application>Microsoft Office PowerPoint</Application>
  <PresentationFormat>Presentazione su schermo (4:3)</PresentationFormat>
  <Paragraphs>188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21</vt:i4>
      </vt:variant>
    </vt:vector>
  </HeadingPairs>
  <TitlesOfParts>
    <vt:vector size="22" baseType="lpstr">
      <vt:lpstr>Tema di Office</vt:lpstr>
      <vt:lpstr>Organizzazione della raccolta dei rifiuti nel Comune della Spezia.  Sistema misto Porta a Porta con elementi di flessibilità</vt:lpstr>
      <vt:lpstr>PAP con elementi di flessibilità   schema generale</vt:lpstr>
      <vt:lpstr>Centro Storico</vt:lpstr>
      <vt:lpstr>Cosa prevede il nuovo sistema per il  Centro Storico:</vt:lpstr>
      <vt:lpstr>Cosa prevede il nuovo sistema per gli esercizi commerciali: il mantenimento dei circuito di raccolta domiciliari alle utenze non domestiche al piano</vt:lpstr>
      <vt:lpstr>Azioni proposte per gli esercizi commerciali:</vt:lpstr>
      <vt:lpstr>Potenziamento  Centri di Raccolta</vt:lpstr>
      <vt:lpstr>Semplificazione giorni di raccolta</vt:lpstr>
      <vt:lpstr>Semplificazione giorni di raccolta</vt:lpstr>
      <vt:lpstr>Accorpamento zone</vt:lpstr>
      <vt:lpstr>Revisione servizio condomini</vt:lpstr>
      <vt:lpstr>Raccolta notturna</vt:lpstr>
      <vt:lpstr>Raccolta notturna</vt:lpstr>
      <vt:lpstr>Isole zonali</vt:lpstr>
      <vt:lpstr>Soluzioni tecniche</vt:lpstr>
      <vt:lpstr>Confronto isole zonali e interrati</vt:lpstr>
      <vt:lpstr>L’isola mobile</vt:lpstr>
      <vt:lpstr>L’isola mobile</vt:lpstr>
      <vt:lpstr>Copertura delle isole zonali</vt:lpstr>
      <vt:lpstr>Tariffa puntuale</vt:lpstr>
      <vt:lpstr>Cronoprogramma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Organizzazione della raccolta dei rifiuti nel Comune della Spezia</dc:title>
  <dc:creator>Valued Acer Customer</dc:creator>
  <cp:lastModifiedBy>Valued Acer Customer</cp:lastModifiedBy>
  <cp:revision>3</cp:revision>
  <dcterms:created xsi:type="dcterms:W3CDTF">2017-09-18T10:58:41Z</dcterms:created>
  <dcterms:modified xsi:type="dcterms:W3CDTF">2017-09-18T11:15:56Z</dcterms:modified>
</cp:coreProperties>
</file>